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media/image72.jpg" ContentType="image/jpeg"/>
  <Override PartName="/ppt/media/image81.jpg" ContentType="image/jpeg"/>
  <Override PartName="/ppt/media/image89.jpg" ContentType="image/jpeg"/>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12" r:id="rId4"/>
  </p:sldMasterIdLst>
  <p:notesMasterIdLst>
    <p:notesMasterId r:id="rId80"/>
  </p:notesMasterIdLst>
  <p:sldIdLst>
    <p:sldId id="257" r:id="rId5"/>
    <p:sldId id="939" r:id="rId6"/>
    <p:sldId id="940" r:id="rId7"/>
    <p:sldId id="359" r:id="rId8"/>
    <p:sldId id="2147476703" r:id="rId9"/>
    <p:sldId id="2147476704" r:id="rId10"/>
    <p:sldId id="2147476705" r:id="rId11"/>
    <p:sldId id="287" r:id="rId12"/>
    <p:sldId id="2147476706" r:id="rId13"/>
    <p:sldId id="938" r:id="rId14"/>
    <p:sldId id="677" r:id="rId15"/>
    <p:sldId id="623" r:id="rId16"/>
    <p:sldId id="624" r:id="rId17"/>
    <p:sldId id="625" r:id="rId18"/>
    <p:sldId id="627" r:id="rId19"/>
    <p:sldId id="628" r:id="rId20"/>
    <p:sldId id="629" r:id="rId21"/>
    <p:sldId id="631" r:id="rId22"/>
    <p:sldId id="633" r:id="rId23"/>
    <p:sldId id="632" r:id="rId24"/>
    <p:sldId id="719" r:id="rId25"/>
    <p:sldId id="2147476707" r:id="rId26"/>
    <p:sldId id="630" r:id="rId27"/>
    <p:sldId id="568" r:id="rId28"/>
    <p:sldId id="637" r:id="rId29"/>
    <p:sldId id="930" r:id="rId30"/>
    <p:sldId id="935" r:id="rId31"/>
    <p:sldId id="284" r:id="rId32"/>
    <p:sldId id="2147476709" r:id="rId33"/>
    <p:sldId id="1010" r:id="rId34"/>
    <p:sldId id="278" r:id="rId35"/>
    <p:sldId id="277" r:id="rId36"/>
    <p:sldId id="1011" r:id="rId37"/>
    <p:sldId id="1009" r:id="rId38"/>
    <p:sldId id="928" r:id="rId39"/>
    <p:sldId id="557" r:id="rId40"/>
    <p:sldId id="562" r:id="rId41"/>
    <p:sldId id="1007" r:id="rId42"/>
    <p:sldId id="1008" r:id="rId43"/>
    <p:sldId id="942" r:id="rId44"/>
    <p:sldId id="640" r:id="rId45"/>
    <p:sldId id="641" r:id="rId46"/>
    <p:sldId id="2147476698" r:id="rId47"/>
    <p:sldId id="2147476699" r:id="rId48"/>
    <p:sldId id="545" r:id="rId49"/>
    <p:sldId id="572" r:id="rId50"/>
    <p:sldId id="573" r:id="rId51"/>
    <p:sldId id="650" r:id="rId52"/>
    <p:sldId id="651" r:id="rId53"/>
    <p:sldId id="540" r:id="rId54"/>
    <p:sldId id="645" r:id="rId55"/>
    <p:sldId id="646" r:id="rId56"/>
    <p:sldId id="574" r:id="rId57"/>
    <p:sldId id="2147476700" r:id="rId58"/>
    <p:sldId id="2147476702" r:id="rId59"/>
    <p:sldId id="541" r:id="rId60"/>
    <p:sldId id="2147470133" r:id="rId61"/>
    <p:sldId id="2147470137" r:id="rId62"/>
    <p:sldId id="2147470138" r:id="rId63"/>
    <p:sldId id="516" r:id="rId64"/>
    <p:sldId id="2147374382" r:id="rId65"/>
    <p:sldId id="578" r:id="rId66"/>
    <p:sldId id="580" r:id="rId67"/>
    <p:sldId id="267" r:id="rId68"/>
    <p:sldId id="272" r:id="rId69"/>
    <p:sldId id="353" r:id="rId70"/>
    <p:sldId id="943" r:id="rId71"/>
    <p:sldId id="665" r:id="rId72"/>
    <p:sldId id="551" r:id="rId73"/>
    <p:sldId id="666" r:id="rId74"/>
    <p:sldId id="667" r:id="rId75"/>
    <p:sldId id="668" r:id="rId76"/>
    <p:sldId id="669" r:id="rId77"/>
    <p:sldId id="670" r:id="rId78"/>
    <p:sldId id="659" r:id="rId7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9FA7"/>
    <a:srgbClr val="0C68B3"/>
    <a:srgbClr val="465359"/>
    <a:srgbClr val="F37D1F"/>
    <a:srgbClr val="1CAD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D05251-F82C-417E-8113-49E743531E1F}" v="75" dt="2025-09-30T14:31:33.48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54" d="100"/>
          <a:sy n="54" d="100"/>
        </p:scale>
        <p:origin x="60" y="1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notesMaster" Target="notesMasters/notesMaster1.xml"/><Relationship Id="rId85"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61" Type="http://schemas.openxmlformats.org/officeDocument/2006/relationships/slide" Target="slides/slide57.xml"/><Relationship Id="rId8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252E7F-E03D-45E4-9F0D-9846F74AEF51}" type="doc">
      <dgm:prSet loTypeId="urn:diagrams.loki3.com/BracketList" loCatId="list" qsTypeId="urn:microsoft.com/office/officeart/2005/8/quickstyle/simple5" qsCatId="simple" csTypeId="urn:microsoft.com/office/officeart/2005/8/colors/accent2_4" csCatId="accent2" phldr="1"/>
      <dgm:spPr/>
      <dgm:t>
        <a:bodyPr/>
        <a:lstStyle/>
        <a:p>
          <a:endParaRPr lang="en-US"/>
        </a:p>
      </dgm:t>
    </dgm:pt>
    <dgm:pt modelId="{DD20725D-8BFF-405A-ACBC-959948A58359}">
      <dgm:prSet custT="1"/>
      <dgm:spPr/>
      <dgm:t>
        <a:bodyPr/>
        <a:lstStyle/>
        <a:p>
          <a:r>
            <a:rPr lang="en-US" sz="2400">
              <a:latin typeface="+mj-lt"/>
            </a:rPr>
            <a:t>Members are paired with a family advocate who can assist with:</a:t>
          </a:r>
        </a:p>
      </dgm:t>
    </dgm:pt>
    <dgm:pt modelId="{FD85E390-B2DD-4F57-814D-A999DF630AE3}" type="parTrans" cxnId="{72746964-00AA-4217-8BE1-7FB8C671EE30}">
      <dgm:prSet/>
      <dgm:spPr/>
      <dgm:t>
        <a:bodyPr/>
        <a:lstStyle/>
        <a:p>
          <a:endParaRPr lang="en-US"/>
        </a:p>
      </dgm:t>
    </dgm:pt>
    <dgm:pt modelId="{DED05A98-8E2B-49B5-A37D-3ED8AE1615BB}" type="sibTrans" cxnId="{72746964-00AA-4217-8BE1-7FB8C671EE30}">
      <dgm:prSet/>
      <dgm:spPr/>
      <dgm:t>
        <a:bodyPr/>
        <a:lstStyle/>
        <a:p>
          <a:endParaRPr lang="en-US"/>
        </a:p>
      </dgm:t>
    </dgm:pt>
    <dgm:pt modelId="{F6AE5F0E-A5C8-4D87-B774-AA115FF91965}">
      <dgm:prSet custT="1"/>
      <dgm:spPr/>
      <dgm:t>
        <a:bodyPr/>
        <a:lstStyle/>
        <a:p>
          <a:r>
            <a:rPr lang="en-US" sz="1800" i="0" dirty="0"/>
            <a:t>Locating providers and scheduling appointments</a:t>
          </a:r>
        </a:p>
      </dgm:t>
    </dgm:pt>
    <dgm:pt modelId="{BC896C2D-E3AE-4CCF-9B8F-231A631AA820}" type="parTrans" cxnId="{FDC9BC3D-DCDB-49E0-856D-86A202DEDE6A}">
      <dgm:prSet/>
      <dgm:spPr/>
      <dgm:t>
        <a:bodyPr/>
        <a:lstStyle/>
        <a:p>
          <a:endParaRPr lang="en-US"/>
        </a:p>
      </dgm:t>
    </dgm:pt>
    <dgm:pt modelId="{67743A4B-EAE7-413C-9396-4126B851E4D1}" type="sibTrans" cxnId="{FDC9BC3D-DCDB-49E0-856D-86A202DEDE6A}">
      <dgm:prSet/>
      <dgm:spPr/>
      <dgm:t>
        <a:bodyPr/>
        <a:lstStyle/>
        <a:p>
          <a:endParaRPr lang="en-US"/>
        </a:p>
      </dgm:t>
    </dgm:pt>
    <dgm:pt modelId="{CF812732-BD9F-47C7-8858-7AC869209FB0}">
      <dgm:prSet custT="1"/>
      <dgm:spPr/>
      <dgm:t>
        <a:bodyPr/>
        <a:lstStyle/>
        <a:p>
          <a:r>
            <a:rPr lang="en-US" sz="1800" i="0" dirty="0"/>
            <a:t>Stay on top of preventive care and manage chronic conditions</a:t>
          </a:r>
        </a:p>
      </dgm:t>
    </dgm:pt>
    <dgm:pt modelId="{9C6C13EA-478A-4649-9DB5-7350A1BD42E3}" type="parTrans" cxnId="{1D7309ED-D46B-4A4D-A0A2-0E8DDD7E2FEE}">
      <dgm:prSet/>
      <dgm:spPr/>
      <dgm:t>
        <a:bodyPr/>
        <a:lstStyle/>
        <a:p>
          <a:endParaRPr lang="en-US"/>
        </a:p>
      </dgm:t>
    </dgm:pt>
    <dgm:pt modelId="{FF775C77-6A2D-4256-ABFF-DC45F9E9E0D9}" type="sibTrans" cxnId="{1D7309ED-D46B-4A4D-A0A2-0E8DDD7E2FEE}">
      <dgm:prSet/>
      <dgm:spPr/>
      <dgm:t>
        <a:bodyPr/>
        <a:lstStyle/>
        <a:p>
          <a:endParaRPr lang="en-US"/>
        </a:p>
      </dgm:t>
    </dgm:pt>
    <dgm:pt modelId="{845B3E5A-352A-4843-AA7F-EFE54E8F4D0A}">
      <dgm:prSet custT="1"/>
      <dgm:spPr/>
      <dgm:t>
        <a:bodyPr/>
        <a:lstStyle/>
        <a:p>
          <a:r>
            <a:rPr lang="en-US" sz="1800" i="0" dirty="0"/>
            <a:t>Suggest additional benefits and resources available from employer</a:t>
          </a:r>
        </a:p>
      </dgm:t>
    </dgm:pt>
    <dgm:pt modelId="{22040357-738E-4C25-AD55-7F9E66BCA688}" type="parTrans" cxnId="{D625F047-7F47-461D-8036-B4D4F8F3C50D}">
      <dgm:prSet/>
      <dgm:spPr/>
      <dgm:t>
        <a:bodyPr/>
        <a:lstStyle/>
        <a:p>
          <a:endParaRPr lang="en-US"/>
        </a:p>
      </dgm:t>
    </dgm:pt>
    <dgm:pt modelId="{24E38DC6-C66C-49EE-B5EA-A0A422144B65}" type="sibTrans" cxnId="{D625F047-7F47-461D-8036-B4D4F8F3C50D}">
      <dgm:prSet/>
      <dgm:spPr/>
      <dgm:t>
        <a:bodyPr/>
        <a:lstStyle/>
        <a:p>
          <a:endParaRPr lang="en-US"/>
        </a:p>
      </dgm:t>
    </dgm:pt>
    <dgm:pt modelId="{AC2FBEE9-9055-412C-906B-6AF9109DA30D}">
      <dgm:prSet custT="1"/>
      <dgm:spPr/>
      <dgm:t>
        <a:bodyPr/>
        <a:lstStyle/>
        <a:p>
          <a:r>
            <a:rPr lang="en-US" sz="1800" i="0" dirty="0"/>
            <a:t>Assist with getting pre-approvals for urgent medical needs, such as surgery</a:t>
          </a:r>
        </a:p>
      </dgm:t>
    </dgm:pt>
    <dgm:pt modelId="{86C4CEBF-5568-4945-8D18-7C5EDE51D94B}" type="parTrans" cxnId="{16663DE2-A4FB-4790-BCFF-16D066257C60}">
      <dgm:prSet/>
      <dgm:spPr/>
      <dgm:t>
        <a:bodyPr/>
        <a:lstStyle/>
        <a:p>
          <a:endParaRPr lang="en-US"/>
        </a:p>
      </dgm:t>
    </dgm:pt>
    <dgm:pt modelId="{AB804C18-096A-409A-A1CB-4D96F84D515D}" type="sibTrans" cxnId="{16663DE2-A4FB-4790-BCFF-16D066257C60}">
      <dgm:prSet/>
      <dgm:spPr/>
      <dgm:t>
        <a:bodyPr/>
        <a:lstStyle/>
        <a:p>
          <a:endParaRPr lang="en-US"/>
        </a:p>
      </dgm:t>
    </dgm:pt>
    <dgm:pt modelId="{DB55C8B0-07E1-4D57-8A70-CF269978BA9E}">
      <dgm:prSet custT="1"/>
      <dgm:spPr/>
      <dgm:t>
        <a:bodyPr/>
        <a:lstStyle/>
        <a:p>
          <a:r>
            <a:rPr lang="en-US" sz="1800" i="0" dirty="0"/>
            <a:t>Connect with in-house clinical experts to create a personal care plan that supports the overall wellness and ongoing health needs of the member</a:t>
          </a:r>
        </a:p>
      </dgm:t>
    </dgm:pt>
    <dgm:pt modelId="{905A4AD6-27A3-4869-B7B9-3AA616E78DB1}" type="parTrans" cxnId="{F5CB41EF-5DF4-4A9A-B8FA-506E8583A9A5}">
      <dgm:prSet/>
      <dgm:spPr/>
      <dgm:t>
        <a:bodyPr/>
        <a:lstStyle/>
        <a:p>
          <a:endParaRPr lang="en-US"/>
        </a:p>
      </dgm:t>
    </dgm:pt>
    <dgm:pt modelId="{A943E4E1-4335-4752-8179-BAD797C7B1BD}" type="sibTrans" cxnId="{F5CB41EF-5DF4-4A9A-B8FA-506E8583A9A5}">
      <dgm:prSet/>
      <dgm:spPr/>
      <dgm:t>
        <a:bodyPr/>
        <a:lstStyle/>
        <a:p>
          <a:endParaRPr lang="en-US"/>
        </a:p>
      </dgm:t>
    </dgm:pt>
    <dgm:pt modelId="{8B107D7D-EBFD-4DB7-A7EA-2027A81B46AA}">
      <dgm:prSet custT="1"/>
      <dgm:spPr/>
      <dgm:t>
        <a:bodyPr/>
        <a:lstStyle/>
        <a:p>
          <a:r>
            <a:rPr lang="en-US" sz="1800" i="0" dirty="0"/>
            <a:t>Support whole health of member with non-medical needs such as food; childcare; transportation; and other social, financial and mental health concerns</a:t>
          </a:r>
        </a:p>
      </dgm:t>
    </dgm:pt>
    <dgm:pt modelId="{2D249C20-B588-410D-AB4E-C9A306D2C9B0}" type="parTrans" cxnId="{A139826E-6CA9-4281-94B4-0CF2CC486147}">
      <dgm:prSet/>
      <dgm:spPr/>
      <dgm:t>
        <a:bodyPr/>
        <a:lstStyle/>
        <a:p>
          <a:endParaRPr lang="en-US"/>
        </a:p>
      </dgm:t>
    </dgm:pt>
    <dgm:pt modelId="{FF8CC3D0-F109-43D6-B0EE-C7CD87578627}" type="sibTrans" cxnId="{A139826E-6CA9-4281-94B4-0CF2CC486147}">
      <dgm:prSet/>
      <dgm:spPr/>
      <dgm:t>
        <a:bodyPr/>
        <a:lstStyle/>
        <a:p>
          <a:endParaRPr lang="en-US"/>
        </a:p>
      </dgm:t>
    </dgm:pt>
    <dgm:pt modelId="{5C65383F-F173-4644-95AB-9E807F74ACBE}">
      <dgm:prSet custT="1"/>
      <dgm:spPr/>
      <dgm:t>
        <a:bodyPr/>
        <a:lstStyle/>
        <a:p>
          <a:r>
            <a:rPr lang="en-US" sz="1800" i="0" dirty="0"/>
            <a:t>Serviced through the Sydney Health app using the chat feature or dedicated 800# for phone calls</a:t>
          </a:r>
        </a:p>
      </dgm:t>
    </dgm:pt>
    <dgm:pt modelId="{14B8D219-9952-471E-9A10-88378AE49638}" type="parTrans" cxnId="{CB133341-0CE3-4BC1-83A7-5C044898F8AD}">
      <dgm:prSet/>
      <dgm:spPr/>
      <dgm:t>
        <a:bodyPr/>
        <a:lstStyle/>
        <a:p>
          <a:endParaRPr lang="en-US"/>
        </a:p>
      </dgm:t>
    </dgm:pt>
    <dgm:pt modelId="{52DC21AF-67D7-4893-B4C9-B539E81596D1}" type="sibTrans" cxnId="{CB133341-0CE3-4BC1-83A7-5C044898F8AD}">
      <dgm:prSet/>
      <dgm:spPr/>
      <dgm:t>
        <a:bodyPr/>
        <a:lstStyle/>
        <a:p>
          <a:endParaRPr lang="en-US"/>
        </a:p>
      </dgm:t>
    </dgm:pt>
    <dgm:pt modelId="{C0AFBCA7-9D44-430B-B64F-69E8886C5126}" type="pres">
      <dgm:prSet presAssocID="{87252E7F-E03D-45E4-9F0D-9846F74AEF51}" presName="Name0" presStyleCnt="0">
        <dgm:presLayoutVars>
          <dgm:dir/>
          <dgm:animLvl val="lvl"/>
          <dgm:resizeHandles val="exact"/>
        </dgm:presLayoutVars>
      </dgm:prSet>
      <dgm:spPr/>
    </dgm:pt>
    <dgm:pt modelId="{84FDA6B4-0DF6-4864-BE9C-CFE8A151552D}" type="pres">
      <dgm:prSet presAssocID="{DD20725D-8BFF-405A-ACBC-959948A58359}" presName="linNode" presStyleCnt="0"/>
      <dgm:spPr/>
    </dgm:pt>
    <dgm:pt modelId="{599FD67F-FD55-4E5E-B26D-54F5ED49E80E}" type="pres">
      <dgm:prSet presAssocID="{DD20725D-8BFF-405A-ACBC-959948A58359}" presName="parTx" presStyleLbl="revTx" presStyleIdx="0" presStyleCnt="1">
        <dgm:presLayoutVars>
          <dgm:chMax val="1"/>
          <dgm:bulletEnabled val="1"/>
        </dgm:presLayoutVars>
      </dgm:prSet>
      <dgm:spPr/>
    </dgm:pt>
    <dgm:pt modelId="{1B0CA17D-D19A-40D1-B87B-549D58190D39}" type="pres">
      <dgm:prSet presAssocID="{DD20725D-8BFF-405A-ACBC-959948A58359}" presName="bracket" presStyleLbl="parChTrans1D1" presStyleIdx="0" presStyleCnt="1"/>
      <dgm:spPr/>
    </dgm:pt>
    <dgm:pt modelId="{810A1AA6-410F-423D-97A1-382ACDED59F2}" type="pres">
      <dgm:prSet presAssocID="{DD20725D-8BFF-405A-ACBC-959948A58359}" presName="spH" presStyleCnt="0"/>
      <dgm:spPr/>
    </dgm:pt>
    <dgm:pt modelId="{CBF44C40-7A1B-4A56-888F-E56E9C36252D}" type="pres">
      <dgm:prSet presAssocID="{DD20725D-8BFF-405A-ACBC-959948A58359}" presName="desTx" presStyleLbl="node1" presStyleIdx="0" presStyleCnt="1" custScaleY="104731">
        <dgm:presLayoutVars>
          <dgm:bulletEnabled val="1"/>
        </dgm:presLayoutVars>
      </dgm:prSet>
      <dgm:spPr/>
    </dgm:pt>
  </dgm:ptLst>
  <dgm:cxnLst>
    <dgm:cxn modelId="{25796900-EB15-47D5-954E-D820701C3D32}" type="presOf" srcId="{DD20725D-8BFF-405A-ACBC-959948A58359}" destId="{599FD67F-FD55-4E5E-B26D-54F5ED49E80E}" srcOrd="0" destOrd="0" presId="urn:diagrams.loki3.com/BracketList"/>
    <dgm:cxn modelId="{95F84B01-034D-4063-8B7B-86631EC27C86}" type="presOf" srcId="{845B3E5A-352A-4843-AA7F-EFE54E8F4D0A}" destId="{CBF44C40-7A1B-4A56-888F-E56E9C36252D}" srcOrd="0" destOrd="2" presId="urn:diagrams.loki3.com/BracketList"/>
    <dgm:cxn modelId="{119FDF01-5B76-4250-A9DD-4D9A2E86F7FF}" type="presOf" srcId="{87252E7F-E03D-45E4-9F0D-9846F74AEF51}" destId="{C0AFBCA7-9D44-430B-B64F-69E8886C5126}" srcOrd="0" destOrd="0" presId="urn:diagrams.loki3.com/BracketList"/>
    <dgm:cxn modelId="{E8B4B304-AEA7-4891-95BB-69A44A4581AF}" type="presOf" srcId="{8B107D7D-EBFD-4DB7-A7EA-2027A81B46AA}" destId="{CBF44C40-7A1B-4A56-888F-E56E9C36252D}" srcOrd="0" destOrd="5" presId="urn:diagrams.loki3.com/BracketList"/>
    <dgm:cxn modelId="{11CF0F0C-4A0F-4E1E-AC6C-06BBAB7A5FB4}" type="presOf" srcId="{CF812732-BD9F-47C7-8858-7AC869209FB0}" destId="{CBF44C40-7A1B-4A56-888F-E56E9C36252D}" srcOrd="0" destOrd="1" presId="urn:diagrams.loki3.com/BracketList"/>
    <dgm:cxn modelId="{FDC9BC3D-DCDB-49E0-856D-86A202DEDE6A}" srcId="{DD20725D-8BFF-405A-ACBC-959948A58359}" destId="{F6AE5F0E-A5C8-4D87-B774-AA115FF91965}" srcOrd="0" destOrd="0" parTransId="{BC896C2D-E3AE-4CCF-9B8F-231A631AA820}" sibTransId="{67743A4B-EAE7-413C-9396-4126B851E4D1}"/>
    <dgm:cxn modelId="{CB133341-0CE3-4BC1-83A7-5C044898F8AD}" srcId="{DD20725D-8BFF-405A-ACBC-959948A58359}" destId="{5C65383F-F173-4644-95AB-9E807F74ACBE}" srcOrd="6" destOrd="0" parTransId="{14B8D219-9952-471E-9A10-88378AE49638}" sibTransId="{52DC21AF-67D7-4893-B4C9-B539E81596D1}"/>
    <dgm:cxn modelId="{F0721662-FCC0-43A6-B346-2C203959A936}" type="presOf" srcId="{5C65383F-F173-4644-95AB-9E807F74ACBE}" destId="{CBF44C40-7A1B-4A56-888F-E56E9C36252D}" srcOrd="0" destOrd="6" presId="urn:diagrams.loki3.com/BracketList"/>
    <dgm:cxn modelId="{72746964-00AA-4217-8BE1-7FB8C671EE30}" srcId="{87252E7F-E03D-45E4-9F0D-9846F74AEF51}" destId="{DD20725D-8BFF-405A-ACBC-959948A58359}" srcOrd="0" destOrd="0" parTransId="{FD85E390-B2DD-4F57-814D-A999DF630AE3}" sibTransId="{DED05A98-8E2B-49B5-A37D-3ED8AE1615BB}"/>
    <dgm:cxn modelId="{D625F047-7F47-461D-8036-B4D4F8F3C50D}" srcId="{DD20725D-8BFF-405A-ACBC-959948A58359}" destId="{845B3E5A-352A-4843-AA7F-EFE54E8F4D0A}" srcOrd="2" destOrd="0" parTransId="{22040357-738E-4C25-AD55-7F9E66BCA688}" sibTransId="{24E38DC6-C66C-49EE-B5EA-A0A422144B65}"/>
    <dgm:cxn modelId="{A139826E-6CA9-4281-94B4-0CF2CC486147}" srcId="{DD20725D-8BFF-405A-ACBC-959948A58359}" destId="{8B107D7D-EBFD-4DB7-A7EA-2027A81B46AA}" srcOrd="5" destOrd="0" parTransId="{2D249C20-B588-410D-AB4E-C9A306D2C9B0}" sibTransId="{FF8CC3D0-F109-43D6-B0EE-C7CD87578627}"/>
    <dgm:cxn modelId="{DCCF4192-817B-453E-8247-86DF38A924DC}" type="presOf" srcId="{AC2FBEE9-9055-412C-906B-6AF9109DA30D}" destId="{CBF44C40-7A1B-4A56-888F-E56E9C36252D}" srcOrd="0" destOrd="3" presId="urn:diagrams.loki3.com/BracketList"/>
    <dgm:cxn modelId="{13B36D9E-7035-4177-BA73-787C54A6CBEC}" type="presOf" srcId="{F6AE5F0E-A5C8-4D87-B774-AA115FF91965}" destId="{CBF44C40-7A1B-4A56-888F-E56E9C36252D}" srcOrd="0" destOrd="0" presId="urn:diagrams.loki3.com/BracketList"/>
    <dgm:cxn modelId="{16663DE2-A4FB-4790-BCFF-16D066257C60}" srcId="{DD20725D-8BFF-405A-ACBC-959948A58359}" destId="{AC2FBEE9-9055-412C-906B-6AF9109DA30D}" srcOrd="3" destOrd="0" parTransId="{86C4CEBF-5568-4945-8D18-7C5EDE51D94B}" sibTransId="{AB804C18-096A-409A-A1CB-4D96F84D515D}"/>
    <dgm:cxn modelId="{1D7309ED-D46B-4A4D-A0A2-0E8DDD7E2FEE}" srcId="{DD20725D-8BFF-405A-ACBC-959948A58359}" destId="{CF812732-BD9F-47C7-8858-7AC869209FB0}" srcOrd="1" destOrd="0" parTransId="{9C6C13EA-478A-4649-9DB5-7350A1BD42E3}" sibTransId="{FF775C77-6A2D-4256-ABFF-DC45F9E9E0D9}"/>
    <dgm:cxn modelId="{F5CB41EF-5DF4-4A9A-B8FA-506E8583A9A5}" srcId="{DD20725D-8BFF-405A-ACBC-959948A58359}" destId="{DB55C8B0-07E1-4D57-8A70-CF269978BA9E}" srcOrd="4" destOrd="0" parTransId="{905A4AD6-27A3-4869-B7B9-3AA616E78DB1}" sibTransId="{A943E4E1-4335-4752-8179-BAD797C7B1BD}"/>
    <dgm:cxn modelId="{67F31CFA-F35E-45BB-A44D-731AF18975E0}" type="presOf" srcId="{DB55C8B0-07E1-4D57-8A70-CF269978BA9E}" destId="{CBF44C40-7A1B-4A56-888F-E56E9C36252D}" srcOrd="0" destOrd="4" presId="urn:diagrams.loki3.com/BracketList"/>
    <dgm:cxn modelId="{61EAD242-B341-4CEE-8BCD-6D914EF12931}" type="presParOf" srcId="{C0AFBCA7-9D44-430B-B64F-69E8886C5126}" destId="{84FDA6B4-0DF6-4864-BE9C-CFE8A151552D}" srcOrd="0" destOrd="0" presId="urn:diagrams.loki3.com/BracketList"/>
    <dgm:cxn modelId="{FFD18AAF-E8D3-4749-A337-1100BB578E19}" type="presParOf" srcId="{84FDA6B4-0DF6-4864-BE9C-CFE8A151552D}" destId="{599FD67F-FD55-4E5E-B26D-54F5ED49E80E}" srcOrd="0" destOrd="0" presId="urn:diagrams.loki3.com/BracketList"/>
    <dgm:cxn modelId="{A56F98C3-20E7-4002-8B8F-5BB90F6C14EC}" type="presParOf" srcId="{84FDA6B4-0DF6-4864-BE9C-CFE8A151552D}" destId="{1B0CA17D-D19A-40D1-B87B-549D58190D39}" srcOrd="1" destOrd="0" presId="urn:diagrams.loki3.com/BracketList"/>
    <dgm:cxn modelId="{6A185124-B01A-4DB8-B2A0-332CE700CFAB}" type="presParOf" srcId="{84FDA6B4-0DF6-4864-BE9C-CFE8A151552D}" destId="{810A1AA6-410F-423D-97A1-382ACDED59F2}" srcOrd="2" destOrd="0" presId="urn:diagrams.loki3.com/BracketList"/>
    <dgm:cxn modelId="{432C277A-3BE0-456A-8862-7D7E036F5D98}" type="presParOf" srcId="{84FDA6B4-0DF6-4864-BE9C-CFE8A151552D}" destId="{CBF44C40-7A1B-4A56-888F-E56E9C36252D}"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FCCFE93-823F-463D-AF15-7BABD4E2D7E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FA1D0305-BF1B-4F97-8E9D-9C789FD1892A}">
      <dgm:prSet custT="1"/>
      <dgm:spPr/>
      <dgm:t>
        <a:bodyPr/>
        <a:lstStyle/>
        <a:p>
          <a:pPr algn="l">
            <a:lnSpc>
              <a:spcPct val="90000"/>
            </a:lnSpc>
          </a:pPr>
          <a:r>
            <a:rPr lang="en-US" sz="1900" dirty="0">
              <a:solidFill>
                <a:srgbClr val="FFFFFF"/>
              </a:solidFill>
              <a:latin typeface="Franklin Gothic Book"/>
              <a:ea typeface="+mn-ea"/>
              <a:cs typeface="+mn-cs"/>
            </a:rPr>
            <a:t>Dedicated </a:t>
          </a:r>
          <a:r>
            <a:rPr lang="en-US" sz="1900" b="0" dirty="0">
              <a:solidFill>
                <a:srgbClr val="FFFFFF"/>
              </a:solidFill>
              <a:latin typeface="Franklin Gothic Book"/>
              <a:ea typeface="+mn-ea"/>
              <a:cs typeface="+mn-cs"/>
            </a:rPr>
            <a:t>Care Manager</a:t>
          </a:r>
          <a:r>
            <a:rPr lang="en-US" sz="1900" dirty="0">
              <a:solidFill>
                <a:srgbClr val="FFFFFF"/>
              </a:solidFill>
              <a:latin typeface="Franklin Gothic Book"/>
              <a:ea typeface="+mn-ea"/>
              <a:cs typeface="+mn-cs"/>
            </a:rPr>
            <a:t> at the ready </a:t>
          </a:r>
        </a:p>
      </dgm:t>
    </dgm:pt>
    <dgm:pt modelId="{A73FB32E-5B9D-4100-AA2C-AF12CF4FDCEB}" type="parTrans" cxnId="{C6377855-B0D2-4ED9-A05C-44A8FDCDC0AC}">
      <dgm:prSet/>
      <dgm:spPr/>
      <dgm:t>
        <a:bodyPr/>
        <a:lstStyle/>
        <a:p>
          <a:endParaRPr lang="en-US"/>
        </a:p>
      </dgm:t>
    </dgm:pt>
    <dgm:pt modelId="{44E2B170-B5A0-4449-BE62-667D48813BDF}" type="sibTrans" cxnId="{C6377855-B0D2-4ED9-A05C-44A8FDCDC0AC}">
      <dgm:prSet/>
      <dgm:spPr/>
      <dgm:t>
        <a:bodyPr/>
        <a:lstStyle/>
        <a:p>
          <a:endParaRPr lang="en-US"/>
        </a:p>
      </dgm:t>
    </dgm:pt>
    <dgm:pt modelId="{E9D1DE5C-5FCF-4198-94FC-27AD9FC42F3A}">
      <dgm:prSet/>
      <dgm:spPr/>
      <dgm:t>
        <a:bodyPr/>
        <a:lstStyle/>
        <a:p>
          <a:pPr algn="l">
            <a:lnSpc>
              <a:spcPct val="90000"/>
            </a:lnSpc>
          </a:pPr>
          <a:r>
            <a:rPr lang="en-US" sz="1900" dirty="0">
              <a:solidFill>
                <a:srgbClr val="FFFFFF"/>
              </a:solidFill>
              <a:latin typeface="Franklin Gothic Book" panose="020B0502020104020203"/>
              <a:ea typeface="+mn-ea"/>
              <a:cs typeface="+mn-cs"/>
            </a:rPr>
            <a:t>Personalized</a:t>
          </a:r>
          <a:r>
            <a:rPr lang="en-US" sz="1900" b="0" dirty="0">
              <a:solidFill>
                <a:srgbClr val="FFFFFF"/>
              </a:solidFill>
              <a:latin typeface="Franklin Gothic Book" panose="020B0502020104020203"/>
              <a:ea typeface="+mn-ea"/>
              <a:cs typeface="+mn-cs"/>
            </a:rPr>
            <a:t> </a:t>
          </a:r>
          <a:r>
            <a:rPr lang="en-US" sz="1900" dirty="0">
              <a:solidFill>
                <a:srgbClr val="FFFFFF"/>
              </a:solidFill>
              <a:latin typeface="Franklin Gothic Book" panose="020B0502020104020203"/>
              <a:ea typeface="+mn-ea"/>
              <a:cs typeface="+mn-cs"/>
            </a:rPr>
            <a:t>c</a:t>
          </a:r>
          <a:r>
            <a:rPr lang="en-US" sz="1900" b="0" dirty="0">
              <a:solidFill>
                <a:srgbClr val="FFFFFF"/>
              </a:solidFill>
              <a:latin typeface="Franklin Gothic Book" panose="020B0502020104020203"/>
              <a:ea typeface="+mn-ea"/>
              <a:cs typeface="+mn-cs"/>
            </a:rPr>
            <a:t>are </a:t>
          </a:r>
          <a:r>
            <a:rPr lang="en-US" sz="1900" dirty="0">
              <a:solidFill>
                <a:srgbClr val="FFFFFF"/>
              </a:solidFill>
              <a:latin typeface="Franklin Gothic Book" panose="020B0502020104020203"/>
              <a:ea typeface="+mn-ea"/>
              <a:cs typeface="+mn-cs"/>
            </a:rPr>
            <a:t>p</a:t>
          </a:r>
          <a:r>
            <a:rPr lang="en-US" sz="1900" b="0" dirty="0">
              <a:solidFill>
                <a:srgbClr val="FFFFFF"/>
              </a:solidFill>
              <a:latin typeface="Franklin Gothic Book" panose="020B0502020104020203"/>
              <a:ea typeface="+mn-ea"/>
              <a:cs typeface="+mn-cs"/>
            </a:rPr>
            <a:t>lan </a:t>
          </a:r>
          <a:r>
            <a:rPr lang="en-US" sz="1900" dirty="0">
              <a:solidFill>
                <a:srgbClr val="FFFFFF"/>
              </a:solidFill>
              <a:latin typeface="Franklin Gothic Book" panose="020B0502020104020203"/>
              <a:ea typeface="+mn-ea"/>
              <a:cs typeface="+mn-cs"/>
            </a:rPr>
            <a:t>based on each </a:t>
          </a:r>
          <a:r>
            <a:rPr lang="en-US" sz="1900" b="0" dirty="0">
              <a:solidFill>
                <a:srgbClr val="FFFFFF"/>
              </a:solidFill>
              <a:latin typeface="Franklin Gothic Book" panose="020B0502020104020203"/>
              <a:ea typeface="+mn-ea"/>
              <a:cs typeface="+mn-cs"/>
            </a:rPr>
            <a:t>family’s needs</a:t>
          </a:r>
          <a:endParaRPr lang="en-US" sz="1900" dirty="0">
            <a:solidFill>
              <a:srgbClr val="FFFFFF"/>
            </a:solidFill>
            <a:latin typeface="Franklin Gothic Book" panose="020B0502020104020203"/>
            <a:ea typeface="+mn-ea"/>
            <a:cs typeface="+mn-cs"/>
          </a:endParaRPr>
        </a:p>
      </dgm:t>
    </dgm:pt>
    <dgm:pt modelId="{48B96A72-0F06-4C42-AF2B-043645C375E5}" type="parTrans" cxnId="{354EE2A6-B5FA-4D0A-B181-7E2E31DB55C6}">
      <dgm:prSet/>
      <dgm:spPr/>
      <dgm:t>
        <a:bodyPr/>
        <a:lstStyle/>
        <a:p>
          <a:endParaRPr lang="en-US"/>
        </a:p>
      </dgm:t>
    </dgm:pt>
    <dgm:pt modelId="{F3DF148D-9821-4F1D-B664-9313A89B3012}" type="sibTrans" cxnId="{354EE2A6-B5FA-4D0A-B181-7E2E31DB55C6}">
      <dgm:prSet/>
      <dgm:spPr/>
      <dgm:t>
        <a:bodyPr/>
        <a:lstStyle/>
        <a:p>
          <a:endParaRPr lang="en-US"/>
        </a:p>
      </dgm:t>
    </dgm:pt>
    <dgm:pt modelId="{2CFBEE2D-3F06-4B67-A00D-804BAEF52642}">
      <dgm:prSet/>
      <dgm:spPr/>
      <dgm:t>
        <a:bodyPr/>
        <a:lstStyle/>
        <a:p>
          <a:pPr algn="l">
            <a:lnSpc>
              <a:spcPct val="90000"/>
            </a:lnSpc>
          </a:pPr>
          <a:r>
            <a:rPr lang="en-US" sz="1900" b="0">
              <a:solidFill>
                <a:srgbClr val="FFFFFF"/>
              </a:solidFill>
              <a:latin typeface="Franklin Gothic Book" panose="020B0502020104020203"/>
              <a:ea typeface="+mn-ea"/>
              <a:cs typeface="+mn-cs"/>
            </a:rPr>
            <a:t>Time-saving tools that simplify complicated tasks</a:t>
          </a:r>
          <a:endParaRPr lang="en-US" sz="1900">
            <a:solidFill>
              <a:srgbClr val="FFFFFF"/>
            </a:solidFill>
            <a:latin typeface="Franklin Gothic Book" panose="020B0502020104020203"/>
            <a:ea typeface="+mn-ea"/>
            <a:cs typeface="+mn-cs"/>
          </a:endParaRPr>
        </a:p>
      </dgm:t>
    </dgm:pt>
    <dgm:pt modelId="{C6ACFC1F-C1C9-43CC-B5CA-E07C1B8A1EA1}" type="parTrans" cxnId="{681D5CB3-172A-405D-9B39-C6E85D4E02B3}">
      <dgm:prSet/>
      <dgm:spPr/>
      <dgm:t>
        <a:bodyPr/>
        <a:lstStyle/>
        <a:p>
          <a:endParaRPr lang="en-US"/>
        </a:p>
      </dgm:t>
    </dgm:pt>
    <dgm:pt modelId="{86E34E8A-5877-4187-9B7D-32087F4C2DDF}" type="sibTrans" cxnId="{681D5CB3-172A-405D-9B39-C6E85D4E02B3}">
      <dgm:prSet/>
      <dgm:spPr/>
      <dgm:t>
        <a:bodyPr/>
        <a:lstStyle/>
        <a:p>
          <a:endParaRPr lang="en-US"/>
        </a:p>
      </dgm:t>
    </dgm:pt>
    <dgm:pt modelId="{207C2437-53C7-47EC-AF5B-27B763542C29}">
      <dgm:prSet/>
      <dgm:spPr/>
      <dgm:t>
        <a:bodyPr/>
        <a:lstStyle/>
        <a:p>
          <a:pPr algn="l">
            <a:lnSpc>
              <a:spcPct val="90000"/>
            </a:lnSpc>
          </a:pPr>
          <a:r>
            <a:rPr lang="en-US" sz="1900" b="0">
              <a:solidFill>
                <a:srgbClr val="FFFFFF"/>
              </a:solidFill>
              <a:latin typeface="Franklin Gothic Book" panose="020B0502020104020203"/>
              <a:ea typeface="+mn-ea"/>
              <a:cs typeface="+mn-cs"/>
            </a:rPr>
            <a:t>Probate and estate settlement guidance </a:t>
          </a:r>
          <a:endParaRPr lang="en-US" sz="1900">
            <a:solidFill>
              <a:srgbClr val="FFFFFF"/>
            </a:solidFill>
            <a:latin typeface="Franklin Gothic Book" panose="020B0502020104020203"/>
            <a:ea typeface="+mn-ea"/>
            <a:cs typeface="+mn-cs"/>
          </a:endParaRPr>
        </a:p>
      </dgm:t>
    </dgm:pt>
    <dgm:pt modelId="{195037C6-1C51-49F2-926B-3B5BE6ACDBF1}" type="parTrans" cxnId="{CDF3EBC0-682D-4DD2-9EAA-85AF7E762DAC}">
      <dgm:prSet/>
      <dgm:spPr/>
      <dgm:t>
        <a:bodyPr/>
        <a:lstStyle/>
        <a:p>
          <a:endParaRPr lang="en-US"/>
        </a:p>
      </dgm:t>
    </dgm:pt>
    <dgm:pt modelId="{50C4746E-E2FA-4646-BB2B-34EC6C317D13}" type="sibTrans" cxnId="{CDF3EBC0-682D-4DD2-9EAA-85AF7E762DAC}">
      <dgm:prSet/>
      <dgm:spPr/>
      <dgm:t>
        <a:bodyPr/>
        <a:lstStyle/>
        <a:p>
          <a:endParaRPr lang="en-US"/>
        </a:p>
      </dgm:t>
    </dgm:pt>
    <dgm:pt modelId="{387FF3FE-E45A-424E-9E41-66E9C13CEE03}">
      <dgm:prSet/>
      <dgm:spPr/>
      <dgm:t>
        <a:bodyPr/>
        <a:lstStyle/>
        <a:p>
          <a:pPr algn="l">
            <a:lnSpc>
              <a:spcPct val="90000"/>
            </a:lnSpc>
          </a:pPr>
          <a:r>
            <a:rPr lang="en-US" sz="1900" b="0">
              <a:solidFill>
                <a:srgbClr val="FFFFFF"/>
              </a:solidFill>
              <a:latin typeface="Franklin Gothic Book" panose="020B0502020104020203"/>
              <a:ea typeface="+mn-ea"/>
              <a:cs typeface="+mn-cs"/>
            </a:rPr>
            <a:t>Emotional support for coping with grief</a:t>
          </a:r>
          <a:endParaRPr lang="en-US" sz="1900">
            <a:solidFill>
              <a:srgbClr val="FFFFFF"/>
            </a:solidFill>
            <a:latin typeface="Franklin Gothic Book" panose="020B0502020104020203"/>
            <a:ea typeface="+mn-ea"/>
            <a:cs typeface="+mn-cs"/>
          </a:endParaRPr>
        </a:p>
      </dgm:t>
    </dgm:pt>
    <dgm:pt modelId="{671DED83-5295-47DF-96FC-71BE9743C654}" type="parTrans" cxnId="{21112892-1A5B-49DA-AD2C-ABF4DBAC1426}">
      <dgm:prSet/>
      <dgm:spPr/>
      <dgm:t>
        <a:bodyPr/>
        <a:lstStyle/>
        <a:p>
          <a:endParaRPr lang="en-US"/>
        </a:p>
      </dgm:t>
    </dgm:pt>
    <dgm:pt modelId="{1C4F6B43-C592-4055-A096-7014C518EC71}" type="sibTrans" cxnId="{21112892-1A5B-49DA-AD2C-ABF4DBAC1426}">
      <dgm:prSet/>
      <dgm:spPr/>
      <dgm:t>
        <a:bodyPr/>
        <a:lstStyle/>
        <a:p>
          <a:endParaRPr lang="en-US"/>
        </a:p>
      </dgm:t>
    </dgm:pt>
    <dgm:pt modelId="{01C96641-41D5-4ED3-84D8-43E019A82AE7}">
      <dgm:prSet/>
      <dgm:spPr/>
      <dgm:t>
        <a:bodyPr/>
        <a:lstStyle/>
        <a:p>
          <a:pPr algn="l">
            <a:lnSpc>
              <a:spcPct val="90000"/>
            </a:lnSpc>
          </a:pPr>
          <a:r>
            <a:rPr lang="en-US" sz="1900" b="0">
              <a:solidFill>
                <a:srgbClr val="FFFFFF"/>
              </a:solidFill>
              <a:latin typeface="Franklin Gothic Book" panose="020B0502020104020203"/>
              <a:ea typeface="+mn-ea"/>
              <a:cs typeface="+mn-cs"/>
            </a:rPr>
            <a:t>Available at no cost</a:t>
          </a:r>
          <a:endParaRPr lang="en-US" sz="1900">
            <a:solidFill>
              <a:srgbClr val="FFFFFF"/>
            </a:solidFill>
            <a:latin typeface="Franklin Gothic Book" panose="020B0502020104020203"/>
            <a:ea typeface="+mn-ea"/>
            <a:cs typeface="+mn-cs"/>
          </a:endParaRPr>
        </a:p>
      </dgm:t>
    </dgm:pt>
    <dgm:pt modelId="{B835B525-07F8-43E7-835F-81AF8839C8FB}" type="parTrans" cxnId="{55089E7B-09DD-4C6F-9E6C-377EC2440E93}">
      <dgm:prSet/>
      <dgm:spPr/>
      <dgm:t>
        <a:bodyPr/>
        <a:lstStyle/>
        <a:p>
          <a:endParaRPr lang="en-US"/>
        </a:p>
      </dgm:t>
    </dgm:pt>
    <dgm:pt modelId="{1BB30AA8-3DA0-4FA8-972E-79EE379FE446}" type="sibTrans" cxnId="{55089E7B-09DD-4C6F-9E6C-377EC2440E93}">
      <dgm:prSet/>
      <dgm:spPr/>
      <dgm:t>
        <a:bodyPr/>
        <a:lstStyle/>
        <a:p>
          <a:endParaRPr lang="en-US"/>
        </a:p>
      </dgm:t>
    </dgm:pt>
    <dgm:pt modelId="{FFF0FE0B-5945-4667-B6B8-82C2BFDBDD38}" type="pres">
      <dgm:prSet presAssocID="{6FCCFE93-823F-463D-AF15-7BABD4E2D7ED}" presName="linear" presStyleCnt="0">
        <dgm:presLayoutVars>
          <dgm:animLvl val="lvl"/>
          <dgm:resizeHandles val="exact"/>
        </dgm:presLayoutVars>
      </dgm:prSet>
      <dgm:spPr/>
    </dgm:pt>
    <dgm:pt modelId="{D2D50A1E-CD2A-4F60-BD5E-20AFC4D0C850}" type="pres">
      <dgm:prSet presAssocID="{FA1D0305-BF1B-4F97-8E9D-9C789FD1892A}" presName="parentText" presStyleLbl="node1" presStyleIdx="0" presStyleCnt="6">
        <dgm:presLayoutVars>
          <dgm:chMax val="0"/>
          <dgm:bulletEnabled val="1"/>
        </dgm:presLayoutVars>
      </dgm:prSet>
      <dgm:spPr/>
    </dgm:pt>
    <dgm:pt modelId="{C7A6AE6F-8D50-4E86-A53F-29D02D82D505}" type="pres">
      <dgm:prSet presAssocID="{44E2B170-B5A0-4449-BE62-667D48813BDF}" presName="spacer" presStyleCnt="0"/>
      <dgm:spPr/>
    </dgm:pt>
    <dgm:pt modelId="{84CF0561-051B-4692-B33A-7946F8A97B9E}" type="pres">
      <dgm:prSet presAssocID="{E9D1DE5C-5FCF-4198-94FC-27AD9FC42F3A}" presName="parentText" presStyleLbl="node1" presStyleIdx="1" presStyleCnt="6">
        <dgm:presLayoutVars>
          <dgm:chMax val="0"/>
          <dgm:bulletEnabled val="1"/>
        </dgm:presLayoutVars>
      </dgm:prSet>
      <dgm:spPr/>
    </dgm:pt>
    <dgm:pt modelId="{0799C3C1-CA96-4143-A57B-6BBAB874B707}" type="pres">
      <dgm:prSet presAssocID="{F3DF148D-9821-4F1D-B664-9313A89B3012}" presName="spacer" presStyleCnt="0"/>
      <dgm:spPr/>
    </dgm:pt>
    <dgm:pt modelId="{1142F1D7-2820-4C08-97FB-DB7E807DCE7D}" type="pres">
      <dgm:prSet presAssocID="{2CFBEE2D-3F06-4B67-A00D-804BAEF52642}" presName="parentText" presStyleLbl="node1" presStyleIdx="2" presStyleCnt="6">
        <dgm:presLayoutVars>
          <dgm:chMax val="0"/>
          <dgm:bulletEnabled val="1"/>
        </dgm:presLayoutVars>
      </dgm:prSet>
      <dgm:spPr/>
    </dgm:pt>
    <dgm:pt modelId="{EC595535-B44E-492C-B8C7-38C6BDF10B2A}" type="pres">
      <dgm:prSet presAssocID="{86E34E8A-5877-4187-9B7D-32087F4C2DDF}" presName="spacer" presStyleCnt="0"/>
      <dgm:spPr/>
    </dgm:pt>
    <dgm:pt modelId="{B8416E96-94E7-48D5-9905-9335559D42AF}" type="pres">
      <dgm:prSet presAssocID="{207C2437-53C7-47EC-AF5B-27B763542C29}" presName="parentText" presStyleLbl="node1" presStyleIdx="3" presStyleCnt="6">
        <dgm:presLayoutVars>
          <dgm:chMax val="0"/>
          <dgm:bulletEnabled val="1"/>
        </dgm:presLayoutVars>
      </dgm:prSet>
      <dgm:spPr/>
    </dgm:pt>
    <dgm:pt modelId="{85E15EDF-081C-4A6B-9CCB-4AF28BDB5965}" type="pres">
      <dgm:prSet presAssocID="{50C4746E-E2FA-4646-BB2B-34EC6C317D13}" presName="spacer" presStyleCnt="0"/>
      <dgm:spPr/>
    </dgm:pt>
    <dgm:pt modelId="{E64E896E-B794-44C6-BE93-798F64919F77}" type="pres">
      <dgm:prSet presAssocID="{387FF3FE-E45A-424E-9E41-66E9C13CEE03}" presName="parentText" presStyleLbl="node1" presStyleIdx="4" presStyleCnt="6">
        <dgm:presLayoutVars>
          <dgm:chMax val="0"/>
          <dgm:bulletEnabled val="1"/>
        </dgm:presLayoutVars>
      </dgm:prSet>
      <dgm:spPr/>
    </dgm:pt>
    <dgm:pt modelId="{FC2A8B4B-4F9A-408B-8AC9-AAAB519B67E9}" type="pres">
      <dgm:prSet presAssocID="{1C4F6B43-C592-4055-A096-7014C518EC71}" presName="spacer" presStyleCnt="0"/>
      <dgm:spPr/>
    </dgm:pt>
    <dgm:pt modelId="{D80A4AA1-BB83-4C27-9A87-B7B99BA42DB6}" type="pres">
      <dgm:prSet presAssocID="{01C96641-41D5-4ED3-84D8-43E019A82AE7}" presName="parentText" presStyleLbl="node1" presStyleIdx="5" presStyleCnt="6">
        <dgm:presLayoutVars>
          <dgm:chMax val="0"/>
          <dgm:bulletEnabled val="1"/>
        </dgm:presLayoutVars>
      </dgm:prSet>
      <dgm:spPr/>
    </dgm:pt>
  </dgm:ptLst>
  <dgm:cxnLst>
    <dgm:cxn modelId="{9A277702-DE01-4D0E-AA3C-BAF126EF70FA}" type="presOf" srcId="{6FCCFE93-823F-463D-AF15-7BABD4E2D7ED}" destId="{FFF0FE0B-5945-4667-B6B8-82C2BFDBDD38}" srcOrd="0" destOrd="0" presId="urn:microsoft.com/office/officeart/2005/8/layout/vList2"/>
    <dgm:cxn modelId="{E8B3EF03-75E6-41C0-9F95-FCE445BEFD39}" type="presOf" srcId="{01C96641-41D5-4ED3-84D8-43E019A82AE7}" destId="{D80A4AA1-BB83-4C27-9A87-B7B99BA42DB6}" srcOrd="0" destOrd="0" presId="urn:microsoft.com/office/officeart/2005/8/layout/vList2"/>
    <dgm:cxn modelId="{C4815A1D-F727-49F8-AAFF-39CB09B8DB85}" type="presOf" srcId="{FA1D0305-BF1B-4F97-8E9D-9C789FD1892A}" destId="{D2D50A1E-CD2A-4F60-BD5E-20AFC4D0C850}" srcOrd="0" destOrd="0" presId="urn:microsoft.com/office/officeart/2005/8/layout/vList2"/>
    <dgm:cxn modelId="{5A51B246-2F78-4473-A72C-6E0B0E4522F2}" type="presOf" srcId="{387FF3FE-E45A-424E-9E41-66E9C13CEE03}" destId="{E64E896E-B794-44C6-BE93-798F64919F77}" srcOrd="0" destOrd="0" presId="urn:microsoft.com/office/officeart/2005/8/layout/vList2"/>
    <dgm:cxn modelId="{C6377855-B0D2-4ED9-A05C-44A8FDCDC0AC}" srcId="{6FCCFE93-823F-463D-AF15-7BABD4E2D7ED}" destId="{FA1D0305-BF1B-4F97-8E9D-9C789FD1892A}" srcOrd="0" destOrd="0" parTransId="{A73FB32E-5B9D-4100-AA2C-AF12CF4FDCEB}" sibTransId="{44E2B170-B5A0-4449-BE62-667D48813BDF}"/>
    <dgm:cxn modelId="{55089E7B-09DD-4C6F-9E6C-377EC2440E93}" srcId="{6FCCFE93-823F-463D-AF15-7BABD4E2D7ED}" destId="{01C96641-41D5-4ED3-84D8-43E019A82AE7}" srcOrd="5" destOrd="0" parTransId="{B835B525-07F8-43E7-835F-81AF8839C8FB}" sibTransId="{1BB30AA8-3DA0-4FA8-972E-79EE379FE446}"/>
    <dgm:cxn modelId="{496AF17E-8547-4D51-BEF2-F84C065E7CCC}" type="presOf" srcId="{E9D1DE5C-5FCF-4198-94FC-27AD9FC42F3A}" destId="{84CF0561-051B-4692-B33A-7946F8A97B9E}" srcOrd="0" destOrd="0" presId="urn:microsoft.com/office/officeart/2005/8/layout/vList2"/>
    <dgm:cxn modelId="{03572382-6775-4E69-84AA-505CF4F23E89}" type="presOf" srcId="{2CFBEE2D-3F06-4B67-A00D-804BAEF52642}" destId="{1142F1D7-2820-4C08-97FB-DB7E807DCE7D}" srcOrd="0" destOrd="0" presId="urn:microsoft.com/office/officeart/2005/8/layout/vList2"/>
    <dgm:cxn modelId="{21112892-1A5B-49DA-AD2C-ABF4DBAC1426}" srcId="{6FCCFE93-823F-463D-AF15-7BABD4E2D7ED}" destId="{387FF3FE-E45A-424E-9E41-66E9C13CEE03}" srcOrd="4" destOrd="0" parTransId="{671DED83-5295-47DF-96FC-71BE9743C654}" sibTransId="{1C4F6B43-C592-4055-A096-7014C518EC71}"/>
    <dgm:cxn modelId="{354EE2A6-B5FA-4D0A-B181-7E2E31DB55C6}" srcId="{6FCCFE93-823F-463D-AF15-7BABD4E2D7ED}" destId="{E9D1DE5C-5FCF-4198-94FC-27AD9FC42F3A}" srcOrd="1" destOrd="0" parTransId="{48B96A72-0F06-4C42-AF2B-043645C375E5}" sibTransId="{F3DF148D-9821-4F1D-B664-9313A89B3012}"/>
    <dgm:cxn modelId="{681D5CB3-172A-405D-9B39-C6E85D4E02B3}" srcId="{6FCCFE93-823F-463D-AF15-7BABD4E2D7ED}" destId="{2CFBEE2D-3F06-4B67-A00D-804BAEF52642}" srcOrd="2" destOrd="0" parTransId="{C6ACFC1F-C1C9-43CC-B5CA-E07C1B8A1EA1}" sibTransId="{86E34E8A-5877-4187-9B7D-32087F4C2DDF}"/>
    <dgm:cxn modelId="{CDF3EBC0-682D-4DD2-9EAA-85AF7E762DAC}" srcId="{6FCCFE93-823F-463D-AF15-7BABD4E2D7ED}" destId="{207C2437-53C7-47EC-AF5B-27B763542C29}" srcOrd="3" destOrd="0" parTransId="{195037C6-1C51-49F2-926B-3B5BE6ACDBF1}" sibTransId="{50C4746E-E2FA-4646-BB2B-34EC6C317D13}"/>
    <dgm:cxn modelId="{81FC10C8-CE7D-4A4A-81A9-A9F367F9F9D1}" type="presOf" srcId="{207C2437-53C7-47EC-AF5B-27B763542C29}" destId="{B8416E96-94E7-48D5-9905-9335559D42AF}" srcOrd="0" destOrd="0" presId="urn:microsoft.com/office/officeart/2005/8/layout/vList2"/>
    <dgm:cxn modelId="{8327109E-18E9-414B-A25A-5263C5FD1238}" type="presParOf" srcId="{FFF0FE0B-5945-4667-B6B8-82C2BFDBDD38}" destId="{D2D50A1E-CD2A-4F60-BD5E-20AFC4D0C850}" srcOrd="0" destOrd="0" presId="urn:microsoft.com/office/officeart/2005/8/layout/vList2"/>
    <dgm:cxn modelId="{F907EF48-47CE-4350-9AE7-82016C6A497E}" type="presParOf" srcId="{FFF0FE0B-5945-4667-B6B8-82C2BFDBDD38}" destId="{C7A6AE6F-8D50-4E86-A53F-29D02D82D505}" srcOrd="1" destOrd="0" presId="urn:microsoft.com/office/officeart/2005/8/layout/vList2"/>
    <dgm:cxn modelId="{96BC1F3D-29A6-4A94-88ED-B0BC17DE5C62}" type="presParOf" srcId="{FFF0FE0B-5945-4667-B6B8-82C2BFDBDD38}" destId="{84CF0561-051B-4692-B33A-7946F8A97B9E}" srcOrd="2" destOrd="0" presId="urn:microsoft.com/office/officeart/2005/8/layout/vList2"/>
    <dgm:cxn modelId="{D120521B-1115-4E65-8F7D-BB400A41D6FC}" type="presParOf" srcId="{FFF0FE0B-5945-4667-B6B8-82C2BFDBDD38}" destId="{0799C3C1-CA96-4143-A57B-6BBAB874B707}" srcOrd="3" destOrd="0" presId="urn:microsoft.com/office/officeart/2005/8/layout/vList2"/>
    <dgm:cxn modelId="{887FFE0D-8ECE-49A2-89C1-75963226A3DB}" type="presParOf" srcId="{FFF0FE0B-5945-4667-B6B8-82C2BFDBDD38}" destId="{1142F1D7-2820-4C08-97FB-DB7E807DCE7D}" srcOrd="4" destOrd="0" presId="urn:microsoft.com/office/officeart/2005/8/layout/vList2"/>
    <dgm:cxn modelId="{5AC998A2-B34D-465E-91A6-43ACC00D8EC7}" type="presParOf" srcId="{FFF0FE0B-5945-4667-B6B8-82C2BFDBDD38}" destId="{EC595535-B44E-492C-B8C7-38C6BDF10B2A}" srcOrd="5" destOrd="0" presId="urn:microsoft.com/office/officeart/2005/8/layout/vList2"/>
    <dgm:cxn modelId="{9DB43551-4B86-4C25-8D7C-96B80D9DDF2C}" type="presParOf" srcId="{FFF0FE0B-5945-4667-B6B8-82C2BFDBDD38}" destId="{B8416E96-94E7-48D5-9905-9335559D42AF}" srcOrd="6" destOrd="0" presId="urn:microsoft.com/office/officeart/2005/8/layout/vList2"/>
    <dgm:cxn modelId="{41F0DE57-24F4-461F-B2F9-BC5FB92A687D}" type="presParOf" srcId="{FFF0FE0B-5945-4667-B6B8-82C2BFDBDD38}" destId="{85E15EDF-081C-4A6B-9CCB-4AF28BDB5965}" srcOrd="7" destOrd="0" presId="urn:microsoft.com/office/officeart/2005/8/layout/vList2"/>
    <dgm:cxn modelId="{E3AE107F-24D9-47BC-A140-84869765523F}" type="presParOf" srcId="{FFF0FE0B-5945-4667-B6B8-82C2BFDBDD38}" destId="{E64E896E-B794-44C6-BE93-798F64919F77}" srcOrd="8" destOrd="0" presId="urn:microsoft.com/office/officeart/2005/8/layout/vList2"/>
    <dgm:cxn modelId="{B1E3D4B9-5E09-4A73-95E4-ED384D3E798F}" type="presParOf" srcId="{FFF0FE0B-5945-4667-B6B8-82C2BFDBDD38}" destId="{FC2A8B4B-4F9A-408B-8AC9-AAAB519B67E9}" srcOrd="9" destOrd="0" presId="urn:microsoft.com/office/officeart/2005/8/layout/vList2"/>
    <dgm:cxn modelId="{37DA83CE-974D-4048-8977-7DAB026C359C}" type="presParOf" srcId="{FFF0FE0B-5945-4667-B6B8-82C2BFDBDD38}" destId="{D80A4AA1-BB83-4C27-9A87-B7B99BA42DB6}" srcOrd="1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9FD67F-FD55-4E5E-B26D-54F5ED49E80E}">
      <dsp:nvSpPr>
        <dsp:cNvPr id="0" name=""/>
        <dsp:cNvSpPr/>
      </dsp:nvSpPr>
      <dsp:spPr>
        <a:xfrm>
          <a:off x="0" y="1360186"/>
          <a:ext cx="2541647" cy="16891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r" defTabSz="1066800">
            <a:lnSpc>
              <a:spcPct val="90000"/>
            </a:lnSpc>
            <a:spcBef>
              <a:spcPct val="0"/>
            </a:spcBef>
            <a:spcAft>
              <a:spcPct val="35000"/>
            </a:spcAft>
            <a:buNone/>
          </a:pPr>
          <a:r>
            <a:rPr lang="en-US" sz="2400" kern="1200">
              <a:latin typeface="+mj-lt"/>
            </a:rPr>
            <a:t>Members are paired with a family advocate who can assist with:</a:t>
          </a:r>
        </a:p>
      </dsp:txBody>
      <dsp:txXfrm>
        <a:off x="0" y="1360186"/>
        <a:ext cx="2541647" cy="1689187"/>
      </dsp:txXfrm>
    </dsp:sp>
    <dsp:sp modelId="{1B0CA17D-D19A-40D1-B87B-549D58190D39}">
      <dsp:nvSpPr>
        <dsp:cNvPr id="0" name=""/>
        <dsp:cNvSpPr/>
      </dsp:nvSpPr>
      <dsp:spPr>
        <a:xfrm>
          <a:off x="2541647" y="462805"/>
          <a:ext cx="508329" cy="3483949"/>
        </a:xfrm>
        <a:prstGeom prst="leftBrace">
          <a:avLst>
            <a:gd name="adj1" fmla="val 35000"/>
            <a:gd name="adj2" fmla="val 50000"/>
          </a:avLst>
        </a:prstGeom>
        <a:noFill/>
        <a:ln w="22225" cap="rnd"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BF44C40-7A1B-4A56-888F-E56E9C36252D}">
      <dsp:nvSpPr>
        <dsp:cNvPr id="0" name=""/>
        <dsp:cNvSpPr/>
      </dsp:nvSpPr>
      <dsp:spPr>
        <a:xfrm>
          <a:off x="3253309" y="380392"/>
          <a:ext cx="6913281" cy="3648774"/>
        </a:xfrm>
        <a:prstGeom prst="rect">
          <a:avLst/>
        </a:prstGeom>
        <a:gradFill rotWithShape="0">
          <a:gsLst>
            <a:gs pos="0">
              <a:schemeClr val="accent2">
                <a:shade val="50000"/>
                <a:hueOff val="0"/>
                <a:satOff val="0"/>
                <a:lumOff val="0"/>
                <a:alphaOff val="0"/>
                <a:tint val="98000"/>
                <a:lumMod val="110000"/>
              </a:schemeClr>
            </a:gs>
            <a:gs pos="84000">
              <a:schemeClr val="accent2">
                <a:shade val="50000"/>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US" sz="1800" i="0" kern="1200" dirty="0"/>
            <a:t>Locating providers and scheduling appointments</a:t>
          </a:r>
        </a:p>
        <a:p>
          <a:pPr marL="171450" lvl="1" indent="-171450" algn="l" defTabSz="800100">
            <a:lnSpc>
              <a:spcPct val="90000"/>
            </a:lnSpc>
            <a:spcBef>
              <a:spcPct val="0"/>
            </a:spcBef>
            <a:spcAft>
              <a:spcPct val="15000"/>
            </a:spcAft>
            <a:buChar char="•"/>
          </a:pPr>
          <a:r>
            <a:rPr lang="en-US" sz="1800" i="0" kern="1200" dirty="0"/>
            <a:t>Stay on top of preventive care and manage chronic conditions</a:t>
          </a:r>
        </a:p>
        <a:p>
          <a:pPr marL="171450" lvl="1" indent="-171450" algn="l" defTabSz="800100">
            <a:lnSpc>
              <a:spcPct val="90000"/>
            </a:lnSpc>
            <a:spcBef>
              <a:spcPct val="0"/>
            </a:spcBef>
            <a:spcAft>
              <a:spcPct val="15000"/>
            </a:spcAft>
            <a:buChar char="•"/>
          </a:pPr>
          <a:r>
            <a:rPr lang="en-US" sz="1800" i="0" kern="1200" dirty="0"/>
            <a:t>Suggest additional benefits and resources available from employer</a:t>
          </a:r>
        </a:p>
        <a:p>
          <a:pPr marL="171450" lvl="1" indent="-171450" algn="l" defTabSz="800100">
            <a:lnSpc>
              <a:spcPct val="90000"/>
            </a:lnSpc>
            <a:spcBef>
              <a:spcPct val="0"/>
            </a:spcBef>
            <a:spcAft>
              <a:spcPct val="15000"/>
            </a:spcAft>
            <a:buChar char="•"/>
          </a:pPr>
          <a:r>
            <a:rPr lang="en-US" sz="1800" i="0" kern="1200" dirty="0"/>
            <a:t>Assist with getting pre-approvals for urgent medical needs, such as surgery</a:t>
          </a:r>
        </a:p>
        <a:p>
          <a:pPr marL="171450" lvl="1" indent="-171450" algn="l" defTabSz="800100">
            <a:lnSpc>
              <a:spcPct val="90000"/>
            </a:lnSpc>
            <a:spcBef>
              <a:spcPct val="0"/>
            </a:spcBef>
            <a:spcAft>
              <a:spcPct val="15000"/>
            </a:spcAft>
            <a:buChar char="•"/>
          </a:pPr>
          <a:r>
            <a:rPr lang="en-US" sz="1800" i="0" kern="1200" dirty="0"/>
            <a:t>Connect with in-house clinical experts to create a personal care plan that supports the overall wellness and ongoing health needs of the member</a:t>
          </a:r>
        </a:p>
        <a:p>
          <a:pPr marL="171450" lvl="1" indent="-171450" algn="l" defTabSz="800100">
            <a:lnSpc>
              <a:spcPct val="90000"/>
            </a:lnSpc>
            <a:spcBef>
              <a:spcPct val="0"/>
            </a:spcBef>
            <a:spcAft>
              <a:spcPct val="15000"/>
            </a:spcAft>
            <a:buChar char="•"/>
          </a:pPr>
          <a:r>
            <a:rPr lang="en-US" sz="1800" i="0" kern="1200" dirty="0"/>
            <a:t>Support whole health of member with non-medical needs such as food; childcare; transportation; and other social, financial and mental health concerns</a:t>
          </a:r>
        </a:p>
        <a:p>
          <a:pPr marL="171450" lvl="1" indent="-171450" algn="l" defTabSz="800100">
            <a:lnSpc>
              <a:spcPct val="90000"/>
            </a:lnSpc>
            <a:spcBef>
              <a:spcPct val="0"/>
            </a:spcBef>
            <a:spcAft>
              <a:spcPct val="15000"/>
            </a:spcAft>
            <a:buChar char="•"/>
          </a:pPr>
          <a:r>
            <a:rPr lang="en-US" sz="1800" i="0" kern="1200" dirty="0"/>
            <a:t>Serviced through the Sydney Health app using the chat feature or dedicated 800# for phone calls</a:t>
          </a:r>
        </a:p>
      </dsp:txBody>
      <dsp:txXfrm>
        <a:off x="3253309" y="380392"/>
        <a:ext cx="6913281" cy="36487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D50A1E-CD2A-4F60-BD5E-20AFC4D0C850}">
      <dsp:nvSpPr>
        <dsp:cNvPr id="0" name=""/>
        <dsp:cNvSpPr/>
      </dsp:nvSpPr>
      <dsp:spPr>
        <a:xfrm>
          <a:off x="0" y="155051"/>
          <a:ext cx="6149340" cy="458493"/>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solidFill>
                <a:srgbClr val="FFFFFF"/>
              </a:solidFill>
              <a:latin typeface="Franklin Gothic Book"/>
              <a:ea typeface="+mn-ea"/>
              <a:cs typeface="+mn-cs"/>
            </a:rPr>
            <a:t>Dedicated </a:t>
          </a:r>
          <a:r>
            <a:rPr lang="en-US" sz="1900" b="0" kern="1200" dirty="0">
              <a:solidFill>
                <a:srgbClr val="FFFFFF"/>
              </a:solidFill>
              <a:latin typeface="Franklin Gothic Book"/>
              <a:ea typeface="+mn-ea"/>
              <a:cs typeface="+mn-cs"/>
            </a:rPr>
            <a:t>Care Manager</a:t>
          </a:r>
          <a:r>
            <a:rPr lang="en-US" sz="1900" kern="1200" dirty="0">
              <a:solidFill>
                <a:srgbClr val="FFFFFF"/>
              </a:solidFill>
              <a:latin typeface="Franklin Gothic Book"/>
              <a:ea typeface="+mn-ea"/>
              <a:cs typeface="+mn-cs"/>
            </a:rPr>
            <a:t> at the ready </a:t>
          </a:r>
        </a:p>
      </dsp:txBody>
      <dsp:txXfrm>
        <a:off x="22382" y="177433"/>
        <a:ext cx="6104576" cy="413729"/>
      </dsp:txXfrm>
    </dsp:sp>
    <dsp:sp modelId="{84CF0561-051B-4692-B33A-7946F8A97B9E}">
      <dsp:nvSpPr>
        <dsp:cNvPr id="0" name=""/>
        <dsp:cNvSpPr/>
      </dsp:nvSpPr>
      <dsp:spPr>
        <a:xfrm>
          <a:off x="0" y="671145"/>
          <a:ext cx="6149340" cy="458493"/>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rgbClr val="FFFFFF"/>
              </a:solidFill>
              <a:latin typeface="Franklin Gothic Book" panose="020B0502020104020203"/>
              <a:ea typeface="+mn-ea"/>
              <a:cs typeface="+mn-cs"/>
            </a:rPr>
            <a:t>Personalized</a:t>
          </a:r>
          <a:r>
            <a:rPr lang="en-US" sz="2000" b="0" kern="1200" dirty="0">
              <a:solidFill>
                <a:srgbClr val="FFFFFF"/>
              </a:solidFill>
              <a:latin typeface="Franklin Gothic Book" panose="020B0502020104020203"/>
              <a:ea typeface="+mn-ea"/>
              <a:cs typeface="+mn-cs"/>
            </a:rPr>
            <a:t> </a:t>
          </a:r>
          <a:r>
            <a:rPr lang="en-US" sz="2000" kern="1200" dirty="0">
              <a:solidFill>
                <a:srgbClr val="FFFFFF"/>
              </a:solidFill>
              <a:latin typeface="Franklin Gothic Book" panose="020B0502020104020203"/>
              <a:ea typeface="+mn-ea"/>
              <a:cs typeface="+mn-cs"/>
            </a:rPr>
            <a:t>c</a:t>
          </a:r>
          <a:r>
            <a:rPr lang="en-US" sz="2000" b="0" kern="1200" dirty="0">
              <a:solidFill>
                <a:srgbClr val="FFFFFF"/>
              </a:solidFill>
              <a:latin typeface="Franklin Gothic Book" panose="020B0502020104020203"/>
              <a:ea typeface="+mn-ea"/>
              <a:cs typeface="+mn-cs"/>
            </a:rPr>
            <a:t>are </a:t>
          </a:r>
          <a:r>
            <a:rPr lang="en-US" sz="2000" kern="1200" dirty="0">
              <a:solidFill>
                <a:srgbClr val="FFFFFF"/>
              </a:solidFill>
              <a:latin typeface="Franklin Gothic Book" panose="020B0502020104020203"/>
              <a:ea typeface="+mn-ea"/>
              <a:cs typeface="+mn-cs"/>
            </a:rPr>
            <a:t>p</a:t>
          </a:r>
          <a:r>
            <a:rPr lang="en-US" sz="2000" b="0" kern="1200" dirty="0">
              <a:solidFill>
                <a:srgbClr val="FFFFFF"/>
              </a:solidFill>
              <a:latin typeface="Franklin Gothic Book" panose="020B0502020104020203"/>
              <a:ea typeface="+mn-ea"/>
              <a:cs typeface="+mn-cs"/>
            </a:rPr>
            <a:t>lan </a:t>
          </a:r>
          <a:r>
            <a:rPr lang="en-US" sz="2000" kern="1200" dirty="0">
              <a:solidFill>
                <a:srgbClr val="FFFFFF"/>
              </a:solidFill>
              <a:latin typeface="Franklin Gothic Book" panose="020B0502020104020203"/>
              <a:ea typeface="+mn-ea"/>
              <a:cs typeface="+mn-cs"/>
            </a:rPr>
            <a:t>based on each </a:t>
          </a:r>
          <a:r>
            <a:rPr lang="en-US" sz="2000" b="0" kern="1200" dirty="0">
              <a:solidFill>
                <a:srgbClr val="FFFFFF"/>
              </a:solidFill>
              <a:latin typeface="Franklin Gothic Book" panose="020B0502020104020203"/>
              <a:ea typeface="+mn-ea"/>
              <a:cs typeface="+mn-cs"/>
            </a:rPr>
            <a:t>family’s needs</a:t>
          </a:r>
          <a:endParaRPr lang="en-US" sz="2000" kern="1200" dirty="0">
            <a:solidFill>
              <a:srgbClr val="FFFFFF"/>
            </a:solidFill>
            <a:latin typeface="Franklin Gothic Book" panose="020B0502020104020203"/>
            <a:ea typeface="+mn-ea"/>
            <a:cs typeface="+mn-cs"/>
          </a:endParaRPr>
        </a:p>
      </dsp:txBody>
      <dsp:txXfrm>
        <a:off x="22382" y="693527"/>
        <a:ext cx="6104576" cy="413729"/>
      </dsp:txXfrm>
    </dsp:sp>
    <dsp:sp modelId="{1142F1D7-2820-4C08-97FB-DB7E807DCE7D}">
      <dsp:nvSpPr>
        <dsp:cNvPr id="0" name=""/>
        <dsp:cNvSpPr/>
      </dsp:nvSpPr>
      <dsp:spPr>
        <a:xfrm>
          <a:off x="0" y="1187239"/>
          <a:ext cx="6149340" cy="458493"/>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kern="1200">
              <a:solidFill>
                <a:srgbClr val="FFFFFF"/>
              </a:solidFill>
              <a:latin typeface="Franklin Gothic Book" panose="020B0502020104020203"/>
              <a:ea typeface="+mn-ea"/>
              <a:cs typeface="+mn-cs"/>
            </a:rPr>
            <a:t>Time-saving tools that simplify complicated tasks</a:t>
          </a:r>
          <a:endParaRPr lang="en-US" sz="2000" kern="1200">
            <a:solidFill>
              <a:srgbClr val="FFFFFF"/>
            </a:solidFill>
            <a:latin typeface="Franklin Gothic Book" panose="020B0502020104020203"/>
            <a:ea typeface="+mn-ea"/>
            <a:cs typeface="+mn-cs"/>
          </a:endParaRPr>
        </a:p>
      </dsp:txBody>
      <dsp:txXfrm>
        <a:off x="22382" y="1209621"/>
        <a:ext cx="6104576" cy="413729"/>
      </dsp:txXfrm>
    </dsp:sp>
    <dsp:sp modelId="{B8416E96-94E7-48D5-9905-9335559D42AF}">
      <dsp:nvSpPr>
        <dsp:cNvPr id="0" name=""/>
        <dsp:cNvSpPr/>
      </dsp:nvSpPr>
      <dsp:spPr>
        <a:xfrm>
          <a:off x="0" y="1703333"/>
          <a:ext cx="6149340" cy="458493"/>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kern="1200">
              <a:solidFill>
                <a:srgbClr val="FFFFFF"/>
              </a:solidFill>
              <a:latin typeface="Franklin Gothic Book" panose="020B0502020104020203"/>
              <a:ea typeface="+mn-ea"/>
              <a:cs typeface="+mn-cs"/>
            </a:rPr>
            <a:t>Probate and estate settlement guidance </a:t>
          </a:r>
          <a:endParaRPr lang="en-US" sz="2000" kern="1200">
            <a:solidFill>
              <a:srgbClr val="FFFFFF"/>
            </a:solidFill>
            <a:latin typeface="Franklin Gothic Book" panose="020B0502020104020203"/>
            <a:ea typeface="+mn-ea"/>
            <a:cs typeface="+mn-cs"/>
          </a:endParaRPr>
        </a:p>
      </dsp:txBody>
      <dsp:txXfrm>
        <a:off x="22382" y="1725715"/>
        <a:ext cx="6104576" cy="413729"/>
      </dsp:txXfrm>
    </dsp:sp>
    <dsp:sp modelId="{E64E896E-B794-44C6-BE93-798F64919F77}">
      <dsp:nvSpPr>
        <dsp:cNvPr id="0" name=""/>
        <dsp:cNvSpPr/>
      </dsp:nvSpPr>
      <dsp:spPr>
        <a:xfrm>
          <a:off x="0" y="2219426"/>
          <a:ext cx="6149340" cy="458493"/>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kern="1200">
              <a:solidFill>
                <a:srgbClr val="FFFFFF"/>
              </a:solidFill>
              <a:latin typeface="Franklin Gothic Book" panose="020B0502020104020203"/>
              <a:ea typeface="+mn-ea"/>
              <a:cs typeface="+mn-cs"/>
            </a:rPr>
            <a:t>Emotional support for coping with grief</a:t>
          </a:r>
          <a:endParaRPr lang="en-US" sz="2000" kern="1200">
            <a:solidFill>
              <a:srgbClr val="FFFFFF"/>
            </a:solidFill>
            <a:latin typeface="Franklin Gothic Book" panose="020B0502020104020203"/>
            <a:ea typeface="+mn-ea"/>
            <a:cs typeface="+mn-cs"/>
          </a:endParaRPr>
        </a:p>
      </dsp:txBody>
      <dsp:txXfrm>
        <a:off x="22382" y="2241808"/>
        <a:ext cx="6104576" cy="413729"/>
      </dsp:txXfrm>
    </dsp:sp>
    <dsp:sp modelId="{D80A4AA1-BB83-4C27-9A87-B7B99BA42DB6}">
      <dsp:nvSpPr>
        <dsp:cNvPr id="0" name=""/>
        <dsp:cNvSpPr/>
      </dsp:nvSpPr>
      <dsp:spPr>
        <a:xfrm>
          <a:off x="0" y="2735520"/>
          <a:ext cx="6149340" cy="458493"/>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kern="1200">
              <a:solidFill>
                <a:srgbClr val="FFFFFF"/>
              </a:solidFill>
              <a:latin typeface="Franklin Gothic Book" panose="020B0502020104020203"/>
              <a:ea typeface="+mn-ea"/>
              <a:cs typeface="+mn-cs"/>
            </a:rPr>
            <a:t>Available at no cost</a:t>
          </a:r>
          <a:endParaRPr lang="en-US" sz="2000" kern="1200">
            <a:solidFill>
              <a:srgbClr val="FFFFFF"/>
            </a:solidFill>
            <a:latin typeface="Franklin Gothic Book" panose="020B0502020104020203"/>
            <a:ea typeface="+mn-ea"/>
            <a:cs typeface="+mn-cs"/>
          </a:endParaRPr>
        </a:p>
      </dsp:txBody>
      <dsp:txXfrm>
        <a:off x="22382" y="2757902"/>
        <a:ext cx="6104576" cy="413729"/>
      </dsp:txXfrm>
    </dsp:sp>
  </dsp:spTree>
</dsp:drawing>
</file>

<file path=ppt/diagrams/layout1.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FD1788EF-8202-4D28-97FA-58FCD2C8EF8D}" type="datetimeFigureOut">
              <a:rPr lang="en-US" smtClean="0"/>
              <a:t>9/30/2025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8B1E151-FEA1-4CDA-9D0B-9EC87A00863E}" type="slidenum">
              <a:rPr lang="en-US" smtClean="0"/>
              <a:t>‹#›</a:t>
            </a:fld>
            <a:endParaRPr lang="en-US"/>
          </a:p>
        </p:txBody>
      </p:sp>
    </p:spTree>
    <p:extLst>
      <p:ext uri="{BB962C8B-B14F-4D97-AF65-F5344CB8AC3E}">
        <p14:creationId xmlns:p14="http://schemas.microsoft.com/office/powerpoint/2010/main" val="40926522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61C1F0-5200-4B40-8876-7F482F180615}" type="slidenum">
              <a:rPr lang="en-US" smtClean="0"/>
              <a:pPr/>
              <a:t>11</a:t>
            </a:fld>
            <a:endParaRPr lang="en-US"/>
          </a:p>
        </p:txBody>
      </p:sp>
    </p:spTree>
    <p:extLst>
      <p:ext uri="{BB962C8B-B14F-4D97-AF65-F5344CB8AC3E}">
        <p14:creationId xmlns:p14="http://schemas.microsoft.com/office/powerpoint/2010/main" val="17884405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2" indent="0">
              <a:lnSpc>
                <a:spcPts val="2000"/>
              </a:lnSpc>
              <a:spcBef>
                <a:spcPts val="600"/>
              </a:spcBef>
              <a:buFont typeface="Arial" panose="020B0604020202020204" pitchFamily="34" charset="0"/>
              <a:buNone/>
            </a:pPr>
            <a:endParaRPr lang="en-US" sz="1200" dirty="0">
              <a:solidFill>
                <a:schemeClr val="bg1"/>
              </a:solidFill>
            </a:endParaRPr>
          </a:p>
          <a:p>
            <a:pPr marL="173736" lvl="2" indent="-173736">
              <a:lnSpc>
                <a:spcPts val="2000"/>
              </a:lnSpc>
              <a:spcBef>
                <a:spcPts val="600"/>
              </a:spcBef>
              <a:buFont typeface="Arial" panose="020B0604020202020204" pitchFamily="34" charset="0"/>
              <a:buChar char="•"/>
            </a:pPr>
            <a:endParaRPr lang="en-US" sz="1200"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71CC3-AF76-4F28-B5DC-258BBD32C8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22200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2800" b="0" i="0" dirty="0">
                <a:solidFill>
                  <a:srgbClr val="000000"/>
                </a:solidFill>
                <a:effectLst/>
                <a:latin typeface="Calibri" panose="020F0502020204030204" pitchFamily="34" charset="0"/>
              </a:rPr>
              <a:t>​</a:t>
            </a:r>
            <a:endParaRPr lang="en-US" sz="1800"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71CC3-AF76-4F28-B5DC-258BBD32C8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83902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US" b="0" i="0" dirty="0">
              <a:solidFill>
                <a:srgbClr val="444444"/>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71CC3-AF76-4F28-B5DC-258BBD32C8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8473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52425"/>
            <a:ext cx="5486400" cy="3086100"/>
          </a:xfrm>
        </p:spPr>
      </p:sp>
      <p:sp>
        <p:nvSpPr>
          <p:cNvPr id="3" name="Notes Placeholder 2"/>
          <p:cNvSpPr>
            <a:spLocks noGrp="1"/>
          </p:cNvSpPr>
          <p:nvPr>
            <p:ph type="body" idx="1"/>
          </p:nvPr>
        </p:nvSpPr>
        <p:spPr/>
        <p:txBody>
          <a:bodyPr/>
          <a:lstStyle/>
          <a:p>
            <a:pPr algn="l" rtl="0" fontAlgn="base"/>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3E1D09-1D10-476B-87F3-22F96DB9C7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57389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p:txBody>
      </p:sp>
      <p:sp>
        <p:nvSpPr>
          <p:cNvPr id="4" name="Slide Number Placeholder 3"/>
          <p:cNvSpPr>
            <a:spLocks noGrp="1"/>
          </p:cNvSpPr>
          <p:nvPr>
            <p:ph type="sldNum" sz="quarter" idx="5"/>
          </p:nvPr>
        </p:nvSpPr>
        <p:spPr/>
        <p:txBody>
          <a:bodyPr/>
          <a:lstStyle/>
          <a:p>
            <a:pPr defTabSz="255607">
              <a:defRPr/>
            </a:pPr>
            <a:fld id="{50CF8964-3622-EA4B-B299-10AE76A39BA8}" type="slidenum">
              <a:rPr lang="en-US">
                <a:solidFill>
                  <a:prstClr val="black"/>
                </a:solidFill>
                <a:latin typeface="Calibri" panose="020F0502020204030204"/>
              </a:rPr>
              <a:pPr defTabSz="255607">
                <a:defRPr/>
              </a:pPr>
              <a:t>61</a:t>
            </a:fld>
            <a:endParaRPr lang="en-US">
              <a:solidFill>
                <a:prstClr val="black"/>
              </a:solidFill>
              <a:latin typeface="Calibri" panose="020F0502020204030204"/>
            </a:endParaRPr>
          </a:p>
        </p:txBody>
      </p:sp>
    </p:spTree>
    <p:extLst>
      <p:ext uri="{BB962C8B-B14F-4D97-AF65-F5344CB8AC3E}">
        <p14:creationId xmlns:p14="http://schemas.microsoft.com/office/powerpoint/2010/main" val="28609630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F61C1F0-5200-4B40-8876-7F482F180615}" type="slidenum">
              <a:rPr lang="en-US" smtClean="0"/>
              <a:pPr/>
              <a:t>62</a:t>
            </a:fld>
            <a:endParaRPr lang="en-US"/>
          </a:p>
        </p:txBody>
      </p:sp>
    </p:spTree>
    <p:extLst>
      <p:ext uri="{BB962C8B-B14F-4D97-AF65-F5344CB8AC3E}">
        <p14:creationId xmlns:p14="http://schemas.microsoft.com/office/powerpoint/2010/main" val="22578610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F61C1F0-5200-4B40-8876-7F482F180615}" type="slidenum">
              <a:rPr lang="en-US" smtClean="0"/>
              <a:pPr/>
              <a:t>63</a:t>
            </a:fld>
            <a:endParaRPr lang="en-US"/>
          </a:p>
        </p:txBody>
      </p:sp>
    </p:spTree>
    <p:extLst>
      <p:ext uri="{BB962C8B-B14F-4D97-AF65-F5344CB8AC3E}">
        <p14:creationId xmlns:p14="http://schemas.microsoft.com/office/powerpoint/2010/main" val="4252933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w Cen MT"/>
              </a:rPr>
              <a:t>John</a:t>
            </a:r>
          </a:p>
          <a:p>
            <a:endParaRPr lang="en-US">
              <a:latin typeface="Tw Cen MT"/>
            </a:endParaRPr>
          </a:p>
          <a:p>
            <a:endParaRPr lang="en-US">
              <a:latin typeface="Tw Cen MT"/>
            </a:endParaRP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29</a:t>
            </a:fld>
            <a:endParaRPr lang="en-US" noProof="0"/>
          </a:p>
        </p:txBody>
      </p:sp>
    </p:spTree>
    <p:extLst>
      <p:ext uri="{BB962C8B-B14F-4D97-AF65-F5344CB8AC3E}">
        <p14:creationId xmlns:p14="http://schemas.microsoft.com/office/powerpoint/2010/main" val="1055148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F61C1F0-5200-4B40-8876-7F482F180615}" type="slidenum">
              <a:rPr lang="en-US" smtClean="0"/>
              <a:pPr/>
              <a:t>46</a:t>
            </a:fld>
            <a:endParaRPr lang="en-US"/>
          </a:p>
        </p:txBody>
      </p:sp>
    </p:spTree>
    <p:extLst>
      <p:ext uri="{BB962C8B-B14F-4D97-AF65-F5344CB8AC3E}">
        <p14:creationId xmlns:p14="http://schemas.microsoft.com/office/powerpoint/2010/main" val="35916031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F61C1F0-5200-4B40-8876-7F482F180615}" type="slidenum">
              <a:rPr lang="en-US" smtClean="0"/>
              <a:pPr/>
              <a:t>47</a:t>
            </a:fld>
            <a:endParaRPr lang="en-US"/>
          </a:p>
        </p:txBody>
      </p:sp>
    </p:spTree>
    <p:extLst>
      <p:ext uri="{BB962C8B-B14F-4D97-AF65-F5344CB8AC3E}">
        <p14:creationId xmlns:p14="http://schemas.microsoft.com/office/powerpoint/2010/main" val="35524553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7066" indent="-291179">
              <a:spcBef>
                <a:spcPct val="30000"/>
              </a:spcBef>
              <a:defRPr sz="1200">
                <a:solidFill>
                  <a:schemeClr val="tx1"/>
                </a:solidFill>
                <a:latin typeface="Calibri" panose="020F0502020204030204" pitchFamily="34" charset="0"/>
              </a:defRPr>
            </a:lvl2pPr>
            <a:lvl3pPr marL="1164717" indent="-232943">
              <a:spcBef>
                <a:spcPct val="30000"/>
              </a:spcBef>
              <a:defRPr sz="1200">
                <a:solidFill>
                  <a:schemeClr val="tx1"/>
                </a:solidFill>
                <a:latin typeface="Calibri" panose="020F0502020204030204" pitchFamily="34" charset="0"/>
              </a:defRPr>
            </a:lvl3pPr>
            <a:lvl4pPr marL="1630604" indent="-232943">
              <a:spcBef>
                <a:spcPct val="30000"/>
              </a:spcBef>
              <a:defRPr sz="1200">
                <a:solidFill>
                  <a:schemeClr val="tx1"/>
                </a:solidFill>
                <a:latin typeface="Calibri" panose="020F0502020204030204" pitchFamily="34" charset="0"/>
              </a:defRPr>
            </a:lvl4pPr>
            <a:lvl5pPr marL="2096491" indent="-232943">
              <a:spcBef>
                <a:spcPct val="30000"/>
              </a:spcBef>
              <a:defRPr sz="1200">
                <a:solidFill>
                  <a:schemeClr val="tx1"/>
                </a:solidFill>
                <a:latin typeface="Calibri" panose="020F0502020204030204" pitchFamily="34" charset="0"/>
              </a:defRPr>
            </a:lvl5pPr>
            <a:lvl6pPr marL="2562377" indent="-232943" eaLnBrk="0" fontAlgn="base" hangingPunct="0">
              <a:spcBef>
                <a:spcPct val="30000"/>
              </a:spcBef>
              <a:spcAft>
                <a:spcPct val="0"/>
              </a:spcAft>
              <a:defRPr sz="1200">
                <a:solidFill>
                  <a:schemeClr val="tx1"/>
                </a:solidFill>
                <a:latin typeface="Calibri" panose="020F0502020204030204" pitchFamily="34" charset="0"/>
              </a:defRPr>
            </a:lvl6pPr>
            <a:lvl7pPr marL="3028264" indent="-232943" eaLnBrk="0" fontAlgn="base" hangingPunct="0">
              <a:spcBef>
                <a:spcPct val="30000"/>
              </a:spcBef>
              <a:spcAft>
                <a:spcPct val="0"/>
              </a:spcAft>
              <a:defRPr sz="1200">
                <a:solidFill>
                  <a:schemeClr val="tx1"/>
                </a:solidFill>
                <a:latin typeface="Calibri" panose="020F0502020204030204" pitchFamily="34" charset="0"/>
              </a:defRPr>
            </a:lvl7pPr>
            <a:lvl8pPr marL="3494151" indent="-232943" eaLnBrk="0" fontAlgn="base" hangingPunct="0">
              <a:spcBef>
                <a:spcPct val="30000"/>
              </a:spcBef>
              <a:spcAft>
                <a:spcPct val="0"/>
              </a:spcAft>
              <a:defRPr sz="1200">
                <a:solidFill>
                  <a:schemeClr val="tx1"/>
                </a:solidFill>
                <a:latin typeface="Calibri" panose="020F0502020204030204" pitchFamily="34" charset="0"/>
              </a:defRPr>
            </a:lvl8pPr>
            <a:lvl9pPr marL="3960038" indent="-23294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B615489-634C-44AF-84B2-CF568D3BB2B2}" type="slidenum">
              <a:rPr lang="en-US" altLang="en-US" smtClean="0"/>
              <a:pPr>
                <a:spcBef>
                  <a:spcPct val="0"/>
                </a:spcBef>
              </a:pPr>
              <a:t>51</a:t>
            </a:fld>
            <a:endParaRPr lang="en-US" altLang="en-US"/>
          </a:p>
        </p:txBody>
      </p:sp>
      <p:sp>
        <p:nvSpPr>
          <p:cNvPr id="5" name="Date Placeholder 4"/>
          <p:cNvSpPr>
            <a:spLocks noGrp="1"/>
          </p:cNvSpPr>
          <p:nvPr>
            <p:ph type="dt" sz="quarter" idx="1"/>
          </p:nvPr>
        </p:nvSpPr>
        <p:spPr/>
        <p:txBody>
          <a:bodyPr/>
          <a:lstStyle/>
          <a:p>
            <a:pPr>
              <a:defRPr/>
            </a:pPr>
            <a:endParaRPr lang="en-US"/>
          </a:p>
        </p:txBody>
      </p:sp>
    </p:spTree>
    <p:extLst>
      <p:ext uri="{BB962C8B-B14F-4D97-AF65-F5344CB8AC3E}">
        <p14:creationId xmlns:p14="http://schemas.microsoft.com/office/powerpoint/2010/main" val="3262880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7066" indent="-291179">
              <a:spcBef>
                <a:spcPct val="30000"/>
              </a:spcBef>
              <a:defRPr sz="1200">
                <a:solidFill>
                  <a:schemeClr val="tx1"/>
                </a:solidFill>
                <a:latin typeface="Calibri" panose="020F0502020204030204" pitchFamily="34" charset="0"/>
              </a:defRPr>
            </a:lvl2pPr>
            <a:lvl3pPr marL="1164717" indent="-232943">
              <a:spcBef>
                <a:spcPct val="30000"/>
              </a:spcBef>
              <a:defRPr sz="1200">
                <a:solidFill>
                  <a:schemeClr val="tx1"/>
                </a:solidFill>
                <a:latin typeface="Calibri" panose="020F0502020204030204" pitchFamily="34" charset="0"/>
              </a:defRPr>
            </a:lvl3pPr>
            <a:lvl4pPr marL="1630604" indent="-232943">
              <a:spcBef>
                <a:spcPct val="30000"/>
              </a:spcBef>
              <a:defRPr sz="1200">
                <a:solidFill>
                  <a:schemeClr val="tx1"/>
                </a:solidFill>
                <a:latin typeface="Calibri" panose="020F0502020204030204" pitchFamily="34" charset="0"/>
              </a:defRPr>
            </a:lvl4pPr>
            <a:lvl5pPr marL="2096491" indent="-232943">
              <a:spcBef>
                <a:spcPct val="30000"/>
              </a:spcBef>
              <a:defRPr sz="1200">
                <a:solidFill>
                  <a:schemeClr val="tx1"/>
                </a:solidFill>
                <a:latin typeface="Calibri" panose="020F0502020204030204" pitchFamily="34" charset="0"/>
              </a:defRPr>
            </a:lvl5pPr>
            <a:lvl6pPr marL="2562377" indent="-232943" eaLnBrk="0" fontAlgn="base" hangingPunct="0">
              <a:spcBef>
                <a:spcPct val="30000"/>
              </a:spcBef>
              <a:spcAft>
                <a:spcPct val="0"/>
              </a:spcAft>
              <a:defRPr sz="1200">
                <a:solidFill>
                  <a:schemeClr val="tx1"/>
                </a:solidFill>
                <a:latin typeface="Calibri" panose="020F0502020204030204" pitchFamily="34" charset="0"/>
              </a:defRPr>
            </a:lvl6pPr>
            <a:lvl7pPr marL="3028264" indent="-232943" eaLnBrk="0" fontAlgn="base" hangingPunct="0">
              <a:spcBef>
                <a:spcPct val="30000"/>
              </a:spcBef>
              <a:spcAft>
                <a:spcPct val="0"/>
              </a:spcAft>
              <a:defRPr sz="1200">
                <a:solidFill>
                  <a:schemeClr val="tx1"/>
                </a:solidFill>
                <a:latin typeface="Calibri" panose="020F0502020204030204" pitchFamily="34" charset="0"/>
              </a:defRPr>
            </a:lvl7pPr>
            <a:lvl8pPr marL="3494151" indent="-232943" eaLnBrk="0" fontAlgn="base" hangingPunct="0">
              <a:spcBef>
                <a:spcPct val="30000"/>
              </a:spcBef>
              <a:spcAft>
                <a:spcPct val="0"/>
              </a:spcAft>
              <a:defRPr sz="1200">
                <a:solidFill>
                  <a:schemeClr val="tx1"/>
                </a:solidFill>
                <a:latin typeface="Calibri" panose="020F0502020204030204" pitchFamily="34" charset="0"/>
              </a:defRPr>
            </a:lvl8pPr>
            <a:lvl9pPr marL="3960038" indent="-23294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CB4DDD7-5A31-44F7-8F3F-80DA139A08DD}" type="slidenum">
              <a:rPr lang="en-US" altLang="en-US" smtClean="0"/>
              <a:pPr>
                <a:spcBef>
                  <a:spcPct val="0"/>
                </a:spcBef>
              </a:pPr>
              <a:t>52</a:t>
            </a:fld>
            <a:endParaRPr lang="en-US" altLang="en-US"/>
          </a:p>
        </p:txBody>
      </p:sp>
      <p:sp>
        <p:nvSpPr>
          <p:cNvPr id="5" name="Date Placeholder 4"/>
          <p:cNvSpPr>
            <a:spLocks noGrp="1"/>
          </p:cNvSpPr>
          <p:nvPr>
            <p:ph type="dt" sz="quarter" idx="1"/>
          </p:nvPr>
        </p:nvSpPr>
        <p:spPr/>
        <p:txBody>
          <a:bodyPr/>
          <a:lstStyle/>
          <a:p>
            <a:pPr>
              <a:defRPr/>
            </a:pPr>
            <a:endParaRPr lang="en-US"/>
          </a:p>
        </p:txBody>
      </p:sp>
    </p:spTree>
    <p:extLst>
      <p:ext uri="{BB962C8B-B14F-4D97-AF65-F5344CB8AC3E}">
        <p14:creationId xmlns:p14="http://schemas.microsoft.com/office/powerpoint/2010/main" val="35231872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61C1F0-5200-4B40-8876-7F482F180615}" type="slidenum">
              <a:rPr lang="en-US" smtClean="0"/>
              <a:pPr/>
              <a:t>53</a:t>
            </a:fld>
            <a:endParaRPr lang="en-US"/>
          </a:p>
        </p:txBody>
      </p:sp>
    </p:spTree>
    <p:extLst>
      <p:ext uri="{BB962C8B-B14F-4D97-AF65-F5344CB8AC3E}">
        <p14:creationId xmlns:p14="http://schemas.microsoft.com/office/powerpoint/2010/main" val="22952503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1C1F0-5200-4B40-8876-7F482F1806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34390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4A7425-B241-7542-ABBF-025E1D1C88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87665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581194" y="2495445"/>
            <a:ext cx="10993546" cy="590321"/>
          </a:xfrm>
        </p:spPr>
        <p:txBody>
          <a:bodyPr anchor="t">
            <a:normAutofit/>
          </a:bodyPr>
          <a:lstStyle>
            <a:lvl1pPr marL="0" indent="0" algn="l">
              <a:buNone/>
              <a:defRPr sz="1600" cap="none">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BA4AB121-3C1C-40DE-8502-70C75131D840}" type="datetime1">
              <a:rPr lang="en-US" smtClean="0"/>
              <a:t>9/30/2025</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90017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E8EB9D7-5A4F-4C4A-BAD5-1F9BF3C5F43B}" type="datetime1">
              <a:rPr lang="en-US" smtClean="0"/>
              <a:t>9/30/2025</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73289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6807DD-55BB-44E8-9BA0-7FF5605234B4}" type="datetime1">
              <a:rPr lang="en-US" smtClean="0"/>
              <a:t>9/30/2025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835911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204200" y="863600"/>
            <a:ext cx="3124200" cy="4807326"/>
          </a:xfrm>
        </p:spPr>
        <p:txBody>
          <a:bodyPr vert="eaVert" anchor="ctr"/>
          <a:lstStyle>
            <a:lvl1pPr>
              <a:defRPr>
                <a:solidFill>
                  <a:srgbClr val="FFFF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74923" y="863600"/>
            <a:ext cx="7161625" cy="4807326"/>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a16="http://schemas.microsoft.com/office/drawing/2014/main" id="{5C74A470-3BD3-4F33-80E5-67E6E87FCBE7}"/>
              </a:ext>
            </a:extLst>
          </p:cNvPr>
          <p:cNvSpPr>
            <a:spLocks noGrp="1"/>
          </p:cNvSpPr>
          <p:nvPr>
            <p:ph type="dt" sz="half" idx="10"/>
          </p:nvPr>
        </p:nvSpPr>
        <p:spPr/>
        <p:txBody>
          <a:bodyPr/>
          <a:lstStyle/>
          <a:p>
            <a:fld id="{E3D6FC0D-1184-449C-8CA8-42CEEA3EEA57}" type="datetime1">
              <a:rPr lang="en-US" smtClean="0"/>
              <a:t>9/30/2025</a:t>
            </a:fld>
            <a:endParaRPr lang="en-US" dirty="0"/>
          </a:p>
        </p:txBody>
      </p:sp>
      <p:sp>
        <p:nvSpPr>
          <p:cNvPr id="12" name="Footer Placeholder 11">
            <a:extLst>
              <a:ext uri="{FF2B5EF4-FFF2-40B4-BE49-F238E27FC236}">
                <a16:creationId xmlns:a16="http://schemas.microsoft.com/office/drawing/2014/main" id="{9A3A30BA-DB50-4D7D-BCDE-17D20FB354DF}"/>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888496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46538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45712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497973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Presentation slide">
    <p:spTree>
      <p:nvGrpSpPr>
        <p:cNvPr id="1" name=""/>
        <p:cNvGrpSpPr/>
        <p:nvPr/>
      </p:nvGrpSpPr>
      <p:grpSpPr>
        <a:xfrm>
          <a:off x="0" y="0"/>
          <a:ext cx="0" cy="0"/>
          <a:chOff x="0" y="0"/>
          <a:chExt cx="0" cy="0"/>
        </a:xfrm>
      </p:grpSpPr>
      <p:sp>
        <p:nvSpPr>
          <p:cNvPr id="16" name="Title Placeholder 1">
            <a:extLst>
              <a:ext uri="{FF2B5EF4-FFF2-40B4-BE49-F238E27FC236}">
                <a16:creationId xmlns:a16="http://schemas.microsoft.com/office/drawing/2014/main" id="{D8152DA8-2F3E-C24B-9C09-26F2045053C1}"/>
              </a:ext>
            </a:extLst>
          </p:cNvPr>
          <p:cNvSpPr>
            <a:spLocks noGrp="1"/>
          </p:cNvSpPr>
          <p:nvPr>
            <p:ph type="title" hasCustomPrompt="1"/>
          </p:nvPr>
        </p:nvSpPr>
        <p:spPr>
          <a:xfrm>
            <a:off x="624666" y="1155702"/>
            <a:ext cx="10919634" cy="669924"/>
          </a:xfrm>
          <a:prstGeom prst="rect">
            <a:avLst/>
          </a:prstGeom>
        </p:spPr>
        <p:txBody>
          <a:bodyPr vert="horz" lIns="0" tIns="0" rIns="0" bIns="0" rtlCol="0" anchor="t" anchorCtr="0">
            <a:noAutofit/>
          </a:bodyPr>
          <a:lstStyle>
            <a:lvl1pPr>
              <a:defRPr/>
            </a:lvl1pPr>
          </a:lstStyle>
          <a:p>
            <a:r>
              <a:rPr lang="en-US"/>
              <a:t>Headline text</a:t>
            </a:r>
            <a:br>
              <a:rPr lang="en-US"/>
            </a:br>
            <a:r>
              <a:rPr lang="en-US"/>
              <a:t>up to 2 lines</a:t>
            </a:r>
          </a:p>
        </p:txBody>
      </p:sp>
      <p:sp>
        <p:nvSpPr>
          <p:cNvPr id="13" name="Content Placeholder 2">
            <a:extLst>
              <a:ext uri="{FF2B5EF4-FFF2-40B4-BE49-F238E27FC236}">
                <a16:creationId xmlns:a16="http://schemas.microsoft.com/office/drawing/2014/main" id="{590F246D-64AD-5044-853B-47878B664D51}"/>
              </a:ext>
            </a:extLst>
          </p:cNvPr>
          <p:cNvSpPr>
            <a:spLocks noGrp="1"/>
          </p:cNvSpPr>
          <p:nvPr>
            <p:ph idx="1" hasCustomPrompt="1"/>
          </p:nvPr>
        </p:nvSpPr>
        <p:spPr>
          <a:xfrm>
            <a:off x="624663" y="2437641"/>
            <a:ext cx="10919637" cy="3657600"/>
          </a:xfrm>
          <a:prstGeom prst="rect">
            <a:avLst/>
          </a:prstGeom>
        </p:spPr>
        <p:txBody>
          <a:bodyPr lIns="0" tIns="0" rIns="0" bIns="0"/>
          <a:lstStyle>
            <a:lvl1pPr marL="0" indent="0">
              <a:buNone/>
              <a:defRPr sz="2400" b="0"/>
            </a:lvl1pPr>
            <a:lvl2pPr>
              <a:spcBef>
                <a:spcPts val="500"/>
              </a:spcBef>
              <a:defRPr sz="2000"/>
            </a:lvl2pPr>
            <a:lvl3pPr marL="137160">
              <a:spcBef>
                <a:spcPts val="500"/>
              </a:spcBef>
              <a:defRPr sz="2000" b="0"/>
            </a:lvl3pPr>
            <a:lvl4pPr marL="457200" indent="-265176">
              <a:spcBef>
                <a:spcPts val="500"/>
              </a:spcBef>
              <a:defRPr sz="2000"/>
            </a:lvl4pPr>
            <a:lvl5pPr marL="59436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1600"/>
            </a:lvl5pPr>
          </a:lstStyle>
          <a:p>
            <a:pPr lvl="0"/>
            <a:r>
              <a:rPr lang="en-US"/>
              <a:t>Presentation style (larger text size) placeholder for text, table, chart, </a:t>
            </a:r>
            <a:r>
              <a:rPr lang="en-US" err="1"/>
              <a:t>Smartart</a:t>
            </a:r>
            <a:r>
              <a:rPr lang="en-US"/>
              <a:t>, picture or video. </a:t>
            </a:r>
          </a:p>
          <a:p>
            <a:pPr lvl="1"/>
            <a:r>
              <a:rPr lang="en-US"/>
              <a:t>Presentation style second level text</a:t>
            </a:r>
          </a:p>
          <a:p>
            <a:pPr lvl="2"/>
            <a:r>
              <a:rPr lang="en-US"/>
              <a:t>Presentation style third level bullet text</a:t>
            </a:r>
          </a:p>
          <a:p>
            <a:pPr lvl="3"/>
            <a:r>
              <a:rPr lang="en-US"/>
              <a:t>Presentation style fourth level hyphen text</a:t>
            </a:r>
          </a:p>
        </p:txBody>
      </p:sp>
      <p:sp>
        <p:nvSpPr>
          <p:cNvPr id="14" name="Content Placeholder 7">
            <a:extLst>
              <a:ext uri="{FF2B5EF4-FFF2-40B4-BE49-F238E27FC236}">
                <a16:creationId xmlns:a16="http://schemas.microsoft.com/office/drawing/2014/main" id="{FB1E5D61-7300-584A-8BC6-479575784D50}"/>
              </a:ext>
            </a:extLst>
          </p:cNvPr>
          <p:cNvSpPr>
            <a:spLocks noGrp="1"/>
          </p:cNvSpPr>
          <p:nvPr>
            <p:ph sz="quarter" idx="18" hasCustomPrompt="1"/>
          </p:nvPr>
        </p:nvSpPr>
        <p:spPr>
          <a:xfrm>
            <a:off x="627443" y="441294"/>
            <a:ext cx="8713039" cy="400050"/>
          </a:xfrm>
          <a:prstGeom prst="rect">
            <a:avLst/>
          </a:prstGeom>
          <a:ln>
            <a:noFill/>
          </a:ln>
        </p:spPr>
        <p:txBody>
          <a:bodyPr lIns="0" tIns="0" rIns="0" bIns="0"/>
          <a:lstStyle>
            <a:lvl1pPr>
              <a:defRPr sz="1200" b="1" cap="all" baseline="0">
                <a:solidFill>
                  <a:srgbClr val="284684"/>
                </a:solidFill>
              </a:defRPr>
            </a:lvl1pPr>
          </a:lstStyle>
          <a:p>
            <a:r>
              <a:rPr lang="en-US"/>
              <a:t>OPTIONAL TITLE FOR document, section or group</a:t>
            </a:r>
          </a:p>
        </p:txBody>
      </p:sp>
      <p:sp>
        <p:nvSpPr>
          <p:cNvPr id="7" name="Content Placeholder 2">
            <a:extLst>
              <a:ext uri="{FF2B5EF4-FFF2-40B4-BE49-F238E27FC236}">
                <a16:creationId xmlns:a16="http://schemas.microsoft.com/office/drawing/2014/main" id="{AC5FCD14-700E-9844-A0DD-BBCEB7BBA869}"/>
              </a:ext>
            </a:extLst>
          </p:cNvPr>
          <p:cNvSpPr>
            <a:spLocks noGrp="1"/>
          </p:cNvSpPr>
          <p:nvPr>
            <p:ph idx="21" hasCustomPrompt="1"/>
          </p:nvPr>
        </p:nvSpPr>
        <p:spPr>
          <a:xfrm>
            <a:off x="624663" y="6055238"/>
            <a:ext cx="10919634" cy="377185"/>
          </a:xfrm>
          <a:prstGeom prst="rect">
            <a:avLst/>
          </a:prstGeom>
          <a:solidFill>
            <a:schemeClr val="bg2"/>
          </a:solidFill>
        </p:spPr>
        <p:txBody>
          <a:bodyPr lIns="0" tIns="0" rIns="0" bIns="0" anchor="b" anchorCtr="0"/>
          <a:lstStyle>
            <a:lvl1pPr marL="0" indent="0">
              <a:buFont typeface="+mj-lt"/>
              <a:buNone/>
              <a:defRPr sz="800" b="0"/>
            </a:lvl1pPr>
            <a:lvl2pPr>
              <a:defRPr sz="800" b="0"/>
            </a:lvl2pPr>
            <a:lvl3pPr marL="137160">
              <a:defRPr b="0"/>
            </a:lvl3pPr>
            <a:lvl4pPr marL="457200" indent="-265176">
              <a:defRPr/>
            </a:lvl4pPr>
            <a:lvl5pPr marL="594360" marR="0" indent="0" algn="l" defTabSz="914400" rtl="0" eaLnBrk="1" fontAlgn="auto" latinLnBrk="0" hangingPunct="1">
              <a:lnSpc>
                <a:spcPct val="90000"/>
              </a:lnSpc>
              <a:spcBef>
                <a:spcPts val="300"/>
              </a:spcBef>
              <a:spcAft>
                <a:spcPts val="0"/>
              </a:spcAft>
              <a:buClrTx/>
              <a:buSzTx/>
              <a:buFont typeface="Arial" panose="020B0604020202020204" pitchFamily="34" charset="0"/>
              <a:buNone/>
              <a:tabLst/>
              <a:defRPr/>
            </a:lvl5pPr>
          </a:lstStyle>
          <a:p>
            <a:pPr lvl="0"/>
            <a:r>
              <a:rPr lang="en-US"/>
              <a:t>Optional formatting for footnote or disclosure text, if needed</a:t>
            </a:r>
          </a:p>
        </p:txBody>
      </p:sp>
    </p:spTree>
    <p:extLst>
      <p:ext uri="{BB962C8B-B14F-4D97-AF65-F5344CB8AC3E}">
        <p14:creationId xmlns:p14="http://schemas.microsoft.com/office/powerpoint/2010/main" val="18814511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Sub chapter slide_famcircle icon">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915E53A2-B691-7341-980C-427A9946E5C1}"/>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Content Placeholder 4">
            <a:extLst>
              <a:ext uri="{FF2B5EF4-FFF2-40B4-BE49-F238E27FC236}">
                <a16:creationId xmlns:a16="http://schemas.microsoft.com/office/drawing/2014/main" id="{79BF0506-13E4-2A46-B900-2E3A1AF4D283}"/>
              </a:ext>
            </a:extLst>
          </p:cNvPr>
          <p:cNvSpPr>
            <a:spLocks noGrp="1"/>
          </p:cNvSpPr>
          <p:nvPr>
            <p:ph sz="quarter" idx="10" hasCustomPrompt="1"/>
          </p:nvPr>
        </p:nvSpPr>
        <p:spPr>
          <a:xfrm>
            <a:off x="983643" y="1463276"/>
            <a:ext cx="10204478" cy="3368998"/>
          </a:xfrm>
          <a:prstGeom prst="rect">
            <a:avLst/>
          </a:prstGeom>
        </p:spPr>
        <p:txBody>
          <a:bodyPr/>
          <a:lstStyle>
            <a:lvl1pPr>
              <a:lnSpc>
                <a:spcPts val="5200"/>
              </a:lnSpc>
              <a:spcBef>
                <a:spcPts val="0"/>
              </a:spcBef>
              <a:spcAft>
                <a:spcPts val="0"/>
              </a:spcAft>
              <a:defRPr sz="5000">
                <a:solidFill>
                  <a:schemeClr val="bg2"/>
                </a:solidFill>
              </a:defRPr>
            </a:lvl1pPr>
            <a:lvl2pPr>
              <a:defRPr sz="5000">
                <a:solidFill>
                  <a:schemeClr val="bg2"/>
                </a:solidFill>
              </a:defRPr>
            </a:lvl2pPr>
            <a:lvl3pPr marL="182880" marR="0" indent="-18288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sz="5000">
                <a:solidFill>
                  <a:schemeClr val="bg2"/>
                </a:solidFill>
              </a:defRPr>
            </a:lvl3pPr>
            <a:lvl4pPr marL="548640" indent="-182880">
              <a:buFont typeface="System Font Regular"/>
              <a:buChar char="—"/>
              <a:defRPr sz="5000">
                <a:solidFill>
                  <a:schemeClr val="bg2"/>
                </a:solidFill>
              </a:defRPr>
            </a:lvl4pPr>
            <a:lvl5pPr marL="914400" indent="-182880">
              <a:defRPr sz="5000">
                <a:solidFill>
                  <a:schemeClr val="bg2"/>
                </a:solidFill>
              </a:defRPr>
            </a:lvl5pPr>
          </a:lstStyle>
          <a:p>
            <a:pPr lvl="0"/>
            <a:r>
              <a:rPr lang="en-US"/>
              <a:t>Subsection slide, section break, </a:t>
            </a:r>
            <a:br>
              <a:rPr lang="en-US"/>
            </a:br>
            <a:r>
              <a:rPr lang="en-US"/>
              <a:t>or large text statement with icon in bottom left</a:t>
            </a:r>
          </a:p>
        </p:txBody>
      </p:sp>
    </p:spTree>
    <p:extLst>
      <p:ext uri="{BB962C8B-B14F-4D97-AF65-F5344CB8AC3E}">
        <p14:creationId xmlns:p14="http://schemas.microsoft.com/office/powerpoint/2010/main" val="15393757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tandard content slide">
    <p:spTree>
      <p:nvGrpSpPr>
        <p:cNvPr id="1" name=""/>
        <p:cNvGrpSpPr/>
        <p:nvPr/>
      </p:nvGrpSpPr>
      <p:grpSpPr>
        <a:xfrm>
          <a:off x="0" y="0"/>
          <a:ext cx="0" cy="0"/>
          <a:chOff x="0" y="0"/>
          <a:chExt cx="0" cy="0"/>
        </a:xfrm>
      </p:grpSpPr>
      <p:sp>
        <p:nvSpPr>
          <p:cNvPr id="16" name="Title Placeholder 1">
            <a:extLst>
              <a:ext uri="{FF2B5EF4-FFF2-40B4-BE49-F238E27FC236}">
                <a16:creationId xmlns:a16="http://schemas.microsoft.com/office/drawing/2014/main" id="{D8152DA8-2F3E-C24B-9C09-26F2045053C1}"/>
              </a:ext>
            </a:extLst>
          </p:cNvPr>
          <p:cNvSpPr>
            <a:spLocks noGrp="1"/>
          </p:cNvSpPr>
          <p:nvPr>
            <p:ph type="title" hasCustomPrompt="1"/>
          </p:nvPr>
        </p:nvSpPr>
        <p:spPr>
          <a:xfrm>
            <a:off x="624666" y="1155702"/>
            <a:ext cx="10919634" cy="669924"/>
          </a:xfrm>
          <a:prstGeom prst="rect">
            <a:avLst/>
          </a:prstGeom>
        </p:spPr>
        <p:txBody>
          <a:bodyPr vert="horz" lIns="0" tIns="0" rIns="0" bIns="0" rtlCol="0" anchor="t" anchorCtr="0">
            <a:noAutofit/>
          </a:bodyPr>
          <a:lstStyle>
            <a:lvl1pPr>
              <a:defRPr/>
            </a:lvl1pPr>
          </a:lstStyle>
          <a:p>
            <a:r>
              <a:rPr lang="en-US"/>
              <a:t>Headline text</a:t>
            </a:r>
            <a:br>
              <a:rPr lang="en-US"/>
            </a:br>
            <a:r>
              <a:rPr lang="en-US"/>
              <a:t>up to 2 lines</a:t>
            </a:r>
          </a:p>
        </p:txBody>
      </p:sp>
      <p:sp>
        <p:nvSpPr>
          <p:cNvPr id="5" name="Content Placeholder 2">
            <a:extLst>
              <a:ext uri="{FF2B5EF4-FFF2-40B4-BE49-F238E27FC236}">
                <a16:creationId xmlns:a16="http://schemas.microsoft.com/office/drawing/2014/main" id="{961A2DDE-823D-9F47-B35A-7682376F8D1D}"/>
              </a:ext>
            </a:extLst>
          </p:cNvPr>
          <p:cNvSpPr>
            <a:spLocks noGrp="1"/>
          </p:cNvSpPr>
          <p:nvPr>
            <p:ph idx="1" hasCustomPrompt="1"/>
          </p:nvPr>
        </p:nvSpPr>
        <p:spPr>
          <a:xfrm>
            <a:off x="624664" y="2437641"/>
            <a:ext cx="10919634" cy="3617597"/>
          </a:xfrm>
          <a:prstGeom prst="rect">
            <a:avLst/>
          </a:prstGeom>
        </p:spPr>
        <p:txBody>
          <a:bodyPr lIns="0" tIns="0" rIns="0" bIns="0"/>
          <a:lstStyle>
            <a:lvl1pPr marL="0" indent="0">
              <a:buNone/>
              <a:defRPr/>
            </a:lvl1pPr>
            <a:lvl2pPr>
              <a:defRPr/>
            </a:lvl2pPr>
            <a:lvl3pPr marL="137160">
              <a:defRPr b="0"/>
            </a:lvl3pPr>
            <a:lvl4pPr marL="457200" indent="-265176">
              <a:defRPr/>
            </a:lvl4pPr>
            <a:lvl5pPr marL="731520" marR="0" indent="-137160"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a:lvl5pPr>
          </a:lstStyle>
          <a:p>
            <a:pPr lvl="0"/>
            <a:r>
              <a:rPr lang="en-US"/>
              <a:t>Document style (smaller text size) placeholder for text, table, chart, </a:t>
            </a:r>
            <a:r>
              <a:rPr lang="en-US" err="1"/>
              <a:t>Smartart</a:t>
            </a:r>
            <a:r>
              <a:rPr lang="en-US"/>
              <a:t>, picture or video. </a:t>
            </a:r>
          </a:p>
          <a:p>
            <a:pPr lvl="1"/>
            <a:r>
              <a:rPr lang="en-US"/>
              <a:t>Document style second level text</a:t>
            </a:r>
          </a:p>
          <a:p>
            <a:pPr lvl="2"/>
            <a:r>
              <a:rPr lang="en-US"/>
              <a:t>Document style third level bullet text</a:t>
            </a:r>
          </a:p>
          <a:p>
            <a:pPr lvl="3"/>
            <a:r>
              <a:rPr lang="en-US"/>
              <a:t>Document style fourth level hyphen text</a:t>
            </a:r>
          </a:p>
          <a:p>
            <a:pPr lvl="4"/>
            <a:r>
              <a:rPr lang="en-US"/>
              <a:t>Document style fifth level bullet text</a:t>
            </a:r>
          </a:p>
        </p:txBody>
      </p:sp>
      <p:sp>
        <p:nvSpPr>
          <p:cNvPr id="6" name="Content Placeholder 2">
            <a:extLst>
              <a:ext uri="{FF2B5EF4-FFF2-40B4-BE49-F238E27FC236}">
                <a16:creationId xmlns:a16="http://schemas.microsoft.com/office/drawing/2014/main" id="{1F02A07F-E229-3246-8F70-CCD53859EB22}"/>
              </a:ext>
            </a:extLst>
          </p:cNvPr>
          <p:cNvSpPr>
            <a:spLocks noGrp="1"/>
          </p:cNvSpPr>
          <p:nvPr>
            <p:ph idx="21" hasCustomPrompt="1"/>
          </p:nvPr>
        </p:nvSpPr>
        <p:spPr>
          <a:xfrm>
            <a:off x="624663" y="6055238"/>
            <a:ext cx="10942673" cy="377185"/>
          </a:xfrm>
          <a:prstGeom prst="rect">
            <a:avLst/>
          </a:prstGeom>
          <a:solidFill>
            <a:schemeClr val="bg2"/>
          </a:solidFill>
        </p:spPr>
        <p:txBody>
          <a:bodyPr lIns="0" tIns="0" rIns="0" bIns="0" anchor="b" anchorCtr="0"/>
          <a:lstStyle>
            <a:lvl1pPr marL="0" indent="0">
              <a:buFont typeface="+mj-lt"/>
              <a:buNone/>
              <a:defRPr sz="800" b="0"/>
            </a:lvl1pPr>
            <a:lvl2pPr>
              <a:defRPr sz="800" b="0"/>
            </a:lvl2pPr>
            <a:lvl3pPr marL="137160">
              <a:defRPr b="0"/>
            </a:lvl3pPr>
            <a:lvl4pPr marL="457200" indent="-265176">
              <a:defRPr/>
            </a:lvl4pPr>
            <a:lvl5pPr marL="594360" marR="0" indent="0" algn="l" defTabSz="914400" rtl="0" eaLnBrk="1" fontAlgn="auto" latinLnBrk="0" hangingPunct="1">
              <a:lnSpc>
                <a:spcPct val="90000"/>
              </a:lnSpc>
              <a:spcBef>
                <a:spcPts val="300"/>
              </a:spcBef>
              <a:spcAft>
                <a:spcPts val="0"/>
              </a:spcAft>
              <a:buClrTx/>
              <a:buSzTx/>
              <a:buFont typeface="Arial" panose="020B0604020202020204" pitchFamily="34" charset="0"/>
              <a:buNone/>
              <a:tabLst/>
              <a:defRPr/>
            </a:lvl5pPr>
          </a:lstStyle>
          <a:p>
            <a:pPr lvl="0"/>
            <a:r>
              <a:rPr lang="en-US"/>
              <a:t>Optional formatting for footnote or disclosure text, if needed</a:t>
            </a:r>
          </a:p>
        </p:txBody>
      </p:sp>
      <p:sp>
        <p:nvSpPr>
          <p:cNvPr id="7" name="Content Placeholder 7">
            <a:extLst>
              <a:ext uri="{FF2B5EF4-FFF2-40B4-BE49-F238E27FC236}">
                <a16:creationId xmlns:a16="http://schemas.microsoft.com/office/drawing/2014/main" id="{7BFA337C-CF59-5805-6700-D8AB19B376E8}"/>
              </a:ext>
            </a:extLst>
          </p:cNvPr>
          <p:cNvSpPr>
            <a:spLocks noGrp="1"/>
          </p:cNvSpPr>
          <p:nvPr>
            <p:ph sz="quarter" idx="18" hasCustomPrompt="1"/>
          </p:nvPr>
        </p:nvSpPr>
        <p:spPr>
          <a:xfrm>
            <a:off x="627443" y="441294"/>
            <a:ext cx="8713039" cy="400050"/>
          </a:xfrm>
          <a:prstGeom prst="rect">
            <a:avLst/>
          </a:prstGeom>
          <a:ln>
            <a:noFill/>
          </a:ln>
        </p:spPr>
        <p:txBody>
          <a:bodyPr lIns="0" tIns="0" rIns="0" bIns="0"/>
          <a:lstStyle>
            <a:lvl1pPr>
              <a:defRPr sz="1200" b="1" cap="all" baseline="0">
                <a:solidFill>
                  <a:srgbClr val="284684"/>
                </a:solidFill>
              </a:defRPr>
            </a:lvl1pPr>
          </a:lstStyle>
          <a:p>
            <a:r>
              <a:rPr lang="en-US"/>
              <a:t>OPTIONAL TITLE FOR document, section or group</a:t>
            </a:r>
          </a:p>
        </p:txBody>
      </p:sp>
    </p:spTree>
    <p:extLst>
      <p:ext uri="{BB962C8B-B14F-4D97-AF65-F5344CB8AC3E}">
        <p14:creationId xmlns:p14="http://schemas.microsoft.com/office/powerpoint/2010/main" val="1392513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ext - 1 Column With Subtitle and Bullets">
    <p:spTree>
      <p:nvGrpSpPr>
        <p:cNvPr id="1" name=""/>
        <p:cNvGrpSpPr/>
        <p:nvPr/>
      </p:nvGrpSpPr>
      <p:grpSpPr>
        <a:xfrm>
          <a:off x="0" y="0"/>
          <a:ext cx="0" cy="0"/>
          <a:chOff x="0" y="0"/>
          <a:chExt cx="0" cy="0"/>
        </a:xfrm>
      </p:grpSpPr>
      <p:sp>
        <p:nvSpPr>
          <p:cNvPr id="6" name="Text Placeholder 8">
            <a:extLst>
              <a:ext uri="{FF2B5EF4-FFF2-40B4-BE49-F238E27FC236}">
                <a16:creationId xmlns:a16="http://schemas.microsoft.com/office/drawing/2014/main" id="{AEBE7A3A-FBCB-72DD-C8E0-318942F003B1}"/>
              </a:ext>
            </a:extLst>
          </p:cNvPr>
          <p:cNvSpPr>
            <a:spLocks noGrp="1"/>
          </p:cNvSpPr>
          <p:nvPr>
            <p:ph type="body" sz="quarter" idx="12" hasCustomPrompt="1"/>
          </p:nvPr>
        </p:nvSpPr>
        <p:spPr>
          <a:xfrm>
            <a:off x="609603" y="1906616"/>
            <a:ext cx="10970684" cy="1456809"/>
          </a:xfrm>
        </p:spPr>
        <p:txBody>
          <a:bodyPr/>
          <a:lstStyle>
            <a:lvl1pPr>
              <a:spcAft>
                <a:spcPts val="800"/>
              </a:spcAft>
              <a:defRPr/>
            </a:lvl1pPr>
            <a:lvl2pPr>
              <a:spcAft>
                <a:spcPts val="800"/>
              </a:spcAft>
              <a:defRPr sz="1867"/>
            </a:lvl2pPr>
            <a:lvl3pPr marL="261443" indent="-254128">
              <a:spcAft>
                <a:spcPts val="800"/>
              </a:spcAft>
              <a:buClr>
                <a:schemeClr val="accent1"/>
              </a:buClr>
              <a:buSzPct val="70000"/>
              <a:buFont typeface="Arial" panose="020B0604020202020204" pitchFamily="34" charset="0"/>
              <a:buChar char="●"/>
              <a:defRPr/>
            </a:lvl3pPr>
            <a:lvl4pPr>
              <a:spcAft>
                <a:spcPts val="800"/>
              </a:spcAft>
              <a:buClr>
                <a:schemeClr val="accent1"/>
              </a:buClr>
              <a:buSzPct val="70000"/>
              <a:defRPr/>
            </a:lvl4pPr>
            <a:lvl5pPr>
              <a:spcAft>
                <a:spcPts val="800"/>
              </a:spcAft>
              <a:buClr>
                <a:schemeClr val="accent1"/>
              </a:buClr>
              <a:buSzPct val="70000"/>
              <a:defRPr/>
            </a:lvl5pPr>
          </a:lstStyle>
          <a:p>
            <a:pPr lvl="1"/>
            <a:r>
              <a:rPr lang="en-GB" dirty="0"/>
              <a:t>Body copy</a:t>
            </a:r>
          </a:p>
          <a:p>
            <a:pPr lvl="2"/>
            <a:r>
              <a:rPr lang="en-GB" dirty="0"/>
              <a:t>First level</a:t>
            </a:r>
          </a:p>
          <a:p>
            <a:pPr lvl="3"/>
            <a:r>
              <a:rPr lang="en-GB" dirty="0"/>
              <a:t>Second level</a:t>
            </a:r>
          </a:p>
          <a:p>
            <a:pPr lvl="4"/>
            <a:r>
              <a:rPr lang="en-GB" dirty="0"/>
              <a:t>Third level</a:t>
            </a:r>
            <a:endParaRPr lang="en-US" dirty="0"/>
          </a:p>
        </p:txBody>
      </p:sp>
      <p:sp>
        <p:nvSpPr>
          <p:cNvPr id="9" name="Title 8">
            <a:extLst>
              <a:ext uri="{FF2B5EF4-FFF2-40B4-BE49-F238E27FC236}">
                <a16:creationId xmlns:a16="http://schemas.microsoft.com/office/drawing/2014/main" id="{55EE557B-B9CC-BDB5-3B21-B2EEF3CA8E41}"/>
              </a:ext>
            </a:extLst>
          </p:cNvPr>
          <p:cNvSpPr>
            <a:spLocks noGrp="1"/>
          </p:cNvSpPr>
          <p:nvPr>
            <p:ph type="title" hasCustomPrompt="1"/>
          </p:nvPr>
        </p:nvSpPr>
        <p:spPr>
          <a:xfrm>
            <a:off x="612392" y="415803"/>
            <a:ext cx="10967216" cy="640175"/>
          </a:xfrm>
          <a:prstGeom prst="rect">
            <a:avLst/>
          </a:prstGeom>
        </p:spPr>
        <p:txBody>
          <a:bodyPr anchor="ctr">
            <a:noAutofit/>
          </a:bodyPr>
          <a:lstStyle>
            <a:lvl1pPr>
              <a:defRPr sz="3200"/>
            </a:lvl1pPr>
          </a:lstStyle>
          <a:p>
            <a:r>
              <a:rPr lang="en-US" dirty="0"/>
              <a:t>Text - 1 Column With Subtitle and Bullets</a:t>
            </a:r>
            <a:endParaRPr lang="en-GB" dirty="0"/>
          </a:p>
        </p:txBody>
      </p:sp>
      <p:sp>
        <p:nvSpPr>
          <p:cNvPr id="10" name="Text Placeholder 2">
            <a:extLst>
              <a:ext uri="{FF2B5EF4-FFF2-40B4-BE49-F238E27FC236}">
                <a16:creationId xmlns:a16="http://schemas.microsoft.com/office/drawing/2014/main" id="{BCC638CA-0C62-5BDE-1506-EC232CD51727}"/>
              </a:ext>
            </a:extLst>
          </p:cNvPr>
          <p:cNvSpPr>
            <a:spLocks noGrp="1"/>
          </p:cNvSpPr>
          <p:nvPr>
            <p:ph type="body" idx="1" hasCustomPrompt="1"/>
          </p:nvPr>
        </p:nvSpPr>
        <p:spPr>
          <a:xfrm>
            <a:off x="609659" y="1164775"/>
            <a:ext cx="10970571" cy="451405"/>
          </a:xfrm>
        </p:spPr>
        <p:txBody>
          <a:bodyPr anchor="ctr" anchorCtr="0"/>
          <a:lstStyle>
            <a:lvl1pPr marL="7316" indent="0" algn="l" defTabSz="554459" rtl="0" eaLnBrk="1" latinLnBrk="0" hangingPunct="1">
              <a:lnSpc>
                <a:spcPct val="100000"/>
              </a:lnSpc>
              <a:spcBef>
                <a:spcPts val="0"/>
              </a:spcBef>
              <a:spcAft>
                <a:spcPts val="1213"/>
              </a:spcAft>
              <a:buNone/>
              <a:tabLst>
                <a:tab pos="261443" algn="l"/>
                <a:tab pos="261828" algn="l"/>
              </a:tabLst>
              <a:defRPr lang="en-GB" sz="2133" b="0" kern="1200" spc="-9" dirty="0" smtClean="0">
                <a:solidFill>
                  <a:schemeClr val="tx1"/>
                </a:solidFill>
                <a:latin typeface="+mn-lt"/>
                <a:ea typeface="+mn-ea"/>
                <a:cs typeface="Arial" panose="020B0604020202020204" pitchFamily="34" charset="0"/>
              </a:defRPr>
            </a:lvl1pPr>
            <a:lvl2pPr marL="277230" indent="0">
              <a:buNone/>
              <a:defRPr sz="1213" b="1"/>
            </a:lvl2pPr>
            <a:lvl3pPr marL="554459" indent="0">
              <a:buNone/>
              <a:defRPr sz="1092" b="1"/>
            </a:lvl3pPr>
            <a:lvl4pPr marL="831690" indent="0">
              <a:buNone/>
              <a:defRPr sz="971" b="1"/>
            </a:lvl4pPr>
            <a:lvl5pPr marL="1108916" indent="0">
              <a:buNone/>
              <a:defRPr sz="971" b="1"/>
            </a:lvl5pPr>
            <a:lvl6pPr marL="1386147" indent="0">
              <a:buNone/>
              <a:defRPr sz="971" b="1"/>
            </a:lvl6pPr>
            <a:lvl7pPr marL="1663376" indent="0">
              <a:buNone/>
              <a:defRPr sz="971" b="1"/>
            </a:lvl7pPr>
            <a:lvl8pPr marL="1940606" indent="0">
              <a:buNone/>
              <a:defRPr sz="971" b="1"/>
            </a:lvl8pPr>
            <a:lvl9pPr marL="2217835" indent="0">
              <a:buNone/>
              <a:defRPr sz="971" b="1"/>
            </a:lvl9pPr>
          </a:lstStyle>
          <a:p>
            <a:pPr lvl="0"/>
            <a:r>
              <a:rPr lang="en-GB" dirty="0"/>
              <a:t>Subtitle goes here if required</a:t>
            </a:r>
          </a:p>
        </p:txBody>
      </p:sp>
      <p:sp>
        <p:nvSpPr>
          <p:cNvPr id="5" name="Slide Number Placeholder 4">
            <a:extLst>
              <a:ext uri="{FF2B5EF4-FFF2-40B4-BE49-F238E27FC236}">
                <a16:creationId xmlns:a16="http://schemas.microsoft.com/office/drawing/2014/main" id="{08D3DC75-CD74-FFBD-6232-FCC5ABB6AA59}"/>
              </a:ext>
            </a:extLst>
          </p:cNvPr>
          <p:cNvSpPr>
            <a:spLocks noGrp="1"/>
          </p:cNvSpPr>
          <p:nvPr>
            <p:ph type="sldNum" sz="quarter" idx="14"/>
          </p:nvPr>
        </p:nvSpPr>
        <p:spPr/>
        <p:txBody>
          <a:bodyPr/>
          <a:lstStyle>
            <a:lvl1pPr>
              <a:defRPr>
                <a:solidFill>
                  <a:srgbClr val="43433F"/>
                </a:solidFill>
                <a:latin typeface="+mn-lt"/>
              </a:defRPr>
            </a:lvl1pPr>
          </a:lstStyle>
          <a:p>
            <a:pPr marL="23103">
              <a:lnSpc>
                <a:spcPts val="1167"/>
              </a:lnSpc>
            </a:pPr>
            <a:fld id="{81D60167-4931-47E6-BA6A-407CBD079E47}" type="slidenum">
              <a:rPr lang="en-PH" smtClean="0"/>
              <a:pPr marL="23103">
                <a:lnSpc>
                  <a:spcPts val="1167"/>
                </a:lnSpc>
              </a:pPr>
              <a:t>‹#›</a:t>
            </a:fld>
            <a:endParaRPr lang="en-PH"/>
          </a:p>
        </p:txBody>
      </p:sp>
    </p:spTree>
    <p:extLst>
      <p:ext uri="{BB962C8B-B14F-4D97-AF65-F5344CB8AC3E}">
        <p14:creationId xmlns:p14="http://schemas.microsoft.com/office/powerpoint/2010/main" val="13618349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581194" y="2495445"/>
            <a:ext cx="10993546" cy="590321"/>
          </a:xfrm>
        </p:spPr>
        <p:txBody>
          <a:bodyPr anchor="t">
            <a:normAutofit/>
          </a:bodyPr>
          <a:lstStyle>
            <a:lvl1pPr marL="0" indent="0" algn="l">
              <a:buNone/>
              <a:defRPr sz="1600" cap="none">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A938473A-59F3-416E-B553-9865DDECBF1B}" type="datetime1">
              <a:rPr lang="en-US" smtClean="0"/>
              <a:t>9/30/2025</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528671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Side patch Title Only">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724AA86D-A811-42CE-8C83-8053DFC66751}"/>
              </a:ext>
              <a:ext uri="{C183D7F6-B498-43B3-948B-1728B52AA6E4}">
                <adec:decorative xmlns:adec="http://schemas.microsoft.com/office/drawing/2017/decorative" val="1"/>
              </a:ext>
            </a:extLst>
          </p:cNvPr>
          <p:cNvSpPr/>
          <p:nvPr userDrawn="1"/>
        </p:nvSpPr>
        <p:spPr>
          <a:xfrm>
            <a:off x="-1" y="0"/>
            <a:ext cx="8329286" cy="6858000"/>
          </a:xfrm>
          <a:custGeom>
            <a:avLst/>
            <a:gdLst>
              <a:gd name="connsiteX0" fmla="*/ 0 w 8329286"/>
              <a:gd name="connsiteY0" fmla="*/ 0 h 6858000"/>
              <a:gd name="connsiteX1" fmla="*/ 8329286 w 8329286"/>
              <a:gd name="connsiteY1" fmla="*/ 0 h 6858000"/>
              <a:gd name="connsiteX2" fmla="*/ 8329286 w 8329286"/>
              <a:gd name="connsiteY2" fmla="*/ 68183 h 6858000"/>
              <a:gd name="connsiteX3" fmla="*/ 3175958 w 8329286"/>
              <a:gd name="connsiteY3" fmla="*/ 6858000 h 6858000"/>
              <a:gd name="connsiteX4" fmla="*/ 0 w 832928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9286" h="6858000">
                <a:moveTo>
                  <a:pt x="0" y="0"/>
                </a:moveTo>
                <a:lnTo>
                  <a:pt x="8329286" y="0"/>
                </a:lnTo>
                <a:lnTo>
                  <a:pt x="8329286" y="68183"/>
                </a:lnTo>
                <a:lnTo>
                  <a:pt x="3175958" y="6858000"/>
                </a:lnTo>
                <a:lnTo>
                  <a:pt x="0" y="6858000"/>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6" name="Slide Number Placeholder 5">
            <a:extLst>
              <a:ext uri="{FF2B5EF4-FFF2-40B4-BE49-F238E27FC236}">
                <a16:creationId xmlns:a16="http://schemas.microsoft.com/office/drawing/2014/main" id="{E0693782-2388-4647-A185-37537397019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a:p>
        </p:txBody>
      </p:sp>
      <p:sp>
        <p:nvSpPr>
          <p:cNvPr id="15" name="Freeform: Shape 14">
            <a:extLst>
              <a:ext uri="{FF2B5EF4-FFF2-40B4-BE49-F238E27FC236}">
                <a16:creationId xmlns:a16="http://schemas.microsoft.com/office/drawing/2014/main" id="{89314C5F-7D40-40CF-8951-9660A5ACE1F7}"/>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069141283"/>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24D32B69-D27C-4BCD-A98F-EA27B7BF5710}" type="datetime1">
              <a:rPr lang="en-US" smtClean="0"/>
              <a:t>9/30/2025</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52443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3D3B52D9-FB3C-4DCD-9730-F5272CF0ECC3}" type="datetime1">
              <a:rPr lang="en-US" smtClean="0"/>
              <a:t>9/30/2025</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66809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13EC4D1-A9B9-4736-B109-5DBB7AEDBA5A}" type="datetime1">
              <a:rPr lang="en-US" smtClean="0"/>
              <a:t>9/30/2025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833232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81078F1-12D8-4AEF-A3F0-535BE7289A72}" type="datetime1">
              <a:rPr lang="en-US" smtClean="0"/>
              <a:t>9/30/2025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48046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575894" y="729658"/>
            <a:ext cx="11029616" cy="988332"/>
          </a:xfrm>
        </p:spPr>
        <p:txBody>
          <a:bodyPr anchor="t"/>
          <a:lstStyle>
            <a:lvl1pPr>
              <a:defRPr cap="none"/>
            </a:lvl1pPr>
          </a:lstStyle>
          <a:p>
            <a:r>
              <a:rPr lang="en-US" dirty="0"/>
              <a:t>Click To Edit Master Title Style</a:t>
            </a:r>
          </a:p>
        </p:txBody>
      </p:sp>
      <p:sp>
        <p:nvSpPr>
          <p:cNvPr id="3" name="Date Placeholder 2"/>
          <p:cNvSpPr>
            <a:spLocks noGrp="1"/>
          </p:cNvSpPr>
          <p:nvPr>
            <p:ph type="dt" sz="half" idx="10"/>
          </p:nvPr>
        </p:nvSpPr>
        <p:spPr/>
        <p:txBody>
          <a:bodyPr/>
          <a:lstStyle/>
          <a:p>
            <a:fld id="{6196EA94-1A96-4291-85B2-25270E9DA6DE}" type="datetime1">
              <a:rPr lang="en-US" smtClean="0"/>
              <a:t>9/30/2025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2936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2F3F6F-0F6A-4E12-BDA6-E12E28DF9263}" type="datetime1">
              <a:rPr lang="en-US" smtClean="0"/>
              <a:t>9/30/2025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294949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2D05CAD6-24CF-49E5-B609-DCE3E625BB26}" type="datetime1">
              <a:rPr lang="en-US" smtClean="0"/>
              <a:t>9/30/2025</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261766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1DF1D82C-4744-4EC8-9C8C-E5B26F7803F3}" type="datetime1">
              <a:rPr lang="en-US" smtClean="0"/>
              <a:t>9/30/2025</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000897896"/>
      </p:ext>
    </p:extLst>
  </p:cSld>
  <p:clrMap bg1="lt1" tx1="dk1" bg2="lt2" tx2="dk2" accent1="accent1" accent2="accent2" accent3="accent3" accent4="accent4" accent5="accent5" accent6="accent6" hlink="hlink" folHlink="folHlink"/>
  <p:sldLayoutIdLst>
    <p:sldLayoutId id="2147483756" r:id="rId1"/>
    <p:sldLayoutId id="2147483763" r:id="rId2"/>
    <p:sldLayoutId id="2147483757" r:id="rId3"/>
    <p:sldLayoutId id="2147483758" r:id="rId4"/>
    <p:sldLayoutId id="2147483759" r:id="rId5"/>
    <p:sldLayoutId id="2147483711" r:id="rId6"/>
    <p:sldLayoutId id="2147483760" r:id="rId7"/>
    <p:sldLayoutId id="2147483762" r:id="rId8"/>
    <p:sldLayoutId id="2147483706" r:id="rId9"/>
    <p:sldLayoutId id="2147483709" r:id="rId10"/>
    <p:sldLayoutId id="2147483707" r:id="rId11"/>
    <p:sldLayoutId id="2147483708" r:id="rId12"/>
    <p:sldLayoutId id="2147483764" r:id="rId13"/>
    <p:sldLayoutId id="2147483765" r:id="rId14"/>
    <p:sldLayoutId id="2147483766" r:id="rId15"/>
    <p:sldLayoutId id="2147483772" r:id="rId16"/>
    <p:sldLayoutId id="2147483773" r:id="rId17"/>
    <p:sldLayoutId id="2147483774" r:id="rId18"/>
    <p:sldLayoutId id="2147483775" r:id="rId19"/>
    <p:sldLayoutId id="2147483776" r:id="rId20"/>
  </p:sldLayoutIdLst>
  <p:hf hdr="0" ftr="0" dt="0"/>
  <p:txStyles>
    <p:title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www.bcbs.com/"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4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hyperlink" Target="http://www.deltadentalva.com/" TargetMode="Externa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image" Target="../media/image42.png"/><Relationship Id="rId7" Type="http://schemas.openxmlformats.org/officeDocument/2006/relationships/image" Target="../media/image46.png"/><Relationship Id="rId12" Type="http://schemas.microsoft.com/office/2007/relationships/diagramDrawing" Target="../diagrams/drawing2.xml"/><Relationship Id="rId2" Type="http://schemas.openxmlformats.org/officeDocument/2006/relationships/image" Target="../media/image41.png"/><Relationship Id="rId1" Type="http://schemas.openxmlformats.org/officeDocument/2006/relationships/slideLayout" Target="../slideLayouts/slideLayout3.xml"/><Relationship Id="rId6" Type="http://schemas.openxmlformats.org/officeDocument/2006/relationships/image" Target="../media/image45.svg"/><Relationship Id="rId11" Type="http://schemas.openxmlformats.org/officeDocument/2006/relationships/diagramColors" Target="../diagrams/colors2.xml"/><Relationship Id="rId5" Type="http://schemas.openxmlformats.org/officeDocument/2006/relationships/image" Target="../media/image44.png"/><Relationship Id="rId10" Type="http://schemas.openxmlformats.org/officeDocument/2006/relationships/diagramQuickStyle" Target="../diagrams/quickStyle2.xml"/><Relationship Id="rId4" Type="http://schemas.openxmlformats.org/officeDocument/2006/relationships/image" Target="../media/image43.png"/><Relationship Id="rId9" Type="http://schemas.openxmlformats.org/officeDocument/2006/relationships/diagramLayout" Target="../diagrams/layout2.xml"/></Relationships>
</file>

<file path=ppt/slides/_rels/slide5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7.emf"/><Relationship Id="rId7" Type="http://schemas.openxmlformats.org/officeDocument/2006/relationships/image" Target="../media/image51.sv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s>
</file>

<file path=ppt/slides/_rels/slide57.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10.xml"/><Relationship Id="rId1" Type="http://schemas.openxmlformats.org/officeDocument/2006/relationships/slideLayout" Target="../slideLayouts/slideLayout17.xml"/><Relationship Id="rId5" Type="http://schemas.openxmlformats.org/officeDocument/2006/relationships/image" Target="../media/image54.svg"/><Relationship Id="rId4" Type="http://schemas.openxmlformats.org/officeDocument/2006/relationships/image" Target="../media/image53.png"/></Relationships>
</file>

<file path=ppt/slides/_rels/slide58.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11.xml"/><Relationship Id="rId1" Type="http://schemas.openxmlformats.org/officeDocument/2006/relationships/slideLayout" Target="../slideLayouts/slideLayout17.xml"/><Relationship Id="rId5" Type="http://schemas.openxmlformats.org/officeDocument/2006/relationships/image" Target="../media/image57.svg"/><Relationship Id="rId4" Type="http://schemas.openxmlformats.org/officeDocument/2006/relationships/image" Target="../media/image56.png"/></Relationships>
</file>

<file path=ppt/slides/_rels/slide59.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12.xml"/><Relationship Id="rId1" Type="http://schemas.openxmlformats.org/officeDocument/2006/relationships/slideLayout" Target="../slideLayouts/slideLayout17.xml"/><Relationship Id="rId5" Type="http://schemas.openxmlformats.org/officeDocument/2006/relationships/image" Target="../media/image60.svg"/><Relationship Id="rId4" Type="http://schemas.openxmlformats.org/officeDocument/2006/relationships/image" Target="../media/image5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64.svg"/><Relationship Id="rId11" Type="http://schemas.openxmlformats.org/officeDocument/2006/relationships/image" Target="../media/image68.png"/><Relationship Id="rId5" Type="http://schemas.openxmlformats.org/officeDocument/2006/relationships/image" Target="../media/image63.png"/><Relationship Id="rId10" Type="http://schemas.openxmlformats.org/officeDocument/2006/relationships/image" Target="../media/image67.jpeg"/><Relationship Id="rId4" Type="http://schemas.openxmlformats.org/officeDocument/2006/relationships/image" Target="../media/image62.svg"/><Relationship Id="rId9" Type="http://schemas.openxmlformats.org/officeDocument/2006/relationships/hyperlink" Target="https://pages.securian.com/enrollment/employers/10329.html?cid=rd_&amp;tid=8659500"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4.xml"/><Relationship Id="rId1" Type="http://schemas.openxmlformats.org/officeDocument/2006/relationships/slideLayout" Target="../slideLayouts/slideLayout19.xml"/><Relationship Id="rId5" Type="http://schemas.openxmlformats.org/officeDocument/2006/relationships/image" Target="../media/image71.png"/><Relationship Id="rId4" Type="http://schemas.openxmlformats.org/officeDocument/2006/relationships/image" Target="../media/image70.sv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hyperlink" Target="https://benefits.petinsurance.com/vabankers"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72.jpg"/></Relationships>
</file>

<file path=ppt/slides/_rels/slide64.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hyperlink" Target="http://www.petbenefits.com/search" TargetMode="External"/><Relationship Id="rId2" Type="http://schemas.openxmlformats.org/officeDocument/2006/relationships/image" Target="../media/image73.png"/><Relationship Id="rId1" Type="http://schemas.openxmlformats.org/officeDocument/2006/relationships/slideLayout" Target="../slideLayouts/slideLayout3.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6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3.xml"/><Relationship Id="rId4" Type="http://schemas.openxmlformats.org/officeDocument/2006/relationships/hyperlink" Target="http://www.petplusbenefit.com/"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e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hyperlink" Target="http://vbabenefits.bswift.com/" TargetMode="Externa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hyperlink" Target="mailto:hremail@bank.com" TargetMode="Externa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D6D7A0BC-0046-4CAA-8E7F-DCAFE511E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C21E816-31F5-48BB-BD02-D15F2F18B48A}"/>
              </a:ext>
            </a:extLst>
          </p:cNvPr>
          <p:cNvSpPr>
            <a:spLocks noGrp="1"/>
          </p:cNvSpPr>
          <p:nvPr>
            <p:ph type="ctrTitle"/>
          </p:nvPr>
        </p:nvSpPr>
        <p:spPr>
          <a:xfrm>
            <a:off x="581191" y="725045"/>
            <a:ext cx="10993549" cy="652241"/>
          </a:xfrm>
        </p:spPr>
        <p:txBody>
          <a:bodyPr>
            <a:normAutofit/>
          </a:bodyPr>
          <a:lstStyle/>
          <a:p>
            <a:r>
              <a:rPr lang="en-US" dirty="0">
                <a:cs typeface="Calibri" panose="020F0502020204030204" pitchFamily="34" charset="0"/>
              </a:rPr>
              <a:t>2026 Benefits Open Enrollment</a:t>
            </a:r>
          </a:p>
        </p:txBody>
      </p:sp>
      <p:sp>
        <p:nvSpPr>
          <p:cNvPr id="3" name="Subtitle 2">
            <a:extLst>
              <a:ext uri="{FF2B5EF4-FFF2-40B4-BE49-F238E27FC236}">
                <a16:creationId xmlns:a16="http://schemas.microsoft.com/office/drawing/2014/main" id="{835D6E6B-3353-491C-A3C6-F278D6CED8B3}"/>
              </a:ext>
            </a:extLst>
          </p:cNvPr>
          <p:cNvSpPr>
            <a:spLocks noGrp="1"/>
          </p:cNvSpPr>
          <p:nvPr>
            <p:ph type="subTitle" idx="1"/>
          </p:nvPr>
        </p:nvSpPr>
        <p:spPr>
          <a:xfrm>
            <a:off x="581194" y="1478704"/>
            <a:ext cx="10993546" cy="551904"/>
          </a:xfrm>
        </p:spPr>
        <p:txBody>
          <a:bodyPr>
            <a:normAutofit/>
          </a:bodyPr>
          <a:lstStyle/>
          <a:p>
            <a:r>
              <a:rPr lang="en-US" sz="2000" b="1" dirty="0">
                <a:solidFill>
                  <a:srgbClr val="0C68B3"/>
                </a:solidFill>
                <a:cs typeface="Calibri"/>
              </a:rPr>
              <a:t>November X-X, 2025</a:t>
            </a:r>
          </a:p>
        </p:txBody>
      </p:sp>
      <p:sp>
        <p:nvSpPr>
          <p:cNvPr id="20" name="Rectangle 19">
            <a:extLst>
              <a:ext uri="{FF2B5EF4-FFF2-40B4-BE49-F238E27FC236}">
                <a16:creationId xmlns:a16="http://schemas.microsoft.com/office/drawing/2014/main" id="{E7C6334F-6411-41EC-AD7D-179EDD8B5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1">
            <a:extLst>
              <a:ext uri="{FF2B5EF4-FFF2-40B4-BE49-F238E27FC236}">
                <a16:creationId xmlns:a16="http://schemas.microsoft.com/office/drawing/2014/main" id="{E6B02CEE-3AF8-4349-9B3E-8970E6DF62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Rectangle 23">
            <a:extLst>
              <a:ext uri="{FF2B5EF4-FFF2-40B4-BE49-F238E27FC236}">
                <a16:creationId xmlns:a16="http://schemas.microsoft.com/office/drawing/2014/main" id="{AAA01CF0-3FB5-44EB-B7DE-F2E86374C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TextBox 5">
            <a:extLst>
              <a:ext uri="{FF2B5EF4-FFF2-40B4-BE49-F238E27FC236}">
                <a16:creationId xmlns:a16="http://schemas.microsoft.com/office/drawing/2014/main" id="{88A364C7-63B7-31AD-3ECC-35FC08EB8217}"/>
              </a:ext>
            </a:extLst>
          </p:cNvPr>
          <p:cNvSpPr txBox="1"/>
          <p:nvPr/>
        </p:nvSpPr>
        <p:spPr>
          <a:xfrm>
            <a:off x="1228891" y="3233277"/>
            <a:ext cx="2134611" cy="646331"/>
          </a:xfrm>
          <a:prstGeom prst="rect">
            <a:avLst/>
          </a:prstGeom>
          <a:noFill/>
          <a:ln>
            <a:solidFill>
              <a:schemeClr val="tx1"/>
            </a:solidFill>
          </a:ln>
        </p:spPr>
        <p:txBody>
          <a:bodyPr wrap="square" rtlCol="0">
            <a:spAutoFit/>
          </a:bodyPr>
          <a:lstStyle/>
          <a:p>
            <a:r>
              <a:rPr lang="en-US" dirty="0">
                <a:solidFill>
                  <a:srgbClr val="FF0000"/>
                </a:solidFill>
                <a:latin typeface="Calibri" panose="020F0502020204030204" pitchFamily="34" charset="0"/>
                <a:cs typeface="Calibri" panose="020F0502020204030204" pitchFamily="34" charset="0"/>
              </a:rPr>
              <a:t>Insert Employer Logo</a:t>
            </a:r>
          </a:p>
        </p:txBody>
      </p:sp>
      <p:pic>
        <p:nvPicPr>
          <p:cNvPr id="4" name="Picture 3" descr="A blue and white banner with a megaphone and text&#10;&#10;AI-generated content may be incorrect.">
            <a:extLst>
              <a:ext uri="{FF2B5EF4-FFF2-40B4-BE49-F238E27FC236}">
                <a16:creationId xmlns:a16="http://schemas.microsoft.com/office/drawing/2014/main" id="{F0F47C71-99FB-6834-DEF7-8B52839EF838}"/>
              </a:ext>
            </a:extLst>
          </p:cNvPr>
          <p:cNvPicPr>
            <a:picLocks noChangeAspect="1"/>
          </p:cNvPicPr>
          <p:nvPr/>
        </p:nvPicPr>
        <p:blipFill>
          <a:blip r:embed="rId2"/>
          <a:stretch>
            <a:fillRect/>
          </a:stretch>
        </p:blipFill>
        <p:spPr>
          <a:xfrm>
            <a:off x="5035742" y="1751702"/>
            <a:ext cx="6011387" cy="4254260"/>
          </a:xfrm>
          <a:prstGeom prst="rect">
            <a:avLst/>
          </a:prstGeom>
          <a:ln>
            <a:noFill/>
          </a:ln>
        </p:spPr>
      </p:pic>
    </p:spTree>
    <p:extLst>
      <p:ext uri="{BB962C8B-B14F-4D97-AF65-F5344CB8AC3E}">
        <p14:creationId xmlns:p14="http://schemas.microsoft.com/office/powerpoint/2010/main" val="24758055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31951"/>
            <a:ext cx="12192000" cy="0"/>
          </a:xfrm>
          <a:custGeom>
            <a:avLst/>
            <a:gdLst/>
            <a:ahLst/>
            <a:cxnLst/>
            <a:rect l="l" t="t" r="r" b="b"/>
            <a:pathLst>
              <a:path w="9144000">
                <a:moveTo>
                  <a:pt x="0" y="0"/>
                </a:moveTo>
                <a:lnTo>
                  <a:pt x="9144000" y="0"/>
                </a:lnTo>
              </a:path>
            </a:pathLst>
          </a:custGeom>
          <a:ln w="3175">
            <a:solidFill>
              <a:srgbClr val="5E5E5E"/>
            </a:solidFill>
          </a:ln>
        </p:spPr>
        <p:txBody>
          <a:bodyPr wrap="square" lIns="0" tIns="0" rIns="0" bIns="0" rtlCol="0"/>
          <a:lstStyle/>
          <a:p>
            <a:endParaRPr sz="2400"/>
          </a:p>
        </p:txBody>
      </p:sp>
      <p:grpSp>
        <p:nvGrpSpPr>
          <p:cNvPr id="3" name="object 3"/>
          <p:cNvGrpSpPr/>
          <p:nvPr/>
        </p:nvGrpSpPr>
        <p:grpSpPr>
          <a:xfrm>
            <a:off x="0" y="629903"/>
            <a:ext cx="12192000" cy="5592233"/>
            <a:chOff x="0" y="472427"/>
            <a:chExt cx="9144000" cy="4194175"/>
          </a:xfrm>
        </p:grpSpPr>
        <p:sp>
          <p:nvSpPr>
            <p:cNvPr id="4" name="object 4"/>
            <p:cNvSpPr/>
            <p:nvPr/>
          </p:nvSpPr>
          <p:spPr>
            <a:xfrm>
              <a:off x="0" y="4666488"/>
              <a:ext cx="9144000" cy="0"/>
            </a:xfrm>
            <a:custGeom>
              <a:avLst/>
              <a:gdLst/>
              <a:ahLst/>
              <a:cxnLst/>
              <a:rect l="l" t="t" r="r" b="b"/>
              <a:pathLst>
                <a:path w="9144000">
                  <a:moveTo>
                    <a:pt x="0" y="0"/>
                  </a:moveTo>
                  <a:lnTo>
                    <a:pt x="9144000" y="0"/>
                  </a:lnTo>
                </a:path>
              </a:pathLst>
            </a:custGeom>
            <a:ln w="3175">
              <a:solidFill>
                <a:srgbClr val="5E5E5E"/>
              </a:solidFill>
            </a:ln>
          </p:spPr>
          <p:txBody>
            <a:bodyPr wrap="square" lIns="0" tIns="0" rIns="0" bIns="0" rtlCol="0"/>
            <a:lstStyle/>
            <a:p>
              <a:endParaRPr sz="2400"/>
            </a:p>
          </p:txBody>
        </p:sp>
        <p:sp>
          <p:nvSpPr>
            <p:cNvPr id="5" name="object 5"/>
            <p:cNvSpPr/>
            <p:nvPr/>
          </p:nvSpPr>
          <p:spPr>
            <a:xfrm>
              <a:off x="0" y="472427"/>
              <a:ext cx="9144000" cy="4194175"/>
            </a:xfrm>
            <a:custGeom>
              <a:avLst/>
              <a:gdLst/>
              <a:ahLst/>
              <a:cxnLst/>
              <a:rect l="l" t="t" r="r" b="b"/>
              <a:pathLst>
                <a:path w="9144000" h="4194175">
                  <a:moveTo>
                    <a:pt x="9144000" y="0"/>
                  </a:moveTo>
                  <a:lnTo>
                    <a:pt x="0" y="0"/>
                  </a:lnTo>
                  <a:lnTo>
                    <a:pt x="0" y="4194060"/>
                  </a:lnTo>
                  <a:lnTo>
                    <a:pt x="9144000" y="4194060"/>
                  </a:lnTo>
                  <a:lnTo>
                    <a:pt x="9144000" y="0"/>
                  </a:lnTo>
                  <a:close/>
                </a:path>
              </a:pathLst>
            </a:custGeom>
            <a:solidFill>
              <a:srgbClr val="00B0F0"/>
            </a:solidFill>
          </p:spPr>
          <p:txBody>
            <a:bodyPr wrap="square" lIns="0" tIns="0" rIns="0" bIns="0" rtlCol="0"/>
            <a:lstStyle/>
            <a:p>
              <a:endParaRPr sz="2400"/>
            </a:p>
          </p:txBody>
        </p:sp>
      </p:grpSp>
      <p:sp>
        <p:nvSpPr>
          <p:cNvPr id="12" name="object 12"/>
          <p:cNvSpPr txBox="1">
            <a:spLocks noGrp="1"/>
          </p:cNvSpPr>
          <p:nvPr>
            <p:ph type="title"/>
          </p:nvPr>
        </p:nvSpPr>
        <p:spPr>
          <a:xfrm>
            <a:off x="793280" y="2894618"/>
            <a:ext cx="10354733" cy="919974"/>
          </a:xfrm>
          <a:prstGeom prst="rect">
            <a:avLst/>
          </a:prstGeom>
        </p:spPr>
        <p:txBody>
          <a:bodyPr vert="horz" wrap="square" lIns="0" tIns="16933" rIns="0" bIns="0" rtlCol="0" anchor="t">
            <a:spAutoFit/>
          </a:bodyPr>
          <a:lstStyle/>
          <a:p>
            <a:pPr marL="16933">
              <a:spcBef>
                <a:spcPts val="133"/>
              </a:spcBef>
            </a:pPr>
            <a:r>
              <a:rPr lang="en-US" sz="5867" spc="-100" dirty="0">
                <a:solidFill>
                  <a:srgbClr val="FFFFFF"/>
                </a:solidFill>
                <a:cs typeface="Calibri" panose="020F0502020204030204" pitchFamily="34" charset="0"/>
              </a:rPr>
              <a:t>Medical Plan Options</a:t>
            </a:r>
            <a:endParaRPr sz="5867" dirty="0">
              <a:cs typeface="Calibri" panose="020F0502020204030204" pitchFamily="34" charset="0"/>
            </a:endParaRPr>
          </a:p>
        </p:txBody>
      </p:sp>
      <p:sp>
        <p:nvSpPr>
          <p:cNvPr id="6" name="Slide Number Placeholder 5">
            <a:extLst>
              <a:ext uri="{FF2B5EF4-FFF2-40B4-BE49-F238E27FC236}">
                <a16:creationId xmlns:a16="http://schemas.microsoft.com/office/drawing/2014/main" id="{D54490A9-AA46-6244-C9B0-F9DFF0F82D46}"/>
              </a:ext>
            </a:extLst>
          </p:cNvPr>
          <p:cNvSpPr>
            <a:spLocks noGrp="1"/>
          </p:cNvSpPr>
          <p:nvPr>
            <p:ph type="sldNum" sz="quarter" idx="12"/>
          </p:nvPr>
        </p:nvSpPr>
        <p:spPr/>
        <p:txBody>
          <a:bodyPr/>
          <a:lstStyle/>
          <a:p>
            <a:fld id="{3A98EE3D-8CD1-4C3F-BD1C-C98C9596463C}" type="slidenum">
              <a:rPr lang="en-US" smtClean="0"/>
              <a:t>10</a:t>
            </a:fld>
            <a:endParaRPr lang="en-US" dirty="0"/>
          </a:p>
        </p:txBody>
      </p:sp>
    </p:spTree>
    <p:extLst>
      <p:ext uri="{BB962C8B-B14F-4D97-AF65-F5344CB8AC3E}">
        <p14:creationId xmlns:p14="http://schemas.microsoft.com/office/powerpoint/2010/main" val="18455705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3766" y="1506015"/>
            <a:ext cx="11017044" cy="4694238"/>
          </a:xfrm>
        </p:spPr>
        <p:txBody>
          <a:bodyPr>
            <a:noAutofit/>
          </a:bodyPr>
          <a:lstStyle/>
          <a:p>
            <a:r>
              <a:rPr lang="en-US" sz="2000" dirty="0" err="1">
                <a:solidFill>
                  <a:srgbClr val="465359"/>
                </a:solidFill>
              </a:rPr>
              <a:t>HealthKeepers</a:t>
            </a:r>
            <a:endParaRPr lang="en-US" sz="2000" dirty="0">
              <a:solidFill>
                <a:srgbClr val="465359"/>
              </a:solidFill>
            </a:endParaRPr>
          </a:p>
          <a:p>
            <a:pPr lvl="1">
              <a:buFont typeface="Wingdings" panose="05000000000000000000" pitchFamily="2" charset="2"/>
              <a:buChar char="§"/>
            </a:pPr>
            <a:r>
              <a:rPr lang="en-US" sz="2000" b="1" dirty="0">
                <a:solidFill>
                  <a:srgbClr val="465359"/>
                </a:solidFill>
              </a:rPr>
              <a:t>Need to live or work in state of Virginia</a:t>
            </a:r>
          </a:p>
          <a:p>
            <a:pPr lvl="1">
              <a:buFont typeface="Wingdings" panose="05000000000000000000" pitchFamily="2" charset="2"/>
              <a:buChar char="§"/>
            </a:pPr>
            <a:r>
              <a:rPr lang="en-US" sz="2000" dirty="0">
                <a:solidFill>
                  <a:srgbClr val="465359"/>
                </a:solidFill>
              </a:rPr>
              <a:t>Cheaper premium rates in comparison to </a:t>
            </a:r>
            <a:r>
              <a:rPr lang="en-US" sz="2000" dirty="0" err="1">
                <a:solidFill>
                  <a:srgbClr val="465359"/>
                </a:solidFill>
              </a:rPr>
              <a:t>KeyCare</a:t>
            </a:r>
            <a:r>
              <a:rPr lang="en-US" sz="2000" dirty="0">
                <a:solidFill>
                  <a:srgbClr val="465359"/>
                </a:solidFill>
              </a:rPr>
              <a:t> due to more limited network </a:t>
            </a:r>
          </a:p>
          <a:p>
            <a:pPr lvl="1">
              <a:buFont typeface="Wingdings" panose="05000000000000000000" pitchFamily="2" charset="2"/>
              <a:buChar char="§"/>
            </a:pPr>
            <a:r>
              <a:rPr lang="en-US" sz="2000" dirty="0">
                <a:solidFill>
                  <a:srgbClr val="465359"/>
                </a:solidFill>
              </a:rPr>
              <a:t>Higher negotiated discounts for medical services, thus less out of pocket expense</a:t>
            </a:r>
          </a:p>
          <a:p>
            <a:pPr lvl="1">
              <a:buFont typeface="Wingdings" panose="05000000000000000000" pitchFamily="2" charset="2"/>
              <a:buChar char="§"/>
            </a:pPr>
            <a:r>
              <a:rPr lang="en-US" sz="2000" dirty="0">
                <a:solidFill>
                  <a:srgbClr val="465359"/>
                </a:solidFill>
              </a:rPr>
              <a:t>Out of state care – utilize </a:t>
            </a:r>
            <a:r>
              <a:rPr lang="en-US" sz="2000" dirty="0" err="1">
                <a:solidFill>
                  <a:srgbClr val="465359"/>
                </a:solidFill>
              </a:rPr>
              <a:t>KeyCare</a:t>
            </a:r>
            <a:r>
              <a:rPr lang="en-US" sz="2000" dirty="0">
                <a:solidFill>
                  <a:srgbClr val="465359"/>
                </a:solidFill>
              </a:rPr>
              <a:t> network </a:t>
            </a:r>
          </a:p>
          <a:p>
            <a:r>
              <a:rPr lang="en-US" sz="2000" dirty="0" err="1">
                <a:solidFill>
                  <a:srgbClr val="465359"/>
                </a:solidFill>
              </a:rPr>
              <a:t>KeyCare</a:t>
            </a:r>
            <a:endParaRPr lang="en-US" sz="2000" dirty="0">
              <a:solidFill>
                <a:srgbClr val="465359"/>
              </a:solidFill>
            </a:endParaRPr>
          </a:p>
          <a:p>
            <a:pPr lvl="1">
              <a:buFont typeface="Wingdings" panose="05000000000000000000" pitchFamily="2" charset="2"/>
              <a:buChar char="§"/>
            </a:pPr>
            <a:r>
              <a:rPr lang="en-US" sz="2000" dirty="0">
                <a:solidFill>
                  <a:srgbClr val="465359"/>
                </a:solidFill>
              </a:rPr>
              <a:t>Higher premium rates in comparison to </a:t>
            </a:r>
            <a:r>
              <a:rPr lang="en-US" sz="2000" dirty="0" err="1">
                <a:solidFill>
                  <a:srgbClr val="465359"/>
                </a:solidFill>
              </a:rPr>
              <a:t>HealthKeepers</a:t>
            </a:r>
            <a:r>
              <a:rPr lang="en-US" sz="2000" dirty="0">
                <a:solidFill>
                  <a:srgbClr val="465359"/>
                </a:solidFill>
              </a:rPr>
              <a:t> due to more robust network</a:t>
            </a:r>
          </a:p>
          <a:p>
            <a:pPr lvl="1">
              <a:buFont typeface="Wingdings" panose="05000000000000000000" pitchFamily="2" charset="2"/>
              <a:buChar char="§"/>
            </a:pPr>
            <a:r>
              <a:rPr lang="en-US" sz="2000" dirty="0">
                <a:solidFill>
                  <a:srgbClr val="465359"/>
                </a:solidFill>
              </a:rPr>
              <a:t>National network </a:t>
            </a:r>
          </a:p>
          <a:p>
            <a:pPr>
              <a:buFont typeface="Wingdings" panose="05000000000000000000" pitchFamily="2" charset="2"/>
              <a:buChar char="§"/>
            </a:pPr>
            <a:r>
              <a:rPr lang="en-US" sz="2000" dirty="0">
                <a:solidFill>
                  <a:srgbClr val="465359"/>
                </a:solidFill>
                <a:cs typeface="Calibri" panose="020F0502020204030204" pitchFamily="34" charset="0"/>
              </a:rPr>
              <a:t>Anthem network provider –</a:t>
            </a:r>
            <a:r>
              <a:rPr lang="en-US" sz="2000" dirty="0">
                <a:cs typeface="Calibri" panose="020F0502020204030204" pitchFamily="34" charset="0"/>
              </a:rPr>
              <a:t> </a:t>
            </a:r>
            <a:r>
              <a:rPr lang="en-US" sz="2000" u="sng" dirty="0">
                <a:solidFill>
                  <a:srgbClr val="0070C0"/>
                </a:solidFill>
                <a:ea typeface="Times New Roman" panose="02020603050405020304" pitchFamily="18" charset="0"/>
                <a:hlinkClick r:id="rId3">
                  <a:extLst>
                    <a:ext uri="{A12FA001-AC4F-418D-AE19-62706E023703}">
                      <ahyp:hlinkClr xmlns:ahyp="http://schemas.microsoft.com/office/drawing/2018/hyperlinkcolor" val="tx"/>
                    </a:ext>
                  </a:extLst>
                </a:hlinkClick>
              </a:rPr>
              <a:t>https://www.bcbs.com/</a:t>
            </a:r>
            <a:r>
              <a:rPr lang="en-US" sz="2000" dirty="0">
                <a:solidFill>
                  <a:srgbClr val="0070C0"/>
                </a:solidFill>
                <a:ea typeface="Times New Roman" panose="02020603050405020304" pitchFamily="18" charset="0"/>
              </a:rPr>
              <a:t> </a:t>
            </a:r>
            <a:endParaRPr lang="en-US" sz="2000" dirty="0">
              <a:solidFill>
                <a:srgbClr val="0070C0"/>
              </a:solidFill>
              <a:ea typeface="Times New Roman" panose="02020603050405020304" pitchFamily="18" charset="0"/>
              <a:cs typeface="Calibri" panose="020F0502020204030204" pitchFamily="34" charset="0"/>
            </a:endParaRPr>
          </a:p>
          <a:p>
            <a:pPr lvl="1">
              <a:buFont typeface="Wingdings" panose="05000000000000000000" pitchFamily="2" charset="2"/>
              <a:buChar char="§"/>
            </a:pPr>
            <a:r>
              <a:rPr lang="en-US" sz="2000" dirty="0">
                <a:solidFill>
                  <a:srgbClr val="465359"/>
                </a:solidFill>
                <a:cs typeface="Calibri" panose="020F0502020204030204" pitchFamily="34" charset="0"/>
              </a:rPr>
              <a:t>Click </a:t>
            </a:r>
            <a:r>
              <a:rPr lang="en-US" sz="2000" dirty="0">
                <a:solidFill>
                  <a:srgbClr val="465359"/>
                </a:solidFill>
                <a:ea typeface="Times New Roman" panose="02020603050405020304" pitchFamily="18" charset="0"/>
              </a:rPr>
              <a:t>“Find Doctor” under “Members” and use current address</a:t>
            </a:r>
          </a:p>
          <a:p>
            <a:pPr lvl="1">
              <a:buFont typeface="Wingdings" panose="05000000000000000000" pitchFamily="2" charset="2"/>
              <a:buChar char="§"/>
            </a:pPr>
            <a:r>
              <a:rPr lang="en-US" sz="2000" dirty="0">
                <a:solidFill>
                  <a:srgbClr val="465359"/>
                </a:solidFill>
                <a:cs typeface="Calibri" panose="020F0502020204030204" pitchFamily="34" charset="0"/>
              </a:rPr>
              <a:t>Enter “BVA” for </a:t>
            </a:r>
            <a:r>
              <a:rPr lang="en-US" sz="2000" dirty="0" err="1">
                <a:solidFill>
                  <a:srgbClr val="465359"/>
                </a:solidFill>
                <a:cs typeface="Calibri" panose="020F0502020204030204" pitchFamily="34" charset="0"/>
              </a:rPr>
              <a:t>KeyCare</a:t>
            </a:r>
            <a:r>
              <a:rPr lang="en-US" sz="2000" dirty="0">
                <a:solidFill>
                  <a:srgbClr val="465359"/>
                </a:solidFill>
                <a:cs typeface="Calibri" panose="020F0502020204030204" pitchFamily="34" charset="0"/>
              </a:rPr>
              <a:t> network or “XHY” for </a:t>
            </a:r>
            <a:r>
              <a:rPr lang="en-US" sz="2000" dirty="0" err="1">
                <a:solidFill>
                  <a:srgbClr val="465359"/>
                </a:solidFill>
                <a:cs typeface="Calibri" panose="020F0502020204030204" pitchFamily="34" charset="0"/>
              </a:rPr>
              <a:t>HealthKeepers</a:t>
            </a:r>
            <a:r>
              <a:rPr lang="en-US" sz="2000" dirty="0">
                <a:solidFill>
                  <a:srgbClr val="465359"/>
                </a:solidFill>
                <a:cs typeface="Calibri" panose="020F0502020204030204" pitchFamily="34" charset="0"/>
              </a:rPr>
              <a:t> network</a:t>
            </a:r>
            <a:endParaRPr lang="en-US" sz="2000" dirty="0">
              <a:solidFill>
                <a:srgbClr val="465359"/>
              </a:solidFill>
            </a:endParaRPr>
          </a:p>
        </p:txBody>
      </p:sp>
      <p:sp>
        <p:nvSpPr>
          <p:cNvPr id="5" name="Title 1"/>
          <p:cNvSpPr txBox="1">
            <a:spLocks/>
          </p:cNvSpPr>
          <p:nvPr/>
        </p:nvSpPr>
        <p:spPr>
          <a:xfrm>
            <a:off x="418531" y="642592"/>
            <a:ext cx="7620000" cy="639762"/>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sz="3200" dirty="0" err="1">
                <a:solidFill>
                  <a:schemeClr val="tx1">
                    <a:lumMod val="75000"/>
                    <a:lumOff val="25000"/>
                  </a:schemeClr>
                </a:solidFill>
                <a:latin typeface="+mj-lt"/>
              </a:rPr>
              <a:t>HealthKeepers</a:t>
            </a:r>
            <a:r>
              <a:rPr lang="en-US" sz="3200" dirty="0">
                <a:solidFill>
                  <a:schemeClr val="tx1">
                    <a:lumMod val="75000"/>
                    <a:lumOff val="25000"/>
                  </a:schemeClr>
                </a:solidFill>
                <a:latin typeface="+mj-lt"/>
              </a:rPr>
              <a:t> vs. </a:t>
            </a:r>
            <a:r>
              <a:rPr lang="en-US" sz="3200" dirty="0" err="1">
                <a:solidFill>
                  <a:schemeClr val="tx1">
                    <a:lumMod val="75000"/>
                    <a:lumOff val="25000"/>
                  </a:schemeClr>
                </a:solidFill>
                <a:latin typeface="+mj-lt"/>
              </a:rPr>
              <a:t>KeyCare</a:t>
            </a:r>
            <a:endParaRPr lang="en-US" sz="3200" dirty="0">
              <a:solidFill>
                <a:schemeClr val="tx1">
                  <a:lumMod val="75000"/>
                  <a:lumOff val="25000"/>
                </a:schemeClr>
              </a:solidFill>
              <a:latin typeface="+mj-lt"/>
            </a:endParaRPr>
          </a:p>
        </p:txBody>
      </p:sp>
      <p:sp>
        <p:nvSpPr>
          <p:cNvPr id="2" name="Slide Number Placeholder 1">
            <a:extLst>
              <a:ext uri="{FF2B5EF4-FFF2-40B4-BE49-F238E27FC236}">
                <a16:creationId xmlns:a16="http://schemas.microsoft.com/office/drawing/2014/main" id="{0F62FE86-22F5-A01A-182A-B9CB8E98EFF3}"/>
              </a:ext>
            </a:extLst>
          </p:cNvPr>
          <p:cNvSpPr>
            <a:spLocks noGrp="1"/>
          </p:cNvSpPr>
          <p:nvPr>
            <p:ph type="sldNum" sz="quarter" idx="12"/>
          </p:nvPr>
        </p:nvSpPr>
        <p:spPr/>
        <p:txBody>
          <a:bodyPr/>
          <a:lstStyle/>
          <a:p>
            <a:fld id="{3A98EE3D-8CD1-4C3F-BD1C-C98C9596463C}" type="slidenum">
              <a:rPr lang="en-US" smtClean="0"/>
              <a:t>11</a:t>
            </a:fld>
            <a:endParaRPr lang="en-US" dirty="0"/>
          </a:p>
        </p:txBody>
      </p:sp>
    </p:spTree>
    <p:extLst>
      <p:ext uri="{BB962C8B-B14F-4D97-AF65-F5344CB8AC3E}">
        <p14:creationId xmlns:p14="http://schemas.microsoft.com/office/powerpoint/2010/main" val="29519065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Content Placeholder 2"/>
          <p:cNvSpPr>
            <a:spLocks noGrp="1"/>
          </p:cNvSpPr>
          <p:nvPr>
            <p:ph idx="4294967295"/>
          </p:nvPr>
        </p:nvSpPr>
        <p:spPr>
          <a:xfrm>
            <a:off x="942109" y="1786024"/>
            <a:ext cx="10307781" cy="3672946"/>
          </a:xfrm>
        </p:spPr>
        <p:txBody>
          <a:bodyPr>
            <a:normAutofit/>
          </a:bodyPr>
          <a:lstStyle/>
          <a:p>
            <a:pPr>
              <a:defRPr/>
            </a:pPr>
            <a:r>
              <a:rPr lang="en-US" sz="2000" dirty="0"/>
              <a:t>$20 primary care/$40 specialist</a:t>
            </a:r>
          </a:p>
          <a:p>
            <a:pPr>
              <a:defRPr/>
            </a:pPr>
            <a:r>
              <a:rPr lang="en-US" sz="2000" dirty="0"/>
              <a:t>100% for preventive care services, no member co-pay</a:t>
            </a:r>
          </a:p>
          <a:p>
            <a:pPr>
              <a:defRPr/>
            </a:pPr>
            <a:r>
              <a:rPr lang="en-US" sz="2000" dirty="0"/>
              <a:t>80%/20% co-insurance in-network</a:t>
            </a:r>
          </a:p>
          <a:p>
            <a:pPr lvl="1">
              <a:defRPr/>
            </a:pPr>
            <a:r>
              <a:rPr lang="en-US" sz="2000" dirty="0"/>
              <a:t>Inpatient (after $400 co-pay) and outpatient (after $200 co-pay) hospitalization</a:t>
            </a:r>
          </a:p>
          <a:p>
            <a:pPr lvl="1">
              <a:defRPr/>
            </a:pPr>
            <a:r>
              <a:rPr lang="en-US" sz="2000" dirty="0"/>
              <a:t>Lab, tests, x-rays, and most other services</a:t>
            </a:r>
          </a:p>
          <a:p>
            <a:pPr>
              <a:defRPr/>
            </a:pPr>
            <a:r>
              <a:rPr lang="en-US" sz="2000" dirty="0"/>
              <a:t>$4,000 individual/$8,000 family out of pocket maximum</a:t>
            </a:r>
          </a:p>
          <a:p>
            <a:pPr>
              <a:defRPr/>
            </a:pPr>
            <a:r>
              <a:rPr lang="en-US" sz="2000" dirty="0"/>
              <a:t>Drug Co-pays: </a:t>
            </a:r>
          </a:p>
          <a:p>
            <a:pPr lvl="2">
              <a:spcBef>
                <a:spcPts val="0"/>
              </a:spcBef>
              <a:buClr>
                <a:srgbClr val="1CADE4"/>
              </a:buClr>
              <a:buFont typeface="Wingdings" panose="05000000000000000000" pitchFamily="2" charset="2"/>
              <a:buChar char="§"/>
            </a:pPr>
            <a:r>
              <a:rPr lang="en-US" sz="2000" dirty="0"/>
              <a:t>$20/$50/$90/20% up to $200</a:t>
            </a:r>
          </a:p>
        </p:txBody>
      </p:sp>
      <p:sp>
        <p:nvSpPr>
          <p:cNvPr id="21508" name="Slide Number Placeholder 2"/>
          <p:cNvSpPr>
            <a:spLocks/>
          </p:cNvSpPr>
          <p:nvPr/>
        </p:nvSpPr>
        <p:spPr bwMode="auto">
          <a:xfrm>
            <a:off x="10055226" y="5648326"/>
            <a:ext cx="549275" cy="396875"/>
          </a:xfrm>
          <a:prstGeom prst="bracketPair">
            <a:avLst>
              <a:gd name="adj" fmla="val 1794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accent1"/>
              </a:buClr>
              <a:buFont typeface="Arial" panose="020B0604020202020204" pitchFamily="34" charset="0"/>
              <a:buChar char="•"/>
              <a:defRPr sz="2200">
                <a:solidFill>
                  <a:schemeClr val="tx1"/>
                </a:solidFill>
                <a:latin typeface="Franklin Gothic Book" panose="020B050302010202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Franklin Gothic Book" panose="020B0503020102020204" pitchFamily="34" charset="0"/>
              </a:defRPr>
            </a:lvl2pPr>
            <a:lvl3pPr marL="1143000" indent="-228600">
              <a:spcBef>
                <a:spcPct val="20000"/>
              </a:spcBef>
              <a:buClr>
                <a:srgbClr val="DEAE00"/>
              </a:buClr>
              <a:buFont typeface="Arial" panose="020B0604020202020204" pitchFamily="34" charset="0"/>
              <a:buChar char="•"/>
              <a:defRPr>
                <a:solidFill>
                  <a:schemeClr val="tx1"/>
                </a:solidFill>
                <a:latin typeface="Franklin Gothic Book" panose="020B0503020102020204" pitchFamily="34" charset="0"/>
              </a:defRPr>
            </a:lvl3pPr>
            <a:lvl4pPr marL="1600200" indent="-228600">
              <a:spcBef>
                <a:spcPct val="20000"/>
              </a:spcBef>
              <a:buClr>
                <a:srgbClr val="B77BB4"/>
              </a:buClr>
              <a:buFont typeface="Arial" panose="020B0604020202020204" pitchFamily="34" charset="0"/>
              <a:buChar char="•"/>
              <a:defRPr sz="1600">
                <a:solidFill>
                  <a:schemeClr val="tx1"/>
                </a:solidFill>
                <a:latin typeface="Franklin Gothic Book" panose="020B0503020102020204" pitchFamily="34" charset="0"/>
              </a:defRPr>
            </a:lvl4pPr>
            <a:lvl5pPr marL="2057400" indent="-228600">
              <a:spcBef>
                <a:spcPct val="20000"/>
              </a:spcBef>
              <a:buClr>
                <a:srgbClr val="E0773C"/>
              </a:buClr>
              <a:buFont typeface="Arial" panose="020B0604020202020204" pitchFamily="34" charset="0"/>
              <a:buChar char="•"/>
              <a:defRPr sz="1400">
                <a:solidFill>
                  <a:schemeClr val="tx1"/>
                </a:solidFill>
                <a:latin typeface="Franklin Gothic Book" panose="020B0503020102020204" pitchFamily="34" charset="0"/>
              </a:defRPr>
            </a:lvl5pPr>
            <a:lvl6pPr marL="2514600" indent="-228600" eaLnBrk="0" fontAlgn="base" hangingPunct="0">
              <a:spcBef>
                <a:spcPct val="20000"/>
              </a:spcBef>
              <a:spcAft>
                <a:spcPct val="0"/>
              </a:spcAft>
              <a:buClr>
                <a:srgbClr val="E0773C"/>
              </a:buClr>
              <a:buFont typeface="Arial" panose="020B0604020202020204" pitchFamily="34" charset="0"/>
              <a:buChar char="•"/>
              <a:defRPr sz="1400">
                <a:solidFill>
                  <a:schemeClr val="tx1"/>
                </a:solidFill>
                <a:latin typeface="Franklin Gothic Book" panose="020B0503020102020204" pitchFamily="34" charset="0"/>
              </a:defRPr>
            </a:lvl6pPr>
            <a:lvl7pPr marL="2971800" indent="-228600" eaLnBrk="0" fontAlgn="base" hangingPunct="0">
              <a:spcBef>
                <a:spcPct val="20000"/>
              </a:spcBef>
              <a:spcAft>
                <a:spcPct val="0"/>
              </a:spcAft>
              <a:buClr>
                <a:srgbClr val="E0773C"/>
              </a:buClr>
              <a:buFont typeface="Arial" panose="020B0604020202020204" pitchFamily="34" charset="0"/>
              <a:buChar char="•"/>
              <a:defRPr sz="1400">
                <a:solidFill>
                  <a:schemeClr val="tx1"/>
                </a:solidFill>
                <a:latin typeface="Franklin Gothic Book" panose="020B0503020102020204" pitchFamily="34" charset="0"/>
              </a:defRPr>
            </a:lvl7pPr>
            <a:lvl8pPr marL="3429000" indent="-228600" eaLnBrk="0" fontAlgn="base" hangingPunct="0">
              <a:spcBef>
                <a:spcPct val="20000"/>
              </a:spcBef>
              <a:spcAft>
                <a:spcPct val="0"/>
              </a:spcAft>
              <a:buClr>
                <a:srgbClr val="E0773C"/>
              </a:buClr>
              <a:buFont typeface="Arial" panose="020B0604020202020204" pitchFamily="34" charset="0"/>
              <a:buChar char="•"/>
              <a:defRPr sz="1400">
                <a:solidFill>
                  <a:schemeClr val="tx1"/>
                </a:solidFill>
                <a:latin typeface="Franklin Gothic Book" panose="020B0503020102020204" pitchFamily="34" charset="0"/>
              </a:defRPr>
            </a:lvl8pPr>
            <a:lvl9pPr marL="3886200" indent="-228600" eaLnBrk="0" fontAlgn="base" hangingPunct="0">
              <a:spcBef>
                <a:spcPct val="20000"/>
              </a:spcBef>
              <a:spcAft>
                <a:spcPct val="0"/>
              </a:spcAft>
              <a:buClr>
                <a:srgbClr val="E0773C"/>
              </a:buClr>
              <a:buFont typeface="Arial" panose="020B0604020202020204" pitchFamily="34" charset="0"/>
              <a:buChar char="•"/>
              <a:defRPr sz="1400">
                <a:solidFill>
                  <a:schemeClr val="tx1"/>
                </a:solidFill>
                <a:latin typeface="Franklin Gothic Book" panose="020B0503020102020204" pitchFamily="34" charset="0"/>
              </a:defRPr>
            </a:lvl9pPr>
          </a:lstStyle>
          <a:p>
            <a:pPr algn="ctr" eaLnBrk="1" hangingPunct="1">
              <a:spcBef>
                <a:spcPct val="0"/>
              </a:spcBef>
              <a:buClrTx/>
              <a:buFontTx/>
              <a:buNone/>
            </a:pPr>
            <a:r>
              <a:rPr lang="en-US" altLang="en-US" sz="1800">
                <a:solidFill>
                  <a:schemeClr val="bg1"/>
                </a:solidFill>
                <a:latin typeface="Arial" panose="020B0604020202020204" pitchFamily="34" charset="0"/>
              </a:rPr>
              <a:t>6</a:t>
            </a:r>
          </a:p>
        </p:txBody>
      </p:sp>
      <p:sp>
        <p:nvSpPr>
          <p:cNvPr id="6" name="Slide Number Placeholder 1">
            <a:extLst>
              <a:ext uri="{FF2B5EF4-FFF2-40B4-BE49-F238E27FC236}">
                <a16:creationId xmlns:a16="http://schemas.microsoft.com/office/drawing/2014/main" id="{B30B4542-CC3C-4F37-A485-AA4673A16A0F}"/>
              </a:ext>
            </a:extLst>
          </p:cNvPr>
          <p:cNvSpPr txBox="1">
            <a:spLocks/>
          </p:cNvSpPr>
          <p:nvPr/>
        </p:nvSpPr>
        <p:spPr>
          <a:xfrm>
            <a:off x="9698736" y="2272"/>
            <a:ext cx="762000" cy="36576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A269C83-254E-4507-A77E-F811EA1FBE29}" type="slidenum">
              <a:rPr lang="en-US">
                <a:solidFill>
                  <a:schemeClr val="bg1"/>
                </a:solidFill>
              </a:rPr>
              <a:pPr algn="r"/>
              <a:t>12</a:t>
            </a:fld>
            <a:endParaRPr lang="en-US" dirty="0">
              <a:solidFill>
                <a:schemeClr val="bg1"/>
              </a:solidFill>
            </a:endParaRPr>
          </a:p>
        </p:txBody>
      </p:sp>
      <p:sp>
        <p:nvSpPr>
          <p:cNvPr id="2" name="Slide Number Placeholder 1">
            <a:extLst>
              <a:ext uri="{FF2B5EF4-FFF2-40B4-BE49-F238E27FC236}">
                <a16:creationId xmlns:a16="http://schemas.microsoft.com/office/drawing/2014/main" id="{9F57C462-DF0C-3B21-7806-C1DCC3185F3C}"/>
              </a:ext>
            </a:extLst>
          </p:cNvPr>
          <p:cNvSpPr txBox="1">
            <a:spLocks/>
          </p:cNvSpPr>
          <p:nvPr/>
        </p:nvSpPr>
        <p:spPr>
          <a:xfrm>
            <a:off x="10558300" y="6423914"/>
            <a:ext cx="105251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A98EE3D-8CD1-4C3F-BD1C-C98C9596463C}" type="slidenum">
              <a:rPr lang="en-US" sz="900" smtClean="0"/>
              <a:pPr algn="r"/>
              <a:t>12</a:t>
            </a:fld>
            <a:endParaRPr lang="en-US" sz="900" dirty="0"/>
          </a:p>
        </p:txBody>
      </p:sp>
      <p:sp>
        <p:nvSpPr>
          <p:cNvPr id="3" name="Title 1">
            <a:extLst>
              <a:ext uri="{FF2B5EF4-FFF2-40B4-BE49-F238E27FC236}">
                <a16:creationId xmlns:a16="http://schemas.microsoft.com/office/drawing/2014/main" id="{9EAA6A57-F243-6DEF-4EBF-F13F18D74F2E}"/>
              </a:ext>
            </a:extLst>
          </p:cNvPr>
          <p:cNvSpPr txBox="1">
            <a:spLocks/>
          </p:cNvSpPr>
          <p:nvPr/>
        </p:nvSpPr>
        <p:spPr>
          <a:xfrm>
            <a:off x="481075" y="668254"/>
            <a:ext cx="7620000" cy="520344"/>
          </a:xfrm>
          <a:prstGeom prst="rect">
            <a:avLst/>
          </a:prstGeom>
        </p:spPr>
        <p:txBody>
          <a:bodyPr>
            <a:noAutofit/>
          </a:bodyPr>
          <a:lst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US" sz="3200" dirty="0" err="1"/>
              <a:t>KeyCare</a:t>
            </a:r>
            <a:r>
              <a:rPr lang="en-US" sz="3200" dirty="0"/>
              <a:t> 20</a:t>
            </a:r>
          </a:p>
        </p:txBody>
      </p:sp>
    </p:spTree>
    <p:extLst>
      <p:ext uri="{BB962C8B-B14F-4D97-AF65-F5344CB8AC3E}">
        <p14:creationId xmlns:p14="http://schemas.microsoft.com/office/powerpoint/2010/main" val="10168371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075" y="668254"/>
            <a:ext cx="7620000" cy="520344"/>
          </a:xfrm>
        </p:spPr>
        <p:txBody>
          <a:bodyPr>
            <a:noAutofit/>
          </a:bodyPr>
          <a:lstStyle/>
          <a:p>
            <a:pPr>
              <a:defRPr/>
            </a:pPr>
            <a:r>
              <a:rPr lang="en-US" sz="3200" dirty="0" err="1"/>
              <a:t>KeyCare</a:t>
            </a:r>
            <a:r>
              <a:rPr lang="en-US" sz="3200" dirty="0"/>
              <a:t> 25</a:t>
            </a:r>
          </a:p>
        </p:txBody>
      </p:sp>
      <p:sp>
        <p:nvSpPr>
          <p:cNvPr id="20483" name="Content Placeholder 2"/>
          <p:cNvSpPr>
            <a:spLocks noGrp="1"/>
          </p:cNvSpPr>
          <p:nvPr>
            <p:ph idx="1"/>
          </p:nvPr>
        </p:nvSpPr>
        <p:spPr>
          <a:xfrm>
            <a:off x="1054924" y="1701801"/>
            <a:ext cx="10082151" cy="4343400"/>
          </a:xfrm>
        </p:spPr>
        <p:txBody>
          <a:bodyPr>
            <a:normAutofit/>
          </a:bodyPr>
          <a:lstStyle/>
          <a:p>
            <a:pPr>
              <a:defRPr/>
            </a:pPr>
            <a:r>
              <a:rPr lang="en-US" sz="2000" dirty="0"/>
              <a:t>$25 primary care/$50 specialist</a:t>
            </a:r>
          </a:p>
          <a:p>
            <a:pPr>
              <a:defRPr/>
            </a:pPr>
            <a:r>
              <a:rPr lang="en-US" sz="2000" dirty="0"/>
              <a:t>100% for preventive care services, no member co-pay</a:t>
            </a:r>
          </a:p>
          <a:p>
            <a:pPr>
              <a:defRPr/>
            </a:pPr>
            <a:r>
              <a:rPr lang="en-US" sz="2000" dirty="0"/>
              <a:t>$500 individual/$1,000 family deductible</a:t>
            </a:r>
          </a:p>
          <a:p>
            <a:pPr lvl="1">
              <a:defRPr/>
            </a:pPr>
            <a:r>
              <a:rPr lang="en-US" sz="2000" dirty="0"/>
              <a:t>Inpatient and outpatient hospitalization</a:t>
            </a:r>
          </a:p>
          <a:p>
            <a:pPr lvl="1">
              <a:defRPr/>
            </a:pPr>
            <a:r>
              <a:rPr lang="en-US" sz="2000" dirty="0"/>
              <a:t>Lab, tests, x-rays, and most other services</a:t>
            </a:r>
          </a:p>
          <a:p>
            <a:pPr>
              <a:defRPr/>
            </a:pPr>
            <a:r>
              <a:rPr lang="en-US" sz="2000" dirty="0"/>
              <a:t>80%/20% co-insurance in-network, after deductible</a:t>
            </a:r>
          </a:p>
          <a:p>
            <a:pPr>
              <a:defRPr/>
            </a:pPr>
            <a:r>
              <a:rPr lang="en-US" sz="2000" dirty="0"/>
              <a:t>$4,500 individual/$9,000 family out of pocket maximum</a:t>
            </a:r>
          </a:p>
          <a:p>
            <a:pPr>
              <a:defRPr/>
            </a:pPr>
            <a:r>
              <a:rPr lang="en-US" sz="2000" dirty="0"/>
              <a:t>Drug Co-pays: </a:t>
            </a:r>
          </a:p>
          <a:p>
            <a:pPr lvl="2">
              <a:spcBef>
                <a:spcPts val="0"/>
              </a:spcBef>
              <a:buClr>
                <a:srgbClr val="1CADE4"/>
              </a:buClr>
              <a:buFont typeface="Wingdings" panose="05000000000000000000" pitchFamily="2" charset="2"/>
              <a:buChar char="§"/>
            </a:pPr>
            <a:r>
              <a:rPr lang="en-US" sz="2000" dirty="0"/>
              <a:t>$20/$50/$90/20% up to $200</a:t>
            </a:r>
          </a:p>
          <a:p>
            <a:pPr lvl="1">
              <a:buFont typeface="Arial" panose="020B0604020202020204" pitchFamily="34" charset="0"/>
              <a:buNone/>
              <a:defRPr/>
            </a:pPr>
            <a:endParaRPr lang="en-US" dirty="0"/>
          </a:p>
        </p:txBody>
      </p:sp>
      <p:sp>
        <p:nvSpPr>
          <p:cNvPr id="22532" name="Slide Number Placeholder 2"/>
          <p:cNvSpPr>
            <a:spLocks/>
          </p:cNvSpPr>
          <p:nvPr/>
        </p:nvSpPr>
        <p:spPr bwMode="auto">
          <a:xfrm>
            <a:off x="10055226" y="5648326"/>
            <a:ext cx="549275" cy="396875"/>
          </a:xfrm>
          <a:prstGeom prst="bracketPair">
            <a:avLst>
              <a:gd name="adj" fmla="val 1794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accent1"/>
              </a:buClr>
              <a:buFont typeface="Arial" panose="020B0604020202020204" pitchFamily="34" charset="0"/>
              <a:buChar char="•"/>
              <a:defRPr sz="2200">
                <a:solidFill>
                  <a:schemeClr val="tx1"/>
                </a:solidFill>
                <a:latin typeface="Franklin Gothic Book" panose="020B050302010202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Franklin Gothic Book" panose="020B0503020102020204" pitchFamily="34" charset="0"/>
              </a:defRPr>
            </a:lvl2pPr>
            <a:lvl3pPr marL="1143000" indent="-228600">
              <a:spcBef>
                <a:spcPct val="20000"/>
              </a:spcBef>
              <a:buClr>
                <a:srgbClr val="DEAE00"/>
              </a:buClr>
              <a:buFont typeface="Arial" panose="020B0604020202020204" pitchFamily="34" charset="0"/>
              <a:buChar char="•"/>
              <a:defRPr>
                <a:solidFill>
                  <a:schemeClr val="tx1"/>
                </a:solidFill>
                <a:latin typeface="Franklin Gothic Book" panose="020B0503020102020204" pitchFamily="34" charset="0"/>
              </a:defRPr>
            </a:lvl3pPr>
            <a:lvl4pPr marL="1600200" indent="-228600">
              <a:spcBef>
                <a:spcPct val="20000"/>
              </a:spcBef>
              <a:buClr>
                <a:srgbClr val="B77BB4"/>
              </a:buClr>
              <a:buFont typeface="Arial" panose="020B0604020202020204" pitchFamily="34" charset="0"/>
              <a:buChar char="•"/>
              <a:defRPr sz="1600">
                <a:solidFill>
                  <a:schemeClr val="tx1"/>
                </a:solidFill>
                <a:latin typeface="Franklin Gothic Book" panose="020B0503020102020204" pitchFamily="34" charset="0"/>
              </a:defRPr>
            </a:lvl4pPr>
            <a:lvl5pPr marL="2057400" indent="-228600">
              <a:spcBef>
                <a:spcPct val="20000"/>
              </a:spcBef>
              <a:buClr>
                <a:srgbClr val="E0773C"/>
              </a:buClr>
              <a:buFont typeface="Arial" panose="020B0604020202020204" pitchFamily="34" charset="0"/>
              <a:buChar char="•"/>
              <a:defRPr sz="1400">
                <a:solidFill>
                  <a:schemeClr val="tx1"/>
                </a:solidFill>
                <a:latin typeface="Franklin Gothic Book" panose="020B0503020102020204" pitchFamily="34" charset="0"/>
              </a:defRPr>
            </a:lvl5pPr>
            <a:lvl6pPr marL="2514600" indent="-228600" eaLnBrk="0" fontAlgn="base" hangingPunct="0">
              <a:spcBef>
                <a:spcPct val="20000"/>
              </a:spcBef>
              <a:spcAft>
                <a:spcPct val="0"/>
              </a:spcAft>
              <a:buClr>
                <a:srgbClr val="E0773C"/>
              </a:buClr>
              <a:buFont typeface="Arial" panose="020B0604020202020204" pitchFamily="34" charset="0"/>
              <a:buChar char="•"/>
              <a:defRPr sz="1400">
                <a:solidFill>
                  <a:schemeClr val="tx1"/>
                </a:solidFill>
                <a:latin typeface="Franklin Gothic Book" panose="020B0503020102020204" pitchFamily="34" charset="0"/>
              </a:defRPr>
            </a:lvl6pPr>
            <a:lvl7pPr marL="2971800" indent="-228600" eaLnBrk="0" fontAlgn="base" hangingPunct="0">
              <a:spcBef>
                <a:spcPct val="20000"/>
              </a:spcBef>
              <a:spcAft>
                <a:spcPct val="0"/>
              </a:spcAft>
              <a:buClr>
                <a:srgbClr val="E0773C"/>
              </a:buClr>
              <a:buFont typeface="Arial" panose="020B0604020202020204" pitchFamily="34" charset="0"/>
              <a:buChar char="•"/>
              <a:defRPr sz="1400">
                <a:solidFill>
                  <a:schemeClr val="tx1"/>
                </a:solidFill>
                <a:latin typeface="Franklin Gothic Book" panose="020B0503020102020204" pitchFamily="34" charset="0"/>
              </a:defRPr>
            </a:lvl7pPr>
            <a:lvl8pPr marL="3429000" indent="-228600" eaLnBrk="0" fontAlgn="base" hangingPunct="0">
              <a:spcBef>
                <a:spcPct val="20000"/>
              </a:spcBef>
              <a:spcAft>
                <a:spcPct val="0"/>
              </a:spcAft>
              <a:buClr>
                <a:srgbClr val="E0773C"/>
              </a:buClr>
              <a:buFont typeface="Arial" panose="020B0604020202020204" pitchFamily="34" charset="0"/>
              <a:buChar char="•"/>
              <a:defRPr sz="1400">
                <a:solidFill>
                  <a:schemeClr val="tx1"/>
                </a:solidFill>
                <a:latin typeface="Franklin Gothic Book" panose="020B0503020102020204" pitchFamily="34" charset="0"/>
              </a:defRPr>
            </a:lvl8pPr>
            <a:lvl9pPr marL="3886200" indent="-228600" eaLnBrk="0" fontAlgn="base" hangingPunct="0">
              <a:spcBef>
                <a:spcPct val="20000"/>
              </a:spcBef>
              <a:spcAft>
                <a:spcPct val="0"/>
              </a:spcAft>
              <a:buClr>
                <a:srgbClr val="E0773C"/>
              </a:buClr>
              <a:buFont typeface="Arial" panose="020B0604020202020204" pitchFamily="34" charset="0"/>
              <a:buChar char="•"/>
              <a:defRPr sz="1400">
                <a:solidFill>
                  <a:schemeClr val="tx1"/>
                </a:solidFill>
                <a:latin typeface="Franklin Gothic Book" panose="020B0503020102020204" pitchFamily="34" charset="0"/>
              </a:defRPr>
            </a:lvl9pPr>
          </a:lstStyle>
          <a:p>
            <a:pPr algn="ctr" eaLnBrk="1" hangingPunct="1">
              <a:spcBef>
                <a:spcPct val="0"/>
              </a:spcBef>
              <a:buClrTx/>
              <a:buFontTx/>
              <a:buNone/>
            </a:pPr>
            <a:fld id="{233F9D81-0846-4DD3-9B11-E14D713860D4}" type="slidenum">
              <a:rPr lang="en-US" altLang="en-US" sz="1800">
                <a:solidFill>
                  <a:schemeClr val="bg1"/>
                </a:solidFill>
                <a:latin typeface="Arial" panose="020B0604020202020204" pitchFamily="34" charset="0"/>
              </a:rPr>
              <a:pPr algn="ctr" eaLnBrk="1" hangingPunct="1">
                <a:spcBef>
                  <a:spcPct val="0"/>
                </a:spcBef>
                <a:buClrTx/>
                <a:buFontTx/>
                <a:buNone/>
              </a:pPr>
              <a:t>13</a:t>
            </a:fld>
            <a:endParaRPr lang="en-US" altLang="en-US" sz="1800">
              <a:solidFill>
                <a:schemeClr val="bg1"/>
              </a:solidFill>
              <a:latin typeface="Arial" panose="020B0604020202020204" pitchFamily="34" charset="0"/>
            </a:endParaRPr>
          </a:p>
        </p:txBody>
      </p:sp>
      <p:sp>
        <p:nvSpPr>
          <p:cNvPr id="3" name="Slide Number Placeholder 2">
            <a:extLst>
              <a:ext uri="{FF2B5EF4-FFF2-40B4-BE49-F238E27FC236}">
                <a16:creationId xmlns:a16="http://schemas.microsoft.com/office/drawing/2014/main" id="{4CF451C1-DA2B-3F25-C4A5-5E02A642E402}"/>
              </a:ext>
            </a:extLst>
          </p:cNvPr>
          <p:cNvSpPr>
            <a:spLocks noGrp="1"/>
          </p:cNvSpPr>
          <p:nvPr>
            <p:ph type="sldNum" sz="quarter" idx="12"/>
          </p:nvPr>
        </p:nvSpPr>
        <p:spPr/>
        <p:txBody>
          <a:bodyPr/>
          <a:lstStyle/>
          <a:p>
            <a:fld id="{3A98EE3D-8CD1-4C3F-BD1C-C98C9596463C}" type="slidenum">
              <a:rPr lang="en-US" smtClean="0"/>
              <a:t>13</a:t>
            </a:fld>
            <a:endParaRPr lang="en-US" dirty="0"/>
          </a:p>
        </p:txBody>
      </p:sp>
    </p:spTree>
    <p:extLst>
      <p:ext uri="{BB962C8B-B14F-4D97-AF65-F5344CB8AC3E}">
        <p14:creationId xmlns:p14="http://schemas.microsoft.com/office/powerpoint/2010/main" val="30536335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100" y="628205"/>
            <a:ext cx="7620000" cy="561287"/>
          </a:xfrm>
        </p:spPr>
        <p:txBody>
          <a:bodyPr>
            <a:noAutofit/>
          </a:bodyPr>
          <a:lstStyle/>
          <a:p>
            <a:pPr>
              <a:defRPr/>
            </a:pPr>
            <a:r>
              <a:rPr lang="en-US" sz="3200" dirty="0" err="1"/>
              <a:t>HealthKeepers</a:t>
            </a:r>
            <a:r>
              <a:rPr lang="en-US" sz="3200" dirty="0"/>
              <a:t> 25</a:t>
            </a:r>
          </a:p>
        </p:txBody>
      </p:sp>
      <p:sp>
        <p:nvSpPr>
          <p:cNvPr id="3" name="Content Placeholder 2"/>
          <p:cNvSpPr>
            <a:spLocks noGrp="1"/>
          </p:cNvSpPr>
          <p:nvPr>
            <p:ph idx="1"/>
          </p:nvPr>
        </p:nvSpPr>
        <p:spPr>
          <a:xfrm>
            <a:off x="1013361" y="1352995"/>
            <a:ext cx="10165278" cy="4876800"/>
          </a:xfrm>
        </p:spPr>
        <p:txBody>
          <a:bodyPr>
            <a:normAutofit/>
          </a:bodyPr>
          <a:lstStyle/>
          <a:p>
            <a:pPr>
              <a:defRPr/>
            </a:pPr>
            <a:r>
              <a:rPr lang="en-US" sz="2000" b="1" dirty="0"/>
              <a:t>Anthem </a:t>
            </a:r>
            <a:r>
              <a:rPr lang="en-US" sz="2000" b="1" dirty="0" err="1"/>
              <a:t>HealthKeepers</a:t>
            </a:r>
            <a:r>
              <a:rPr lang="en-US" sz="2000" b="1" dirty="0"/>
              <a:t> network of providers</a:t>
            </a:r>
            <a:endParaRPr lang="en-US" sz="2000" dirty="0"/>
          </a:p>
          <a:p>
            <a:pPr>
              <a:defRPr/>
            </a:pPr>
            <a:r>
              <a:rPr lang="en-US" sz="2000" dirty="0"/>
              <a:t>$25 primary care/$50 specialist</a:t>
            </a:r>
          </a:p>
          <a:p>
            <a:pPr>
              <a:defRPr/>
            </a:pPr>
            <a:r>
              <a:rPr lang="en-US" sz="2000" dirty="0"/>
              <a:t>100% for preventive care services, no member co-pay</a:t>
            </a:r>
          </a:p>
          <a:p>
            <a:pPr>
              <a:defRPr/>
            </a:pPr>
            <a:r>
              <a:rPr lang="en-US" sz="2000" dirty="0"/>
              <a:t>$500 individual/$1,000 family deductible</a:t>
            </a:r>
          </a:p>
          <a:p>
            <a:pPr lvl="1">
              <a:defRPr/>
            </a:pPr>
            <a:r>
              <a:rPr lang="en-US" sz="2000" dirty="0"/>
              <a:t>Inpatient and outpatient hospitalization</a:t>
            </a:r>
          </a:p>
          <a:p>
            <a:pPr lvl="1">
              <a:defRPr/>
            </a:pPr>
            <a:r>
              <a:rPr lang="en-US" sz="2000" dirty="0"/>
              <a:t>Lab, tests, x-rays, and most other services</a:t>
            </a:r>
          </a:p>
          <a:p>
            <a:pPr>
              <a:defRPr/>
            </a:pPr>
            <a:r>
              <a:rPr lang="en-US" sz="2000" dirty="0"/>
              <a:t>80%/20% co-insurance in-network, after deductible</a:t>
            </a:r>
          </a:p>
          <a:p>
            <a:pPr>
              <a:defRPr/>
            </a:pPr>
            <a:r>
              <a:rPr lang="en-US" sz="2000" dirty="0"/>
              <a:t>$4,500 individual/$9,000 family out of pocket maximum</a:t>
            </a:r>
          </a:p>
          <a:p>
            <a:pPr>
              <a:defRPr/>
            </a:pPr>
            <a:r>
              <a:rPr lang="en-US" sz="2000" dirty="0"/>
              <a:t>Drug Co-pays: </a:t>
            </a:r>
          </a:p>
          <a:p>
            <a:pPr lvl="2">
              <a:spcBef>
                <a:spcPts val="0"/>
              </a:spcBef>
              <a:buClr>
                <a:srgbClr val="1CADE4"/>
              </a:buClr>
              <a:buFont typeface="Wingdings" panose="05000000000000000000" pitchFamily="2" charset="2"/>
              <a:buChar char="§"/>
            </a:pPr>
            <a:r>
              <a:rPr lang="en-US" sz="2000" dirty="0"/>
              <a:t>$20/$50/$90/20% up to $200</a:t>
            </a:r>
          </a:p>
        </p:txBody>
      </p:sp>
      <p:sp>
        <p:nvSpPr>
          <p:cNvPr id="23556" name="Slide Number Placeholder 2"/>
          <p:cNvSpPr>
            <a:spLocks/>
          </p:cNvSpPr>
          <p:nvPr/>
        </p:nvSpPr>
        <p:spPr bwMode="auto">
          <a:xfrm>
            <a:off x="10055226" y="5638801"/>
            <a:ext cx="549275" cy="396875"/>
          </a:xfrm>
          <a:prstGeom prst="bracketPair">
            <a:avLst>
              <a:gd name="adj" fmla="val 1794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accent1"/>
              </a:buClr>
              <a:buFont typeface="Arial" panose="020B0604020202020204" pitchFamily="34" charset="0"/>
              <a:buChar char="•"/>
              <a:defRPr sz="2200">
                <a:solidFill>
                  <a:schemeClr val="tx1"/>
                </a:solidFill>
                <a:latin typeface="Franklin Gothic Book" panose="020B050302010202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Franklin Gothic Book" panose="020B0503020102020204" pitchFamily="34" charset="0"/>
              </a:defRPr>
            </a:lvl2pPr>
            <a:lvl3pPr marL="1143000" indent="-228600">
              <a:spcBef>
                <a:spcPct val="20000"/>
              </a:spcBef>
              <a:buClr>
                <a:srgbClr val="DEAE00"/>
              </a:buClr>
              <a:buFont typeface="Arial" panose="020B0604020202020204" pitchFamily="34" charset="0"/>
              <a:buChar char="•"/>
              <a:defRPr>
                <a:solidFill>
                  <a:schemeClr val="tx1"/>
                </a:solidFill>
                <a:latin typeface="Franklin Gothic Book" panose="020B0503020102020204" pitchFamily="34" charset="0"/>
              </a:defRPr>
            </a:lvl3pPr>
            <a:lvl4pPr marL="1600200" indent="-228600">
              <a:spcBef>
                <a:spcPct val="20000"/>
              </a:spcBef>
              <a:buClr>
                <a:srgbClr val="B77BB4"/>
              </a:buClr>
              <a:buFont typeface="Arial" panose="020B0604020202020204" pitchFamily="34" charset="0"/>
              <a:buChar char="•"/>
              <a:defRPr sz="1600">
                <a:solidFill>
                  <a:schemeClr val="tx1"/>
                </a:solidFill>
                <a:latin typeface="Franklin Gothic Book" panose="020B0503020102020204" pitchFamily="34" charset="0"/>
              </a:defRPr>
            </a:lvl4pPr>
            <a:lvl5pPr marL="2057400" indent="-228600">
              <a:spcBef>
                <a:spcPct val="20000"/>
              </a:spcBef>
              <a:buClr>
                <a:srgbClr val="E0773C"/>
              </a:buClr>
              <a:buFont typeface="Arial" panose="020B0604020202020204" pitchFamily="34" charset="0"/>
              <a:buChar char="•"/>
              <a:defRPr sz="1400">
                <a:solidFill>
                  <a:schemeClr val="tx1"/>
                </a:solidFill>
                <a:latin typeface="Franklin Gothic Book" panose="020B0503020102020204" pitchFamily="34" charset="0"/>
              </a:defRPr>
            </a:lvl5pPr>
            <a:lvl6pPr marL="2514600" indent="-228600" eaLnBrk="0" fontAlgn="base" hangingPunct="0">
              <a:spcBef>
                <a:spcPct val="20000"/>
              </a:spcBef>
              <a:spcAft>
                <a:spcPct val="0"/>
              </a:spcAft>
              <a:buClr>
                <a:srgbClr val="E0773C"/>
              </a:buClr>
              <a:buFont typeface="Arial" panose="020B0604020202020204" pitchFamily="34" charset="0"/>
              <a:buChar char="•"/>
              <a:defRPr sz="1400">
                <a:solidFill>
                  <a:schemeClr val="tx1"/>
                </a:solidFill>
                <a:latin typeface="Franklin Gothic Book" panose="020B0503020102020204" pitchFamily="34" charset="0"/>
              </a:defRPr>
            </a:lvl6pPr>
            <a:lvl7pPr marL="2971800" indent="-228600" eaLnBrk="0" fontAlgn="base" hangingPunct="0">
              <a:spcBef>
                <a:spcPct val="20000"/>
              </a:spcBef>
              <a:spcAft>
                <a:spcPct val="0"/>
              </a:spcAft>
              <a:buClr>
                <a:srgbClr val="E0773C"/>
              </a:buClr>
              <a:buFont typeface="Arial" panose="020B0604020202020204" pitchFamily="34" charset="0"/>
              <a:buChar char="•"/>
              <a:defRPr sz="1400">
                <a:solidFill>
                  <a:schemeClr val="tx1"/>
                </a:solidFill>
                <a:latin typeface="Franklin Gothic Book" panose="020B0503020102020204" pitchFamily="34" charset="0"/>
              </a:defRPr>
            </a:lvl7pPr>
            <a:lvl8pPr marL="3429000" indent="-228600" eaLnBrk="0" fontAlgn="base" hangingPunct="0">
              <a:spcBef>
                <a:spcPct val="20000"/>
              </a:spcBef>
              <a:spcAft>
                <a:spcPct val="0"/>
              </a:spcAft>
              <a:buClr>
                <a:srgbClr val="E0773C"/>
              </a:buClr>
              <a:buFont typeface="Arial" panose="020B0604020202020204" pitchFamily="34" charset="0"/>
              <a:buChar char="•"/>
              <a:defRPr sz="1400">
                <a:solidFill>
                  <a:schemeClr val="tx1"/>
                </a:solidFill>
                <a:latin typeface="Franklin Gothic Book" panose="020B0503020102020204" pitchFamily="34" charset="0"/>
              </a:defRPr>
            </a:lvl8pPr>
            <a:lvl9pPr marL="3886200" indent="-228600" eaLnBrk="0" fontAlgn="base" hangingPunct="0">
              <a:spcBef>
                <a:spcPct val="20000"/>
              </a:spcBef>
              <a:spcAft>
                <a:spcPct val="0"/>
              </a:spcAft>
              <a:buClr>
                <a:srgbClr val="E0773C"/>
              </a:buClr>
              <a:buFont typeface="Arial" panose="020B0604020202020204" pitchFamily="34" charset="0"/>
              <a:buChar char="•"/>
              <a:defRPr sz="1400">
                <a:solidFill>
                  <a:schemeClr val="tx1"/>
                </a:solidFill>
                <a:latin typeface="Franklin Gothic Book" panose="020B0503020102020204" pitchFamily="34" charset="0"/>
              </a:defRPr>
            </a:lvl9pPr>
          </a:lstStyle>
          <a:p>
            <a:pPr algn="ctr" eaLnBrk="1" hangingPunct="1">
              <a:spcBef>
                <a:spcPct val="0"/>
              </a:spcBef>
              <a:buClrTx/>
              <a:buFontTx/>
              <a:buNone/>
            </a:pPr>
            <a:fld id="{CAA1D5C8-2C77-4C3C-8481-6A266EDC7C90}" type="slidenum">
              <a:rPr lang="en-US" altLang="en-US" sz="1800">
                <a:solidFill>
                  <a:schemeClr val="bg1"/>
                </a:solidFill>
                <a:latin typeface="Arial" panose="020B0604020202020204" pitchFamily="34" charset="0"/>
              </a:rPr>
              <a:pPr algn="ctr" eaLnBrk="1" hangingPunct="1">
                <a:spcBef>
                  <a:spcPct val="0"/>
                </a:spcBef>
                <a:buClrTx/>
                <a:buFontTx/>
                <a:buNone/>
              </a:pPr>
              <a:t>14</a:t>
            </a:fld>
            <a:endParaRPr lang="en-US" altLang="en-US" sz="1800">
              <a:solidFill>
                <a:schemeClr val="bg1"/>
              </a:solidFill>
              <a:latin typeface="Arial" panose="020B0604020202020204" pitchFamily="34" charset="0"/>
            </a:endParaRPr>
          </a:p>
        </p:txBody>
      </p:sp>
      <p:sp>
        <p:nvSpPr>
          <p:cNvPr id="4" name="Slide Number Placeholder 3">
            <a:extLst>
              <a:ext uri="{FF2B5EF4-FFF2-40B4-BE49-F238E27FC236}">
                <a16:creationId xmlns:a16="http://schemas.microsoft.com/office/drawing/2014/main" id="{40F09CCD-6B26-8931-3C1C-8B74087BB4FC}"/>
              </a:ext>
            </a:extLst>
          </p:cNvPr>
          <p:cNvSpPr>
            <a:spLocks noGrp="1"/>
          </p:cNvSpPr>
          <p:nvPr>
            <p:ph type="sldNum" sz="quarter" idx="12"/>
          </p:nvPr>
        </p:nvSpPr>
        <p:spPr/>
        <p:txBody>
          <a:bodyPr/>
          <a:lstStyle/>
          <a:p>
            <a:fld id="{3A98EE3D-8CD1-4C3F-BD1C-C98C9596463C}" type="slidenum">
              <a:rPr lang="en-US" smtClean="0"/>
              <a:t>14</a:t>
            </a:fld>
            <a:endParaRPr lang="en-US" dirty="0"/>
          </a:p>
        </p:txBody>
      </p:sp>
    </p:spTree>
    <p:extLst>
      <p:ext uri="{BB962C8B-B14F-4D97-AF65-F5344CB8AC3E}">
        <p14:creationId xmlns:p14="http://schemas.microsoft.com/office/powerpoint/2010/main" val="2443621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436" y="656434"/>
            <a:ext cx="8229600" cy="646176"/>
          </a:xfrm>
        </p:spPr>
        <p:txBody>
          <a:bodyPr/>
          <a:lstStyle/>
          <a:p>
            <a:pPr>
              <a:defRPr/>
            </a:pPr>
            <a:r>
              <a:rPr lang="en-US" sz="3200" dirty="0" err="1"/>
              <a:t>KeyCare</a:t>
            </a:r>
            <a:r>
              <a:rPr lang="en-US" sz="3200" dirty="0"/>
              <a:t> HRA</a:t>
            </a:r>
          </a:p>
        </p:txBody>
      </p:sp>
      <p:sp>
        <p:nvSpPr>
          <p:cNvPr id="23555" name="Content Placeholder 2"/>
          <p:cNvSpPr>
            <a:spLocks noGrp="1"/>
          </p:cNvSpPr>
          <p:nvPr>
            <p:ph idx="1"/>
          </p:nvPr>
        </p:nvSpPr>
        <p:spPr>
          <a:xfrm>
            <a:off x="1981200" y="1733796"/>
            <a:ext cx="8229600" cy="3703059"/>
          </a:xfrm>
        </p:spPr>
        <p:txBody>
          <a:bodyPr>
            <a:normAutofit/>
          </a:bodyPr>
          <a:lstStyle/>
          <a:p>
            <a:pPr>
              <a:buFont typeface="Arial" panose="020B0604020202020204" pitchFamily="34" charset="0"/>
              <a:buNone/>
              <a:defRPr/>
            </a:pPr>
            <a:r>
              <a:rPr lang="en-US" sz="2800" dirty="0"/>
              <a:t>Two components:</a:t>
            </a:r>
            <a:endParaRPr lang="en-US" sz="2800" dirty="0">
              <a:solidFill>
                <a:schemeClr val="tx1"/>
              </a:solidFill>
            </a:endParaRPr>
          </a:p>
          <a:p>
            <a:pPr marL="914400" lvl="1" indent="-457200">
              <a:buFontTx/>
              <a:buAutoNum type="arabicPeriod"/>
              <a:defRPr/>
            </a:pPr>
            <a:r>
              <a:rPr lang="en-US" sz="2800" dirty="0"/>
              <a:t>High deductible health plan (HDHP) </a:t>
            </a:r>
          </a:p>
          <a:p>
            <a:pPr marL="914400" lvl="1" indent="-457200">
              <a:buFontTx/>
              <a:buAutoNum type="arabicPeriod"/>
              <a:defRPr/>
            </a:pPr>
            <a:r>
              <a:rPr lang="en-US" sz="2800" dirty="0"/>
              <a:t>Health reimbursement account (HRA)</a:t>
            </a:r>
          </a:p>
        </p:txBody>
      </p:sp>
      <p:sp>
        <p:nvSpPr>
          <p:cNvPr id="25604" name="Slide Number Placeholder 3"/>
          <p:cNvSpPr>
            <a:spLocks noGrp="1"/>
          </p:cNvSpPr>
          <p:nvPr>
            <p:ph type="sldNum" sz="quarter" idx="10"/>
          </p:nvPr>
        </p:nvSpPr>
        <p:spPr bwMode="auto">
          <a:xfrm>
            <a:off x="4267200" y="6248400"/>
            <a:ext cx="2133600" cy="476250"/>
          </a:xfrm>
          <a:prstGeom prst="rect">
            <a:avLst/>
          </a:prstGeom>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lvl1pPr>
              <a:spcBef>
                <a:spcPct val="20000"/>
              </a:spcBef>
              <a:buClr>
                <a:schemeClr val="accent1"/>
              </a:buClr>
              <a:buFont typeface="Arial" panose="020B0604020202020204" pitchFamily="34" charset="0"/>
              <a:buChar char="•"/>
              <a:defRPr sz="2200">
                <a:solidFill>
                  <a:schemeClr val="tx1"/>
                </a:solidFill>
                <a:latin typeface="Franklin Gothic Book" panose="020B050302010202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Franklin Gothic Book" panose="020B0503020102020204" pitchFamily="34" charset="0"/>
              </a:defRPr>
            </a:lvl2pPr>
            <a:lvl3pPr marL="1143000" indent="-228600">
              <a:spcBef>
                <a:spcPct val="20000"/>
              </a:spcBef>
              <a:buClr>
                <a:srgbClr val="DEAE00"/>
              </a:buClr>
              <a:buFont typeface="Arial" panose="020B0604020202020204" pitchFamily="34" charset="0"/>
              <a:buChar char="•"/>
              <a:defRPr>
                <a:solidFill>
                  <a:schemeClr val="tx1"/>
                </a:solidFill>
                <a:latin typeface="Franklin Gothic Book" panose="020B0503020102020204" pitchFamily="34" charset="0"/>
              </a:defRPr>
            </a:lvl3pPr>
            <a:lvl4pPr marL="1600200" indent="-228600">
              <a:spcBef>
                <a:spcPct val="20000"/>
              </a:spcBef>
              <a:buClr>
                <a:srgbClr val="B77BB4"/>
              </a:buClr>
              <a:buFont typeface="Arial" panose="020B0604020202020204" pitchFamily="34" charset="0"/>
              <a:buChar char="•"/>
              <a:defRPr sz="1600">
                <a:solidFill>
                  <a:schemeClr val="tx1"/>
                </a:solidFill>
                <a:latin typeface="Franklin Gothic Book" panose="020B0503020102020204" pitchFamily="34" charset="0"/>
              </a:defRPr>
            </a:lvl4pPr>
            <a:lvl5pPr marL="2057400" indent="-228600">
              <a:spcBef>
                <a:spcPct val="20000"/>
              </a:spcBef>
              <a:buClr>
                <a:srgbClr val="E0773C"/>
              </a:buClr>
              <a:buFont typeface="Arial" panose="020B0604020202020204" pitchFamily="34" charset="0"/>
              <a:buChar char="•"/>
              <a:defRPr sz="1400">
                <a:solidFill>
                  <a:schemeClr val="tx1"/>
                </a:solidFill>
                <a:latin typeface="Franklin Gothic Book" panose="020B0503020102020204" pitchFamily="34" charset="0"/>
              </a:defRPr>
            </a:lvl5pPr>
            <a:lvl6pPr marL="2514600" indent="-228600" eaLnBrk="0" fontAlgn="base" hangingPunct="0">
              <a:spcBef>
                <a:spcPct val="20000"/>
              </a:spcBef>
              <a:spcAft>
                <a:spcPct val="0"/>
              </a:spcAft>
              <a:buClr>
                <a:srgbClr val="E0773C"/>
              </a:buClr>
              <a:buFont typeface="Arial" panose="020B0604020202020204" pitchFamily="34" charset="0"/>
              <a:buChar char="•"/>
              <a:defRPr sz="1400">
                <a:solidFill>
                  <a:schemeClr val="tx1"/>
                </a:solidFill>
                <a:latin typeface="Franklin Gothic Book" panose="020B0503020102020204" pitchFamily="34" charset="0"/>
              </a:defRPr>
            </a:lvl6pPr>
            <a:lvl7pPr marL="2971800" indent="-228600" eaLnBrk="0" fontAlgn="base" hangingPunct="0">
              <a:spcBef>
                <a:spcPct val="20000"/>
              </a:spcBef>
              <a:spcAft>
                <a:spcPct val="0"/>
              </a:spcAft>
              <a:buClr>
                <a:srgbClr val="E0773C"/>
              </a:buClr>
              <a:buFont typeface="Arial" panose="020B0604020202020204" pitchFamily="34" charset="0"/>
              <a:buChar char="•"/>
              <a:defRPr sz="1400">
                <a:solidFill>
                  <a:schemeClr val="tx1"/>
                </a:solidFill>
                <a:latin typeface="Franklin Gothic Book" panose="020B0503020102020204" pitchFamily="34" charset="0"/>
              </a:defRPr>
            </a:lvl7pPr>
            <a:lvl8pPr marL="3429000" indent="-228600" eaLnBrk="0" fontAlgn="base" hangingPunct="0">
              <a:spcBef>
                <a:spcPct val="20000"/>
              </a:spcBef>
              <a:spcAft>
                <a:spcPct val="0"/>
              </a:spcAft>
              <a:buClr>
                <a:srgbClr val="E0773C"/>
              </a:buClr>
              <a:buFont typeface="Arial" panose="020B0604020202020204" pitchFamily="34" charset="0"/>
              <a:buChar char="•"/>
              <a:defRPr sz="1400">
                <a:solidFill>
                  <a:schemeClr val="tx1"/>
                </a:solidFill>
                <a:latin typeface="Franklin Gothic Book" panose="020B0503020102020204" pitchFamily="34" charset="0"/>
              </a:defRPr>
            </a:lvl8pPr>
            <a:lvl9pPr marL="3886200" indent="-228600" eaLnBrk="0" fontAlgn="base" hangingPunct="0">
              <a:spcBef>
                <a:spcPct val="20000"/>
              </a:spcBef>
              <a:spcAft>
                <a:spcPct val="0"/>
              </a:spcAft>
              <a:buClr>
                <a:srgbClr val="E0773C"/>
              </a:buClr>
              <a:buFont typeface="Arial" panose="020B0604020202020204" pitchFamily="34" charset="0"/>
              <a:buChar char="•"/>
              <a:defRPr sz="1400">
                <a:solidFill>
                  <a:schemeClr val="tx1"/>
                </a:solidFill>
                <a:latin typeface="Franklin Gothic Book" panose="020B0503020102020204" pitchFamily="34" charset="0"/>
              </a:defRPr>
            </a:lvl9pPr>
          </a:lstStyle>
          <a:p>
            <a:pPr algn="r">
              <a:spcBef>
                <a:spcPct val="0"/>
              </a:spcBef>
              <a:buClrTx/>
              <a:buFontTx/>
              <a:buNone/>
            </a:pPr>
            <a:fld id="{0CDF9893-976A-472F-A7E3-445D2A929364}" type="slidenum">
              <a:rPr lang="en-US" altLang="en-US" sz="1200">
                <a:solidFill>
                  <a:schemeClr val="bg2"/>
                </a:solidFill>
              </a:rPr>
              <a:pPr algn="r">
                <a:spcBef>
                  <a:spcPct val="0"/>
                </a:spcBef>
                <a:buClrTx/>
                <a:buFontTx/>
                <a:buNone/>
              </a:pPr>
              <a:t>15</a:t>
            </a:fld>
            <a:endParaRPr lang="en-US" altLang="en-US" sz="1200">
              <a:solidFill>
                <a:schemeClr val="bg2"/>
              </a:solidFill>
            </a:endParaRPr>
          </a:p>
        </p:txBody>
      </p:sp>
      <p:sp>
        <p:nvSpPr>
          <p:cNvPr id="25605" name="Slide Number Placeholder 2"/>
          <p:cNvSpPr>
            <a:spLocks/>
          </p:cNvSpPr>
          <p:nvPr/>
        </p:nvSpPr>
        <p:spPr bwMode="auto">
          <a:xfrm>
            <a:off x="10055226" y="5648326"/>
            <a:ext cx="549275" cy="396875"/>
          </a:xfrm>
          <a:prstGeom prst="bracketPair">
            <a:avLst>
              <a:gd name="adj" fmla="val 1794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accent1"/>
              </a:buClr>
              <a:buFont typeface="Arial" panose="020B0604020202020204" pitchFamily="34" charset="0"/>
              <a:buChar char="•"/>
              <a:defRPr sz="2200">
                <a:solidFill>
                  <a:schemeClr val="tx1"/>
                </a:solidFill>
                <a:latin typeface="Franklin Gothic Book" panose="020B050302010202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Franklin Gothic Book" panose="020B0503020102020204" pitchFamily="34" charset="0"/>
              </a:defRPr>
            </a:lvl2pPr>
            <a:lvl3pPr marL="1143000" indent="-228600">
              <a:spcBef>
                <a:spcPct val="20000"/>
              </a:spcBef>
              <a:buClr>
                <a:srgbClr val="DEAE00"/>
              </a:buClr>
              <a:buFont typeface="Arial" panose="020B0604020202020204" pitchFamily="34" charset="0"/>
              <a:buChar char="•"/>
              <a:defRPr>
                <a:solidFill>
                  <a:schemeClr val="tx1"/>
                </a:solidFill>
                <a:latin typeface="Franklin Gothic Book" panose="020B0503020102020204" pitchFamily="34" charset="0"/>
              </a:defRPr>
            </a:lvl3pPr>
            <a:lvl4pPr marL="1600200" indent="-228600">
              <a:spcBef>
                <a:spcPct val="20000"/>
              </a:spcBef>
              <a:buClr>
                <a:srgbClr val="B77BB4"/>
              </a:buClr>
              <a:buFont typeface="Arial" panose="020B0604020202020204" pitchFamily="34" charset="0"/>
              <a:buChar char="•"/>
              <a:defRPr sz="1600">
                <a:solidFill>
                  <a:schemeClr val="tx1"/>
                </a:solidFill>
                <a:latin typeface="Franklin Gothic Book" panose="020B0503020102020204" pitchFamily="34" charset="0"/>
              </a:defRPr>
            </a:lvl4pPr>
            <a:lvl5pPr marL="2057400" indent="-228600">
              <a:spcBef>
                <a:spcPct val="20000"/>
              </a:spcBef>
              <a:buClr>
                <a:srgbClr val="E0773C"/>
              </a:buClr>
              <a:buFont typeface="Arial" panose="020B0604020202020204" pitchFamily="34" charset="0"/>
              <a:buChar char="•"/>
              <a:defRPr sz="1400">
                <a:solidFill>
                  <a:schemeClr val="tx1"/>
                </a:solidFill>
                <a:latin typeface="Franklin Gothic Book" panose="020B0503020102020204" pitchFamily="34" charset="0"/>
              </a:defRPr>
            </a:lvl5pPr>
            <a:lvl6pPr marL="2514600" indent="-228600" eaLnBrk="0" fontAlgn="base" hangingPunct="0">
              <a:spcBef>
                <a:spcPct val="20000"/>
              </a:spcBef>
              <a:spcAft>
                <a:spcPct val="0"/>
              </a:spcAft>
              <a:buClr>
                <a:srgbClr val="E0773C"/>
              </a:buClr>
              <a:buFont typeface="Arial" panose="020B0604020202020204" pitchFamily="34" charset="0"/>
              <a:buChar char="•"/>
              <a:defRPr sz="1400">
                <a:solidFill>
                  <a:schemeClr val="tx1"/>
                </a:solidFill>
                <a:latin typeface="Franklin Gothic Book" panose="020B0503020102020204" pitchFamily="34" charset="0"/>
              </a:defRPr>
            </a:lvl6pPr>
            <a:lvl7pPr marL="2971800" indent="-228600" eaLnBrk="0" fontAlgn="base" hangingPunct="0">
              <a:spcBef>
                <a:spcPct val="20000"/>
              </a:spcBef>
              <a:spcAft>
                <a:spcPct val="0"/>
              </a:spcAft>
              <a:buClr>
                <a:srgbClr val="E0773C"/>
              </a:buClr>
              <a:buFont typeface="Arial" panose="020B0604020202020204" pitchFamily="34" charset="0"/>
              <a:buChar char="•"/>
              <a:defRPr sz="1400">
                <a:solidFill>
                  <a:schemeClr val="tx1"/>
                </a:solidFill>
                <a:latin typeface="Franklin Gothic Book" panose="020B0503020102020204" pitchFamily="34" charset="0"/>
              </a:defRPr>
            </a:lvl7pPr>
            <a:lvl8pPr marL="3429000" indent="-228600" eaLnBrk="0" fontAlgn="base" hangingPunct="0">
              <a:spcBef>
                <a:spcPct val="20000"/>
              </a:spcBef>
              <a:spcAft>
                <a:spcPct val="0"/>
              </a:spcAft>
              <a:buClr>
                <a:srgbClr val="E0773C"/>
              </a:buClr>
              <a:buFont typeface="Arial" panose="020B0604020202020204" pitchFamily="34" charset="0"/>
              <a:buChar char="•"/>
              <a:defRPr sz="1400">
                <a:solidFill>
                  <a:schemeClr val="tx1"/>
                </a:solidFill>
                <a:latin typeface="Franklin Gothic Book" panose="020B0503020102020204" pitchFamily="34" charset="0"/>
              </a:defRPr>
            </a:lvl8pPr>
            <a:lvl9pPr marL="3886200" indent="-228600" eaLnBrk="0" fontAlgn="base" hangingPunct="0">
              <a:spcBef>
                <a:spcPct val="20000"/>
              </a:spcBef>
              <a:spcAft>
                <a:spcPct val="0"/>
              </a:spcAft>
              <a:buClr>
                <a:srgbClr val="E0773C"/>
              </a:buClr>
              <a:buFont typeface="Arial" panose="020B0604020202020204" pitchFamily="34" charset="0"/>
              <a:buChar char="•"/>
              <a:defRPr sz="1400">
                <a:solidFill>
                  <a:schemeClr val="tx1"/>
                </a:solidFill>
                <a:latin typeface="Franklin Gothic Book" panose="020B0503020102020204" pitchFamily="34" charset="0"/>
              </a:defRPr>
            </a:lvl9pPr>
          </a:lstStyle>
          <a:p>
            <a:pPr algn="ctr" eaLnBrk="1" hangingPunct="1">
              <a:spcBef>
                <a:spcPct val="0"/>
              </a:spcBef>
              <a:buClrTx/>
              <a:buFontTx/>
              <a:buNone/>
            </a:pPr>
            <a:fld id="{8C9E3CE8-5F4D-4BED-A9BF-B2D68409069D}" type="slidenum">
              <a:rPr lang="en-US" altLang="en-US" sz="1800">
                <a:solidFill>
                  <a:schemeClr val="bg1"/>
                </a:solidFill>
                <a:latin typeface="Arial" panose="020B0604020202020204" pitchFamily="34" charset="0"/>
              </a:rPr>
              <a:pPr algn="ctr" eaLnBrk="1" hangingPunct="1">
                <a:spcBef>
                  <a:spcPct val="0"/>
                </a:spcBef>
                <a:buClrTx/>
                <a:buFontTx/>
                <a:buNone/>
              </a:pPr>
              <a:t>15</a:t>
            </a:fld>
            <a:endParaRPr lang="en-US" altLang="en-US" sz="1800">
              <a:solidFill>
                <a:schemeClr val="bg1"/>
              </a:solidFill>
              <a:latin typeface="Arial" panose="020B0604020202020204" pitchFamily="34" charset="0"/>
            </a:endParaRPr>
          </a:p>
        </p:txBody>
      </p:sp>
      <p:sp>
        <p:nvSpPr>
          <p:cNvPr id="3" name="Slide Number Placeholder 1">
            <a:extLst>
              <a:ext uri="{FF2B5EF4-FFF2-40B4-BE49-F238E27FC236}">
                <a16:creationId xmlns:a16="http://schemas.microsoft.com/office/drawing/2014/main" id="{9B7C4B74-8D15-4449-ADFD-8B5737C7ADE2}"/>
              </a:ext>
            </a:extLst>
          </p:cNvPr>
          <p:cNvSpPr>
            <a:spLocks noGrp="1"/>
          </p:cNvSpPr>
          <p:nvPr>
            <p:ph type="sldNum" sz="quarter" idx="12"/>
          </p:nvPr>
        </p:nvSpPr>
        <p:spPr>
          <a:xfrm>
            <a:off x="10558300" y="6423914"/>
            <a:ext cx="1052510" cy="365125"/>
          </a:xfrm>
        </p:spPr>
        <p:txBody>
          <a:bodyPr/>
          <a:lstStyle/>
          <a:p>
            <a:fld id="{3A98EE3D-8CD1-4C3F-BD1C-C98C9596463C}" type="slidenum">
              <a:rPr lang="en-US" smtClean="0"/>
              <a:t>15</a:t>
            </a:fld>
            <a:endParaRPr lang="en-US" dirty="0"/>
          </a:p>
        </p:txBody>
      </p:sp>
    </p:spTree>
    <p:extLst>
      <p:ext uri="{BB962C8B-B14F-4D97-AF65-F5344CB8AC3E}">
        <p14:creationId xmlns:p14="http://schemas.microsoft.com/office/powerpoint/2010/main" val="37707577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1190" y="1137311"/>
            <a:ext cx="11270384" cy="5651727"/>
          </a:xfrm>
        </p:spPr>
        <p:txBody>
          <a:bodyPr>
            <a:normAutofit fontScale="25000" lnSpcReduction="20000"/>
          </a:bodyPr>
          <a:lstStyle/>
          <a:p>
            <a:pPr eaLnBrk="1" hangingPunct="1">
              <a:defRPr/>
            </a:pPr>
            <a:r>
              <a:rPr lang="en-US" sz="6400" dirty="0">
                <a:solidFill>
                  <a:schemeClr val="tx1">
                    <a:lumMod val="75000"/>
                    <a:lumOff val="25000"/>
                  </a:schemeClr>
                </a:solidFill>
              </a:rPr>
              <a:t>Deductible (HRA)</a:t>
            </a:r>
          </a:p>
          <a:p>
            <a:pPr lvl="1" eaLnBrk="1" hangingPunct="1">
              <a:defRPr/>
            </a:pPr>
            <a:r>
              <a:rPr lang="en-US" sz="6400" dirty="0">
                <a:solidFill>
                  <a:schemeClr val="tx1">
                    <a:lumMod val="75000"/>
                    <a:lumOff val="25000"/>
                  </a:schemeClr>
                </a:solidFill>
              </a:rPr>
              <a:t>$2,000 ($500 HRA allocation) Individual</a:t>
            </a:r>
          </a:p>
          <a:p>
            <a:pPr lvl="1" eaLnBrk="1" hangingPunct="1">
              <a:defRPr/>
            </a:pPr>
            <a:r>
              <a:rPr lang="en-US" sz="6400" dirty="0">
                <a:solidFill>
                  <a:schemeClr val="tx1">
                    <a:lumMod val="75000"/>
                    <a:lumOff val="25000"/>
                  </a:schemeClr>
                </a:solidFill>
              </a:rPr>
              <a:t>$4,000 ($1,000 HRA allocation) Family </a:t>
            </a:r>
          </a:p>
          <a:p>
            <a:pPr lvl="1" eaLnBrk="1" hangingPunct="1">
              <a:defRPr/>
            </a:pPr>
            <a:r>
              <a:rPr lang="en-US" sz="6400" dirty="0">
                <a:solidFill>
                  <a:schemeClr val="tx1">
                    <a:lumMod val="75000"/>
                    <a:lumOff val="25000"/>
                  </a:schemeClr>
                </a:solidFill>
              </a:rPr>
              <a:t>One person can meet the $2,000 deductible and the plan will start paying for that person even if the $4,000 for family hasn’t been satisfied</a:t>
            </a:r>
          </a:p>
          <a:p>
            <a:pPr>
              <a:defRPr/>
            </a:pPr>
            <a:r>
              <a:rPr lang="en-US" sz="6400" dirty="0">
                <a:solidFill>
                  <a:schemeClr val="tx1">
                    <a:lumMod val="75000"/>
                    <a:lumOff val="25000"/>
                  </a:schemeClr>
                </a:solidFill>
              </a:rPr>
              <a:t>Preventive care services covered at 100% outside of the deductible</a:t>
            </a:r>
          </a:p>
          <a:p>
            <a:pPr>
              <a:defRPr/>
            </a:pPr>
            <a:r>
              <a:rPr lang="en-US" sz="6400" dirty="0">
                <a:solidFill>
                  <a:schemeClr val="tx1">
                    <a:lumMod val="75000"/>
                    <a:lumOff val="25000"/>
                  </a:schemeClr>
                </a:solidFill>
              </a:rPr>
              <a:t>80%/20% co-insurance in-network after deductible</a:t>
            </a:r>
          </a:p>
          <a:p>
            <a:pPr eaLnBrk="1" hangingPunct="1">
              <a:defRPr/>
            </a:pPr>
            <a:r>
              <a:rPr lang="en-US" sz="6400" dirty="0">
                <a:solidFill>
                  <a:schemeClr val="tx1">
                    <a:lumMod val="75000"/>
                    <a:lumOff val="25000"/>
                  </a:schemeClr>
                </a:solidFill>
              </a:rPr>
              <a:t>Out-of-Pocket Maximum</a:t>
            </a:r>
          </a:p>
          <a:p>
            <a:pPr lvl="1" eaLnBrk="1" hangingPunct="1">
              <a:defRPr/>
            </a:pPr>
            <a:r>
              <a:rPr lang="en-US" sz="6400" dirty="0">
                <a:solidFill>
                  <a:schemeClr val="tx1">
                    <a:lumMod val="75000"/>
                    <a:lumOff val="25000"/>
                  </a:schemeClr>
                </a:solidFill>
              </a:rPr>
              <a:t>$3,500 Individual</a:t>
            </a:r>
          </a:p>
          <a:p>
            <a:pPr lvl="1" eaLnBrk="1" hangingPunct="1">
              <a:defRPr/>
            </a:pPr>
            <a:r>
              <a:rPr lang="en-US" sz="6400" dirty="0">
                <a:solidFill>
                  <a:schemeClr val="tx1">
                    <a:lumMod val="75000"/>
                    <a:lumOff val="25000"/>
                  </a:schemeClr>
                </a:solidFill>
              </a:rPr>
              <a:t>$7,000 Family</a:t>
            </a:r>
          </a:p>
          <a:p>
            <a:pPr>
              <a:defRPr/>
            </a:pPr>
            <a:r>
              <a:rPr lang="en-US" sz="6400" dirty="0">
                <a:solidFill>
                  <a:schemeClr val="tx1">
                    <a:lumMod val="75000"/>
                    <a:lumOff val="25000"/>
                  </a:schemeClr>
                </a:solidFill>
              </a:rPr>
              <a:t>Drug co-pays: </a:t>
            </a:r>
          </a:p>
          <a:p>
            <a:pPr lvl="1">
              <a:defRPr/>
            </a:pPr>
            <a:r>
              <a:rPr lang="en-US" sz="6600" dirty="0">
                <a:solidFill>
                  <a:schemeClr val="tx1">
                    <a:lumMod val="75000"/>
                    <a:lumOff val="25000"/>
                  </a:schemeClr>
                </a:solidFill>
              </a:rPr>
              <a:t>$20/$50/$90/20% up to $200</a:t>
            </a:r>
            <a:endParaRPr lang="en-US" sz="2000" dirty="0">
              <a:solidFill>
                <a:schemeClr val="tx1">
                  <a:lumMod val="75000"/>
                  <a:lumOff val="25000"/>
                </a:schemeClr>
              </a:solidFill>
            </a:endParaRPr>
          </a:p>
          <a:p>
            <a:pPr lvl="1">
              <a:defRPr/>
            </a:pPr>
            <a:r>
              <a:rPr lang="en-US" sz="6400" dirty="0">
                <a:solidFill>
                  <a:schemeClr val="tx1">
                    <a:lumMod val="75000"/>
                    <a:lumOff val="25000"/>
                  </a:schemeClr>
                </a:solidFill>
              </a:rPr>
              <a:t>Co-pays for approved preventive care drugs taken from HRA prior to deductible (please see </a:t>
            </a:r>
            <a:r>
              <a:rPr lang="en-US" sz="6400" dirty="0" err="1">
                <a:solidFill>
                  <a:schemeClr val="tx1">
                    <a:lumMod val="75000"/>
                    <a:lumOff val="25000"/>
                  </a:schemeClr>
                </a:solidFill>
              </a:rPr>
              <a:t>CarelonRx’s</a:t>
            </a:r>
            <a:r>
              <a:rPr lang="en-US" sz="6400" dirty="0">
                <a:solidFill>
                  <a:schemeClr val="tx1">
                    <a:lumMod val="75000"/>
                    <a:lumOff val="25000"/>
                  </a:schemeClr>
                </a:solidFill>
              </a:rPr>
              <a:t> list of approved preventive drugs); co-pays do not accumulate towards deductible, but do accumulate towards the out-of-pocket maximum </a:t>
            </a:r>
          </a:p>
          <a:p>
            <a:pPr lvl="1">
              <a:defRPr/>
            </a:pPr>
            <a:r>
              <a:rPr lang="en-US" sz="6400" dirty="0">
                <a:solidFill>
                  <a:schemeClr val="tx1">
                    <a:lumMod val="75000"/>
                    <a:lumOff val="25000"/>
                  </a:schemeClr>
                </a:solidFill>
              </a:rPr>
              <a:t>Non-preventive drugs count towards deductible and out-of-pocket maximum</a:t>
            </a:r>
          </a:p>
          <a:p>
            <a:pPr lvl="1">
              <a:defRPr/>
            </a:pPr>
            <a:r>
              <a:rPr lang="en-US" sz="6400" dirty="0">
                <a:solidFill>
                  <a:schemeClr val="tx1">
                    <a:lumMod val="75000"/>
                    <a:lumOff val="25000"/>
                  </a:schemeClr>
                </a:solidFill>
              </a:rPr>
              <a:t>Co-pays for all drugs after deductible is met</a:t>
            </a:r>
          </a:p>
          <a:p>
            <a:pPr lvl="1" eaLnBrk="1" hangingPunct="1">
              <a:buFontTx/>
              <a:buNone/>
              <a:defRPr/>
            </a:pPr>
            <a:br>
              <a:rPr lang="en-US" dirty="0">
                <a:solidFill>
                  <a:schemeClr val="tx1">
                    <a:lumMod val="65000"/>
                    <a:lumOff val="35000"/>
                  </a:schemeClr>
                </a:solidFill>
                <a:latin typeface="Calibri" pitchFamily="34" charset="0"/>
              </a:rPr>
            </a:br>
            <a:endParaRPr lang="en-US" dirty="0">
              <a:solidFill>
                <a:schemeClr val="tx1">
                  <a:lumMod val="65000"/>
                  <a:lumOff val="35000"/>
                </a:schemeClr>
              </a:solidFill>
              <a:latin typeface="Calibri" pitchFamily="34" charset="0"/>
            </a:endParaRPr>
          </a:p>
        </p:txBody>
      </p:sp>
      <p:sp>
        <p:nvSpPr>
          <p:cNvPr id="26628" name="Slide Number Placeholder 2"/>
          <p:cNvSpPr>
            <a:spLocks/>
          </p:cNvSpPr>
          <p:nvPr/>
        </p:nvSpPr>
        <p:spPr bwMode="auto">
          <a:xfrm>
            <a:off x="10055226" y="5648326"/>
            <a:ext cx="549275" cy="396875"/>
          </a:xfrm>
          <a:prstGeom prst="bracketPair">
            <a:avLst>
              <a:gd name="adj" fmla="val 1794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0D20B006-4BEF-4A1B-93C5-EFF7938C575B}" type="slidenum">
              <a:rPr lang="en-US" altLang="en-US">
                <a:solidFill>
                  <a:schemeClr val="bg1"/>
                </a:solidFill>
              </a:rPr>
              <a:pPr algn="ctr" eaLnBrk="1" hangingPunct="1"/>
              <a:t>16</a:t>
            </a:fld>
            <a:endParaRPr lang="en-US" altLang="en-US">
              <a:solidFill>
                <a:schemeClr val="bg1"/>
              </a:solidFill>
            </a:endParaRPr>
          </a:p>
        </p:txBody>
      </p:sp>
      <p:sp>
        <p:nvSpPr>
          <p:cNvPr id="5" name="Slide Number Placeholder 1">
            <a:extLst>
              <a:ext uri="{FF2B5EF4-FFF2-40B4-BE49-F238E27FC236}">
                <a16:creationId xmlns:a16="http://schemas.microsoft.com/office/drawing/2014/main" id="{52F97443-0823-4486-8422-EB34C166516A}"/>
              </a:ext>
            </a:extLst>
          </p:cNvPr>
          <p:cNvSpPr txBox="1">
            <a:spLocks/>
          </p:cNvSpPr>
          <p:nvPr/>
        </p:nvSpPr>
        <p:spPr>
          <a:xfrm>
            <a:off x="9698736" y="2272"/>
            <a:ext cx="762000" cy="36576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A269C83-254E-4507-A77E-F811EA1FBE29}" type="slidenum">
              <a:rPr lang="en-US">
                <a:solidFill>
                  <a:schemeClr val="bg1"/>
                </a:solidFill>
              </a:rPr>
              <a:pPr algn="r"/>
              <a:t>16</a:t>
            </a:fld>
            <a:endParaRPr lang="en-US" dirty="0">
              <a:solidFill>
                <a:schemeClr val="bg1"/>
              </a:solidFill>
            </a:endParaRPr>
          </a:p>
        </p:txBody>
      </p:sp>
      <p:sp>
        <p:nvSpPr>
          <p:cNvPr id="2" name="Title 1">
            <a:extLst>
              <a:ext uri="{FF2B5EF4-FFF2-40B4-BE49-F238E27FC236}">
                <a16:creationId xmlns:a16="http://schemas.microsoft.com/office/drawing/2014/main" id="{CC8FB96A-D4DB-2B5B-5BAC-A10C6AA2F55D}"/>
              </a:ext>
            </a:extLst>
          </p:cNvPr>
          <p:cNvSpPr txBox="1">
            <a:spLocks/>
          </p:cNvSpPr>
          <p:nvPr/>
        </p:nvSpPr>
        <p:spPr>
          <a:xfrm>
            <a:off x="414618" y="527710"/>
            <a:ext cx="11270384" cy="609600"/>
          </a:xfrm>
          <a:prstGeom prst="rect">
            <a:avLst/>
          </a:prstGeom>
        </p:spPr>
        <p:txBody>
          <a:bodyPr vert="horz" anchor="ctr">
            <a:normAutofit fontScale="85000" lnSpcReduction="10000"/>
          </a:bodyPr>
          <a:lstStyle>
            <a:lvl1pPr algn="l" rtl="0" eaLnBrk="1" latinLnBrk="0" hangingPunct="1">
              <a:spcBef>
                <a:spcPct val="0"/>
              </a:spcBef>
              <a:buNone/>
              <a:defRPr kumimoji="0" sz="4000" kern="1200">
                <a:solidFill>
                  <a:schemeClr val="tx2"/>
                </a:solidFill>
                <a:latin typeface="+mj-lt"/>
                <a:ea typeface="+mj-ea"/>
                <a:cs typeface="+mj-cs"/>
              </a:defRPr>
            </a:lvl1pPr>
          </a:lstStyle>
          <a:p>
            <a:pPr>
              <a:defRPr/>
            </a:pPr>
            <a:r>
              <a:rPr lang="en-US" sz="3200" dirty="0">
                <a:solidFill>
                  <a:schemeClr val="tx1">
                    <a:lumMod val="75000"/>
                    <a:lumOff val="25000"/>
                  </a:schemeClr>
                </a:solidFill>
              </a:rPr>
              <a:t>1</a:t>
            </a:r>
            <a:r>
              <a:rPr lang="en-US" sz="3200" baseline="30000" dirty="0">
                <a:solidFill>
                  <a:schemeClr val="tx1">
                    <a:lumMod val="75000"/>
                    <a:lumOff val="25000"/>
                  </a:schemeClr>
                </a:solidFill>
              </a:rPr>
              <a:t>st</a:t>
            </a:r>
            <a:r>
              <a:rPr lang="en-US" sz="3200" dirty="0">
                <a:solidFill>
                  <a:schemeClr val="tx1">
                    <a:lumMod val="75000"/>
                    <a:lumOff val="25000"/>
                  </a:schemeClr>
                </a:solidFill>
              </a:rPr>
              <a:t> component of KeyCare HRA Plan – High Deductible Health Plan</a:t>
            </a:r>
          </a:p>
        </p:txBody>
      </p:sp>
      <p:sp>
        <p:nvSpPr>
          <p:cNvPr id="4" name="Slide Number Placeholder 1">
            <a:extLst>
              <a:ext uri="{FF2B5EF4-FFF2-40B4-BE49-F238E27FC236}">
                <a16:creationId xmlns:a16="http://schemas.microsoft.com/office/drawing/2014/main" id="{0488FA51-7369-F7E8-001E-E216F35D4A14}"/>
              </a:ext>
            </a:extLst>
          </p:cNvPr>
          <p:cNvSpPr txBox="1">
            <a:spLocks/>
          </p:cNvSpPr>
          <p:nvPr/>
        </p:nvSpPr>
        <p:spPr>
          <a:xfrm>
            <a:off x="10558300" y="6423914"/>
            <a:ext cx="105251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A98EE3D-8CD1-4C3F-BD1C-C98C9596463C}" type="slidenum">
              <a:rPr lang="en-US" sz="900" smtClean="0"/>
              <a:pPr algn="r"/>
              <a:t>16</a:t>
            </a:fld>
            <a:endParaRPr lang="en-US" dirty="0"/>
          </a:p>
        </p:txBody>
      </p:sp>
    </p:spTree>
    <p:extLst>
      <p:ext uri="{BB962C8B-B14F-4D97-AF65-F5344CB8AC3E}">
        <p14:creationId xmlns:p14="http://schemas.microsoft.com/office/powerpoint/2010/main" val="37892810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Content Placeholder 2"/>
          <p:cNvSpPr>
            <a:spLocks noGrp="1"/>
          </p:cNvSpPr>
          <p:nvPr>
            <p:ph idx="1"/>
          </p:nvPr>
        </p:nvSpPr>
        <p:spPr>
          <a:xfrm>
            <a:off x="753732" y="1557485"/>
            <a:ext cx="10684535" cy="3637067"/>
          </a:xfrm>
        </p:spPr>
        <p:txBody>
          <a:bodyPr>
            <a:normAutofit/>
          </a:bodyPr>
          <a:lstStyle/>
          <a:p>
            <a:pPr eaLnBrk="1" hangingPunct="1">
              <a:defRPr/>
            </a:pPr>
            <a:r>
              <a:rPr lang="en-US" sz="1800" dirty="0">
                <a:solidFill>
                  <a:schemeClr val="tx1">
                    <a:lumMod val="75000"/>
                    <a:lumOff val="25000"/>
                  </a:schemeClr>
                </a:solidFill>
              </a:rPr>
              <a:t>Built in HRA to offset deductible:</a:t>
            </a:r>
          </a:p>
          <a:p>
            <a:pPr lvl="1" eaLnBrk="1" hangingPunct="1">
              <a:defRPr/>
            </a:pPr>
            <a:r>
              <a:rPr lang="en-US" sz="1800" dirty="0">
                <a:solidFill>
                  <a:schemeClr val="tx1">
                    <a:lumMod val="75000"/>
                    <a:lumOff val="25000"/>
                  </a:schemeClr>
                </a:solidFill>
              </a:rPr>
              <a:t>$500 individual, $1,000 family</a:t>
            </a:r>
          </a:p>
          <a:p>
            <a:pPr lvl="1" eaLnBrk="1" hangingPunct="1">
              <a:defRPr/>
            </a:pPr>
            <a:r>
              <a:rPr lang="en-US" sz="1800" dirty="0">
                <a:solidFill>
                  <a:schemeClr val="tx1">
                    <a:lumMod val="75000"/>
                    <a:lumOff val="25000"/>
                  </a:schemeClr>
                </a:solidFill>
              </a:rPr>
              <a:t>HRA funds not spent roll over to next year, up to the annual deductible amount</a:t>
            </a:r>
          </a:p>
          <a:p>
            <a:pPr lvl="1" eaLnBrk="1" hangingPunct="1">
              <a:defRPr/>
            </a:pPr>
            <a:r>
              <a:rPr lang="en-US" sz="1800" dirty="0">
                <a:solidFill>
                  <a:schemeClr val="tx1">
                    <a:lumMod val="75000"/>
                    <a:lumOff val="25000"/>
                  </a:schemeClr>
                </a:solidFill>
              </a:rPr>
              <a:t>Pays first while meeting deductible</a:t>
            </a:r>
          </a:p>
          <a:p>
            <a:pPr lvl="1" eaLnBrk="1" hangingPunct="1">
              <a:defRPr/>
            </a:pPr>
            <a:r>
              <a:rPr lang="en-US" sz="1800" dirty="0">
                <a:solidFill>
                  <a:schemeClr val="tx1">
                    <a:lumMod val="75000"/>
                    <a:lumOff val="25000"/>
                  </a:schemeClr>
                </a:solidFill>
              </a:rPr>
              <a:t>Anthem processes claims and tracks HRA usage</a:t>
            </a:r>
          </a:p>
          <a:p>
            <a:pPr eaLnBrk="1" hangingPunct="1">
              <a:defRPr/>
            </a:pPr>
            <a:r>
              <a:rPr lang="en-US" sz="1800" dirty="0">
                <a:solidFill>
                  <a:srgbClr val="FF0000"/>
                </a:solidFill>
              </a:rPr>
              <a:t>Can participate in traditional flexible spending account</a:t>
            </a:r>
            <a:r>
              <a:rPr lang="en-US" sz="1800" dirty="0">
                <a:solidFill>
                  <a:schemeClr val="tx1">
                    <a:lumMod val="75000"/>
                    <a:lumOff val="25000"/>
                  </a:schemeClr>
                </a:solidFill>
              </a:rPr>
              <a:t>; </a:t>
            </a:r>
            <a:r>
              <a:rPr lang="en-US" sz="1800" b="1" dirty="0">
                <a:solidFill>
                  <a:schemeClr val="tx1">
                    <a:lumMod val="75000"/>
                    <a:lumOff val="25000"/>
                  </a:schemeClr>
                </a:solidFill>
              </a:rPr>
              <a:t>HRA pays first</a:t>
            </a:r>
          </a:p>
        </p:txBody>
      </p:sp>
      <p:sp>
        <p:nvSpPr>
          <p:cNvPr id="27652" name="Slide Number Placeholder 2"/>
          <p:cNvSpPr>
            <a:spLocks/>
          </p:cNvSpPr>
          <p:nvPr/>
        </p:nvSpPr>
        <p:spPr bwMode="auto">
          <a:xfrm>
            <a:off x="10055226" y="5648326"/>
            <a:ext cx="549275" cy="396875"/>
          </a:xfrm>
          <a:prstGeom prst="bracketPair">
            <a:avLst>
              <a:gd name="adj" fmla="val 1794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accent1"/>
              </a:buClr>
              <a:buFont typeface="Arial" panose="020B0604020202020204" pitchFamily="34" charset="0"/>
              <a:buChar char="•"/>
              <a:defRPr sz="2200">
                <a:solidFill>
                  <a:schemeClr val="tx1"/>
                </a:solidFill>
                <a:latin typeface="Franklin Gothic Book" panose="020B050302010202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Franklin Gothic Book" panose="020B0503020102020204" pitchFamily="34" charset="0"/>
              </a:defRPr>
            </a:lvl2pPr>
            <a:lvl3pPr marL="1143000" indent="-228600">
              <a:spcBef>
                <a:spcPct val="20000"/>
              </a:spcBef>
              <a:buClr>
                <a:srgbClr val="DEAE00"/>
              </a:buClr>
              <a:buFont typeface="Arial" panose="020B0604020202020204" pitchFamily="34" charset="0"/>
              <a:buChar char="•"/>
              <a:defRPr>
                <a:solidFill>
                  <a:schemeClr val="tx1"/>
                </a:solidFill>
                <a:latin typeface="Franklin Gothic Book" panose="020B0503020102020204" pitchFamily="34" charset="0"/>
              </a:defRPr>
            </a:lvl3pPr>
            <a:lvl4pPr marL="1600200" indent="-228600">
              <a:spcBef>
                <a:spcPct val="20000"/>
              </a:spcBef>
              <a:buClr>
                <a:srgbClr val="B77BB4"/>
              </a:buClr>
              <a:buFont typeface="Arial" panose="020B0604020202020204" pitchFamily="34" charset="0"/>
              <a:buChar char="•"/>
              <a:defRPr sz="1600">
                <a:solidFill>
                  <a:schemeClr val="tx1"/>
                </a:solidFill>
                <a:latin typeface="Franklin Gothic Book" panose="020B0503020102020204" pitchFamily="34" charset="0"/>
              </a:defRPr>
            </a:lvl4pPr>
            <a:lvl5pPr marL="2057400" indent="-228600">
              <a:spcBef>
                <a:spcPct val="20000"/>
              </a:spcBef>
              <a:buClr>
                <a:srgbClr val="E0773C"/>
              </a:buClr>
              <a:buFont typeface="Arial" panose="020B0604020202020204" pitchFamily="34" charset="0"/>
              <a:buChar char="•"/>
              <a:defRPr sz="1400">
                <a:solidFill>
                  <a:schemeClr val="tx1"/>
                </a:solidFill>
                <a:latin typeface="Franklin Gothic Book" panose="020B0503020102020204" pitchFamily="34" charset="0"/>
              </a:defRPr>
            </a:lvl5pPr>
            <a:lvl6pPr marL="2514600" indent="-228600" eaLnBrk="0" fontAlgn="base" hangingPunct="0">
              <a:spcBef>
                <a:spcPct val="20000"/>
              </a:spcBef>
              <a:spcAft>
                <a:spcPct val="0"/>
              </a:spcAft>
              <a:buClr>
                <a:srgbClr val="E0773C"/>
              </a:buClr>
              <a:buFont typeface="Arial" panose="020B0604020202020204" pitchFamily="34" charset="0"/>
              <a:buChar char="•"/>
              <a:defRPr sz="1400">
                <a:solidFill>
                  <a:schemeClr val="tx1"/>
                </a:solidFill>
                <a:latin typeface="Franklin Gothic Book" panose="020B0503020102020204" pitchFamily="34" charset="0"/>
              </a:defRPr>
            </a:lvl6pPr>
            <a:lvl7pPr marL="2971800" indent="-228600" eaLnBrk="0" fontAlgn="base" hangingPunct="0">
              <a:spcBef>
                <a:spcPct val="20000"/>
              </a:spcBef>
              <a:spcAft>
                <a:spcPct val="0"/>
              </a:spcAft>
              <a:buClr>
                <a:srgbClr val="E0773C"/>
              </a:buClr>
              <a:buFont typeface="Arial" panose="020B0604020202020204" pitchFamily="34" charset="0"/>
              <a:buChar char="•"/>
              <a:defRPr sz="1400">
                <a:solidFill>
                  <a:schemeClr val="tx1"/>
                </a:solidFill>
                <a:latin typeface="Franklin Gothic Book" panose="020B0503020102020204" pitchFamily="34" charset="0"/>
              </a:defRPr>
            </a:lvl7pPr>
            <a:lvl8pPr marL="3429000" indent="-228600" eaLnBrk="0" fontAlgn="base" hangingPunct="0">
              <a:spcBef>
                <a:spcPct val="20000"/>
              </a:spcBef>
              <a:spcAft>
                <a:spcPct val="0"/>
              </a:spcAft>
              <a:buClr>
                <a:srgbClr val="E0773C"/>
              </a:buClr>
              <a:buFont typeface="Arial" panose="020B0604020202020204" pitchFamily="34" charset="0"/>
              <a:buChar char="•"/>
              <a:defRPr sz="1400">
                <a:solidFill>
                  <a:schemeClr val="tx1"/>
                </a:solidFill>
                <a:latin typeface="Franklin Gothic Book" panose="020B0503020102020204" pitchFamily="34" charset="0"/>
              </a:defRPr>
            </a:lvl8pPr>
            <a:lvl9pPr marL="3886200" indent="-228600" eaLnBrk="0" fontAlgn="base" hangingPunct="0">
              <a:spcBef>
                <a:spcPct val="20000"/>
              </a:spcBef>
              <a:spcAft>
                <a:spcPct val="0"/>
              </a:spcAft>
              <a:buClr>
                <a:srgbClr val="E0773C"/>
              </a:buClr>
              <a:buFont typeface="Arial" panose="020B0604020202020204" pitchFamily="34" charset="0"/>
              <a:buChar char="•"/>
              <a:defRPr sz="1400">
                <a:solidFill>
                  <a:schemeClr val="tx1"/>
                </a:solidFill>
                <a:latin typeface="Franklin Gothic Book" panose="020B0503020102020204" pitchFamily="34" charset="0"/>
              </a:defRPr>
            </a:lvl9pPr>
          </a:lstStyle>
          <a:p>
            <a:pPr algn="ctr" eaLnBrk="1" hangingPunct="1">
              <a:spcBef>
                <a:spcPct val="0"/>
              </a:spcBef>
              <a:buClrTx/>
              <a:buFontTx/>
              <a:buNone/>
            </a:pPr>
            <a:fld id="{2A74764B-DFF1-4F22-B3D6-2E74F20159C9}" type="slidenum">
              <a:rPr lang="en-US" altLang="en-US" sz="1800">
                <a:solidFill>
                  <a:schemeClr val="bg1"/>
                </a:solidFill>
                <a:latin typeface="Arial" panose="020B0604020202020204" pitchFamily="34" charset="0"/>
              </a:rPr>
              <a:pPr algn="ctr" eaLnBrk="1" hangingPunct="1">
                <a:spcBef>
                  <a:spcPct val="0"/>
                </a:spcBef>
                <a:buClrTx/>
                <a:buFontTx/>
                <a:buNone/>
              </a:pPr>
              <a:t>17</a:t>
            </a:fld>
            <a:endParaRPr lang="en-US" altLang="en-US" sz="1800">
              <a:solidFill>
                <a:schemeClr val="bg1"/>
              </a:solidFill>
              <a:latin typeface="Arial" panose="020B0604020202020204" pitchFamily="34" charset="0"/>
            </a:endParaRPr>
          </a:p>
        </p:txBody>
      </p:sp>
      <p:sp>
        <p:nvSpPr>
          <p:cNvPr id="5" name="Title 1">
            <a:extLst>
              <a:ext uri="{FF2B5EF4-FFF2-40B4-BE49-F238E27FC236}">
                <a16:creationId xmlns:a16="http://schemas.microsoft.com/office/drawing/2014/main" id="{8310C1CB-6FC1-4DF1-AA53-DE952241C47C}"/>
              </a:ext>
            </a:extLst>
          </p:cNvPr>
          <p:cNvSpPr txBox="1">
            <a:spLocks/>
          </p:cNvSpPr>
          <p:nvPr/>
        </p:nvSpPr>
        <p:spPr>
          <a:xfrm>
            <a:off x="440140" y="569173"/>
            <a:ext cx="11508020" cy="6096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defRPr/>
            </a:pPr>
            <a:r>
              <a:rPr lang="en-US" sz="2800" dirty="0">
                <a:solidFill>
                  <a:schemeClr val="tx1">
                    <a:lumMod val="75000"/>
                    <a:lumOff val="25000"/>
                  </a:schemeClr>
                </a:solidFill>
              </a:rPr>
              <a:t>2</a:t>
            </a:r>
            <a:r>
              <a:rPr lang="en-US" sz="2800" baseline="30000" dirty="0">
                <a:solidFill>
                  <a:schemeClr val="tx1">
                    <a:lumMod val="75000"/>
                    <a:lumOff val="25000"/>
                  </a:schemeClr>
                </a:solidFill>
              </a:rPr>
              <a:t>nd</a:t>
            </a:r>
            <a:r>
              <a:rPr lang="en-US" sz="2800" dirty="0">
                <a:solidFill>
                  <a:schemeClr val="tx1">
                    <a:lumMod val="75000"/>
                    <a:lumOff val="25000"/>
                  </a:schemeClr>
                </a:solidFill>
              </a:rPr>
              <a:t> component of KeyCare HRA Plan– Health Reimbursement Account</a:t>
            </a:r>
          </a:p>
        </p:txBody>
      </p:sp>
      <p:sp>
        <p:nvSpPr>
          <p:cNvPr id="6" name="Slide Number Placeholder 1">
            <a:extLst>
              <a:ext uri="{FF2B5EF4-FFF2-40B4-BE49-F238E27FC236}">
                <a16:creationId xmlns:a16="http://schemas.microsoft.com/office/drawing/2014/main" id="{306D1720-1985-4217-9408-47DFBFA377DF}"/>
              </a:ext>
            </a:extLst>
          </p:cNvPr>
          <p:cNvSpPr txBox="1">
            <a:spLocks/>
          </p:cNvSpPr>
          <p:nvPr/>
        </p:nvSpPr>
        <p:spPr>
          <a:xfrm>
            <a:off x="9698736" y="2272"/>
            <a:ext cx="762000" cy="36576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A269C83-254E-4507-A77E-F811EA1FBE29}" type="slidenum">
              <a:rPr lang="en-US">
                <a:solidFill>
                  <a:schemeClr val="bg1"/>
                </a:solidFill>
              </a:rPr>
              <a:pPr algn="r"/>
              <a:t>17</a:t>
            </a:fld>
            <a:endParaRPr lang="en-US" dirty="0">
              <a:solidFill>
                <a:schemeClr val="bg1"/>
              </a:solidFill>
            </a:endParaRPr>
          </a:p>
        </p:txBody>
      </p:sp>
      <p:sp>
        <p:nvSpPr>
          <p:cNvPr id="2" name="Slide Number Placeholder 1">
            <a:extLst>
              <a:ext uri="{FF2B5EF4-FFF2-40B4-BE49-F238E27FC236}">
                <a16:creationId xmlns:a16="http://schemas.microsoft.com/office/drawing/2014/main" id="{B6684F0C-8D43-106E-8ABD-464001CE148A}"/>
              </a:ext>
            </a:extLst>
          </p:cNvPr>
          <p:cNvSpPr txBox="1">
            <a:spLocks/>
          </p:cNvSpPr>
          <p:nvPr/>
        </p:nvSpPr>
        <p:spPr>
          <a:xfrm>
            <a:off x="10558300" y="6423914"/>
            <a:ext cx="105251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A98EE3D-8CD1-4C3F-BD1C-C98C9596463C}" type="slidenum">
              <a:rPr lang="en-US" sz="900" smtClean="0"/>
              <a:pPr algn="r"/>
              <a:t>17</a:t>
            </a:fld>
            <a:endParaRPr lang="en-US" sz="900" dirty="0"/>
          </a:p>
        </p:txBody>
      </p:sp>
    </p:spTree>
    <p:extLst>
      <p:ext uri="{BB962C8B-B14F-4D97-AF65-F5344CB8AC3E}">
        <p14:creationId xmlns:p14="http://schemas.microsoft.com/office/powerpoint/2010/main" val="41978536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078" y="476536"/>
            <a:ext cx="8229600" cy="656230"/>
          </a:xfrm>
        </p:spPr>
        <p:txBody>
          <a:bodyPr>
            <a:normAutofit/>
          </a:bodyPr>
          <a:lstStyle/>
          <a:p>
            <a:pPr>
              <a:defRPr/>
            </a:pPr>
            <a:r>
              <a:rPr lang="en-US" sz="3200" dirty="0" err="1"/>
              <a:t>KeyCare</a:t>
            </a:r>
            <a:r>
              <a:rPr lang="en-US" sz="3200" dirty="0"/>
              <a:t> $2000</a:t>
            </a:r>
          </a:p>
        </p:txBody>
      </p:sp>
      <p:sp>
        <p:nvSpPr>
          <p:cNvPr id="3" name="Content Placeholder 2"/>
          <p:cNvSpPr>
            <a:spLocks noGrp="1"/>
          </p:cNvSpPr>
          <p:nvPr>
            <p:ph idx="1"/>
          </p:nvPr>
        </p:nvSpPr>
        <p:spPr>
          <a:xfrm>
            <a:off x="746166" y="1903495"/>
            <a:ext cx="10699667" cy="3933743"/>
          </a:xfrm>
        </p:spPr>
        <p:txBody>
          <a:bodyPr>
            <a:normAutofit fontScale="25000" lnSpcReduction="20000"/>
          </a:bodyPr>
          <a:lstStyle/>
          <a:p>
            <a:pPr>
              <a:defRPr/>
            </a:pPr>
            <a:r>
              <a:rPr lang="en-US" sz="7200" dirty="0"/>
              <a:t>$2,000 individual/$4,000 family deductible</a:t>
            </a:r>
          </a:p>
          <a:p>
            <a:pPr>
              <a:defRPr/>
            </a:pPr>
            <a:r>
              <a:rPr lang="en-US" sz="7200" dirty="0"/>
              <a:t>All members with family coverage must meet the $4,000 deductible before the plan will start paying </a:t>
            </a:r>
          </a:p>
          <a:p>
            <a:pPr>
              <a:defRPr/>
            </a:pPr>
            <a:r>
              <a:rPr lang="en-US" sz="7200" dirty="0"/>
              <a:t>90%/10% co-insurance in-network for </a:t>
            </a:r>
            <a:r>
              <a:rPr lang="en-US" sz="7200" b="1" dirty="0"/>
              <a:t>all medical costs after deductible</a:t>
            </a:r>
            <a:endParaRPr lang="en-US" sz="7200" dirty="0"/>
          </a:p>
          <a:p>
            <a:pPr>
              <a:defRPr/>
            </a:pPr>
            <a:r>
              <a:rPr lang="en-US" sz="7200" dirty="0"/>
              <a:t>Preventive care services covered at 100% outside of the deductible</a:t>
            </a:r>
          </a:p>
          <a:p>
            <a:pPr>
              <a:defRPr/>
            </a:pPr>
            <a:r>
              <a:rPr lang="en-US" sz="7200" dirty="0"/>
              <a:t>$3,500 individual/$7,000 family out of pocket maximum</a:t>
            </a:r>
            <a:endParaRPr lang="en-US" sz="6400" dirty="0"/>
          </a:p>
          <a:p>
            <a:pPr>
              <a:defRPr/>
            </a:pPr>
            <a:r>
              <a:rPr lang="en-US" sz="7200" b="1" dirty="0"/>
              <a:t>Drug co-pays</a:t>
            </a:r>
            <a:r>
              <a:rPr lang="en-US" sz="7200" dirty="0"/>
              <a:t>: </a:t>
            </a:r>
          </a:p>
          <a:p>
            <a:pPr lvl="1">
              <a:defRPr/>
            </a:pPr>
            <a:r>
              <a:rPr lang="en-US" sz="6600" dirty="0"/>
              <a:t>$20/$50/$90/20% up to $200</a:t>
            </a:r>
            <a:endParaRPr lang="en-US" sz="2000" dirty="0"/>
          </a:p>
          <a:p>
            <a:pPr marL="306000" lvl="1">
              <a:lnSpc>
                <a:spcPct val="110000"/>
              </a:lnSpc>
              <a:defRPr/>
            </a:pPr>
            <a:r>
              <a:rPr lang="en-US" sz="7200" dirty="0"/>
              <a:t>Co-pays for approved preventive care drugs before deductible (please see </a:t>
            </a:r>
            <a:r>
              <a:rPr lang="en-US" sz="7200" dirty="0" err="1">
                <a:solidFill>
                  <a:schemeClr val="tx1">
                    <a:lumMod val="75000"/>
                    <a:lumOff val="25000"/>
                  </a:schemeClr>
                </a:solidFill>
              </a:rPr>
              <a:t>CarelonRx</a:t>
            </a:r>
            <a:r>
              <a:rPr lang="en-US" sz="7200" dirty="0" err="1"/>
              <a:t>’s</a:t>
            </a:r>
            <a:r>
              <a:rPr lang="en-US" sz="7200" dirty="0"/>
              <a:t> list of approved preventive drugs); co-pays do not accumulate towards deductible, but do accumulate towards the out-of-pocket maximum </a:t>
            </a:r>
          </a:p>
          <a:p>
            <a:pPr marL="306000" lvl="1">
              <a:lnSpc>
                <a:spcPct val="110000"/>
              </a:lnSpc>
              <a:defRPr/>
            </a:pPr>
            <a:r>
              <a:rPr lang="en-US" sz="7200" dirty="0"/>
              <a:t>Non-preventive drugs count towards deductible and out-of-pocket maximum</a:t>
            </a:r>
          </a:p>
          <a:p>
            <a:pPr marL="306000" lvl="1">
              <a:lnSpc>
                <a:spcPct val="110000"/>
              </a:lnSpc>
              <a:defRPr/>
            </a:pPr>
            <a:r>
              <a:rPr lang="en-US" sz="7200" dirty="0"/>
              <a:t>Co-pays for all drugs after deductible is met</a:t>
            </a:r>
          </a:p>
          <a:p>
            <a:pPr>
              <a:defRPr/>
            </a:pPr>
            <a:endParaRPr lang="en-US" sz="3300" dirty="0">
              <a:solidFill>
                <a:schemeClr val="tx1">
                  <a:lumMod val="65000"/>
                  <a:lumOff val="35000"/>
                </a:schemeClr>
              </a:solidFill>
              <a:latin typeface="Calibri" pitchFamily="34" charset="0"/>
            </a:endParaRPr>
          </a:p>
          <a:p>
            <a:pPr>
              <a:defRPr/>
            </a:pPr>
            <a:endParaRPr lang="en-US" i="1" dirty="0">
              <a:latin typeface="Calibri" pitchFamily="34" charset="0"/>
            </a:endParaRPr>
          </a:p>
          <a:p>
            <a:pPr>
              <a:buFont typeface="Arial" panose="020B0604020202020204" pitchFamily="34" charset="0"/>
              <a:buNone/>
              <a:defRPr/>
            </a:pPr>
            <a:r>
              <a:rPr lang="en-US" i="1" dirty="0">
                <a:latin typeface="Calibri" pitchFamily="34" charset="0"/>
              </a:rPr>
              <a:t> </a:t>
            </a:r>
          </a:p>
          <a:p>
            <a:pPr>
              <a:defRPr/>
            </a:pPr>
            <a:endParaRPr lang="en-US" dirty="0"/>
          </a:p>
        </p:txBody>
      </p:sp>
      <p:sp>
        <p:nvSpPr>
          <p:cNvPr id="29700" name="Slide Number Placeholder 2"/>
          <p:cNvSpPr>
            <a:spLocks/>
          </p:cNvSpPr>
          <p:nvPr/>
        </p:nvSpPr>
        <p:spPr bwMode="auto">
          <a:xfrm>
            <a:off x="10055226" y="5638801"/>
            <a:ext cx="549275" cy="396875"/>
          </a:xfrm>
          <a:prstGeom prst="bracketPair">
            <a:avLst>
              <a:gd name="adj" fmla="val 1794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6D6F806B-4C71-4A37-8B98-C77C9083CBB0}" type="slidenum">
              <a:rPr lang="en-US" altLang="en-US">
                <a:solidFill>
                  <a:schemeClr val="bg1"/>
                </a:solidFill>
              </a:rPr>
              <a:pPr algn="ctr" eaLnBrk="1" hangingPunct="1"/>
              <a:t>18</a:t>
            </a:fld>
            <a:endParaRPr lang="en-US" altLang="en-US" dirty="0">
              <a:solidFill>
                <a:schemeClr val="bg1"/>
              </a:solidFill>
            </a:endParaRPr>
          </a:p>
        </p:txBody>
      </p:sp>
      <p:sp>
        <p:nvSpPr>
          <p:cNvPr id="4" name="Slide Number Placeholder 3">
            <a:extLst>
              <a:ext uri="{FF2B5EF4-FFF2-40B4-BE49-F238E27FC236}">
                <a16:creationId xmlns:a16="http://schemas.microsoft.com/office/drawing/2014/main" id="{0CF41F6F-2FC3-B539-C81D-D8F3E0D857AA}"/>
              </a:ext>
            </a:extLst>
          </p:cNvPr>
          <p:cNvSpPr>
            <a:spLocks noGrp="1"/>
          </p:cNvSpPr>
          <p:nvPr>
            <p:ph type="sldNum" sz="quarter" idx="12"/>
          </p:nvPr>
        </p:nvSpPr>
        <p:spPr/>
        <p:txBody>
          <a:bodyPr/>
          <a:lstStyle/>
          <a:p>
            <a:fld id="{3A98EE3D-8CD1-4C3F-BD1C-C98C9596463C}" type="slidenum">
              <a:rPr lang="en-US" smtClean="0"/>
              <a:t>18</a:t>
            </a:fld>
            <a:endParaRPr lang="en-US" dirty="0"/>
          </a:p>
        </p:txBody>
      </p:sp>
    </p:spTree>
    <p:extLst>
      <p:ext uri="{BB962C8B-B14F-4D97-AF65-F5344CB8AC3E}">
        <p14:creationId xmlns:p14="http://schemas.microsoft.com/office/powerpoint/2010/main" val="4500962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4731" y="524845"/>
            <a:ext cx="8229600" cy="587991"/>
          </a:xfrm>
        </p:spPr>
        <p:txBody>
          <a:bodyPr/>
          <a:lstStyle/>
          <a:p>
            <a:pPr>
              <a:defRPr/>
            </a:pPr>
            <a:r>
              <a:rPr lang="en-US" sz="3200" dirty="0" err="1"/>
              <a:t>Keycare</a:t>
            </a:r>
            <a:r>
              <a:rPr lang="en-US" sz="3200" dirty="0"/>
              <a:t> $3500</a:t>
            </a:r>
          </a:p>
        </p:txBody>
      </p:sp>
      <p:sp>
        <p:nvSpPr>
          <p:cNvPr id="28675" name="Content Placeholder 2"/>
          <p:cNvSpPr>
            <a:spLocks noGrp="1"/>
          </p:cNvSpPr>
          <p:nvPr>
            <p:ph idx="1"/>
          </p:nvPr>
        </p:nvSpPr>
        <p:spPr>
          <a:xfrm>
            <a:off x="847106" y="1262580"/>
            <a:ext cx="10497787" cy="5343896"/>
          </a:xfrm>
        </p:spPr>
        <p:txBody>
          <a:bodyPr>
            <a:normAutofit fontScale="25000" lnSpcReduction="20000"/>
          </a:bodyPr>
          <a:lstStyle/>
          <a:p>
            <a:pPr>
              <a:defRPr/>
            </a:pPr>
            <a:r>
              <a:rPr lang="en-US" sz="7200" dirty="0"/>
              <a:t>$3,500 individual/$7,000 family deductible</a:t>
            </a:r>
          </a:p>
          <a:p>
            <a:pPr lvl="1">
              <a:defRPr/>
            </a:pPr>
            <a:r>
              <a:rPr lang="en-US" sz="7200" dirty="0"/>
              <a:t>One person can meet the $3,500 deductible and the plan will start paying for that person even if $7,000 for family hasn’t been satisfied</a:t>
            </a:r>
          </a:p>
          <a:p>
            <a:pPr>
              <a:defRPr/>
            </a:pPr>
            <a:r>
              <a:rPr lang="en-US" sz="7200" dirty="0"/>
              <a:t>100% co-insurance in-network for </a:t>
            </a:r>
            <a:r>
              <a:rPr lang="en-US" sz="7200" b="1" dirty="0"/>
              <a:t>medical after deductible</a:t>
            </a:r>
          </a:p>
          <a:p>
            <a:pPr>
              <a:defRPr/>
            </a:pPr>
            <a:r>
              <a:rPr lang="en-US" sz="7200" dirty="0"/>
              <a:t>Preventive care services covered at 100% outside of the deductible</a:t>
            </a:r>
          </a:p>
          <a:p>
            <a:pPr>
              <a:defRPr/>
            </a:pPr>
            <a:r>
              <a:rPr lang="en-US" sz="7200" dirty="0"/>
              <a:t>$4,000 individual/$8,000 family out-of-pocket maximum</a:t>
            </a:r>
          </a:p>
          <a:p>
            <a:pPr>
              <a:defRPr/>
            </a:pPr>
            <a:r>
              <a:rPr lang="en-US" sz="7200" dirty="0"/>
              <a:t>Drug copays: </a:t>
            </a:r>
          </a:p>
          <a:p>
            <a:pPr lvl="1">
              <a:defRPr/>
            </a:pPr>
            <a:r>
              <a:rPr lang="en-US" sz="7200" dirty="0"/>
              <a:t>$20/$50/$90/20% up to $200</a:t>
            </a:r>
            <a:endParaRPr lang="en-US" sz="2400" dirty="0"/>
          </a:p>
          <a:p>
            <a:pPr lvl="1">
              <a:defRPr/>
            </a:pPr>
            <a:r>
              <a:rPr lang="en-US" sz="7200" dirty="0"/>
              <a:t>Co-pays do not accumulate towards deductible, but do accumulate towards the out-of-pocket maximum </a:t>
            </a:r>
          </a:p>
          <a:p>
            <a:pPr lvl="1">
              <a:defRPr/>
            </a:pPr>
            <a:r>
              <a:rPr lang="en-US" sz="7200" dirty="0"/>
              <a:t>Non-preventive drugs count towards deductible and out-of-pocket maximum</a:t>
            </a:r>
          </a:p>
          <a:p>
            <a:pPr lvl="1">
              <a:defRPr/>
            </a:pPr>
            <a:r>
              <a:rPr lang="en-US" sz="7200" dirty="0"/>
              <a:t>Co-pays for approved preventive care drugs before deductible (please see </a:t>
            </a:r>
            <a:r>
              <a:rPr lang="en-US" sz="7200" dirty="0" err="1">
                <a:solidFill>
                  <a:schemeClr val="tx1">
                    <a:lumMod val="75000"/>
                    <a:lumOff val="25000"/>
                  </a:schemeClr>
                </a:solidFill>
              </a:rPr>
              <a:t>CarelonRx</a:t>
            </a:r>
            <a:r>
              <a:rPr lang="en-US" sz="7200" dirty="0" err="1"/>
              <a:t>’s</a:t>
            </a:r>
            <a:r>
              <a:rPr lang="en-US" sz="7200" dirty="0"/>
              <a:t> list of approved preventive drugs)</a:t>
            </a:r>
          </a:p>
          <a:p>
            <a:pPr lvl="1">
              <a:defRPr/>
            </a:pPr>
            <a:r>
              <a:rPr lang="en-US" sz="7200" dirty="0"/>
              <a:t>Co-pays for all drugs after deductible is met</a:t>
            </a:r>
          </a:p>
          <a:p>
            <a:pPr>
              <a:defRPr/>
            </a:pPr>
            <a:endParaRPr lang="en-US" sz="2000" i="1" dirty="0">
              <a:solidFill>
                <a:schemeClr val="tx1">
                  <a:lumMod val="65000"/>
                  <a:lumOff val="35000"/>
                </a:schemeClr>
              </a:solidFill>
              <a:latin typeface="Calibri" pitchFamily="34" charset="0"/>
            </a:endParaRPr>
          </a:p>
          <a:p>
            <a:pPr>
              <a:defRPr/>
            </a:pPr>
            <a:endParaRPr lang="en-US" sz="1800" dirty="0"/>
          </a:p>
        </p:txBody>
      </p:sp>
      <p:sp>
        <p:nvSpPr>
          <p:cNvPr id="31748" name="Slide Number Placeholder 2"/>
          <p:cNvSpPr>
            <a:spLocks/>
          </p:cNvSpPr>
          <p:nvPr/>
        </p:nvSpPr>
        <p:spPr bwMode="auto">
          <a:xfrm>
            <a:off x="10055226" y="5648326"/>
            <a:ext cx="549275" cy="396875"/>
          </a:xfrm>
          <a:prstGeom prst="bracketPair">
            <a:avLst>
              <a:gd name="adj" fmla="val 1794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accent1"/>
              </a:buClr>
              <a:buFont typeface="Arial" panose="020B0604020202020204" pitchFamily="34" charset="0"/>
              <a:buChar char="•"/>
              <a:defRPr sz="2200">
                <a:solidFill>
                  <a:schemeClr val="tx1"/>
                </a:solidFill>
                <a:latin typeface="Franklin Gothic Book" panose="020B050302010202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Franklin Gothic Book" panose="020B0503020102020204" pitchFamily="34" charset="0"/>
              </a:defRPr>
            </a:lvl2pPr>
            <a:lvl3pPr marL="1143000" indent="-228600">
              <a:spcBef>
                <a:spcPct val="20000"/>
              </a:spcBef>
              <a:buClr>
                <a:srgbClr val="DEAE00"/>
              </a:buClr>
              <a:buFont typeface="Arial" panose="020B0604020202020204" pitchFamily="34" charset="0"/>
              <a:buChar char="•"/>
              <a:defRPr>
                <a:solidFill>
                  <a:schemeClr val="tx1"/>
                </a:solidFill>
                <a:latin typeface="Franklin Gothic Book" panose="020B0503020102020204" pitchFamily="34" charset="0"/>
              </a:defRPr>
            </a:lvl3pPr>
            <a:lvl4pPr marL="1600200" indent="-228600">
              <a:spcBef>
                <a:spcPct val="20000"/>
              </a:spcBef>
              <a:buClr>
                <a:srgbClr val="B77BB4"/>
              </a:buClr>
              <a:buFont typeface="Arial" panose="020B0604020202020204" pitchFamily="34" charset="0"/>
              <a:buChar char="•"/>
              <a:defRPr sz="1600">
                <a:solidFill>
                  <a:schemeClr val="tx1"/>
                </a:solidFill>
                <a:latin typeface="Franklin Gothic Book" panose="020B0503020102020204" pitchFamily="34" charset="0"/>
              </a:defRPr>
            </a:lvl4pPr>
            <a:lvl5pPr marL="2057400" indent="-228600">
              <a:spcBef>
                <a:spcPct val="20000"/>
              </a:spcBef>
              <a:buClr>
                <a:srgbClr val="E0773C"/>
              </a:buClr>
              <a:buFont typeface="Arial" panose="020B0604020202020204" pitchFamily="34" charset="0"/>
              <a:buChar char="•"/>
              <a:defRPr sz="1400">
                <a:solidFill>
                  <a:schemeClr val="tx1"/>
                </a:solidFill>
                <a:latin typeface="Franklin Gothic Book" panose="020B0503020102020204" pitchFamily="34" charset="0"/>
              </a:defRPr>
            </a:lvl5pPr>
            <a:lvl6pPr marL="2514600" indent="-228600" eaLnBrk="0" fontAlgn="base" hangingPunct="0">
              <a:spcBef>
                <a:spcPct val="20000"/>
              </a:spcBef>
              <a:spcAft>
                <a:spcPct val="0"/>
              </a:spcAft>
              <a:buClr>
                <a:srgbClr val="E0773C"/>
              </a:buClr>
              <a:buFont typeface="Arial" panose="020B0604020202020204" pitchFamily="34" charset="0"/>
              <a:buChar char="•"/>
              <a:defRPr sz="1400">
                <a:solidFill>
                  <a:schemeClr val="tx1"/>
                </a:solidFill>
                <a:latin typeface="Franklin Gothic Book" panose="020B0503020102020204" pitchFamily="34" charset="0"/>
              </a:defRPr>
            </a:lvl6pPr>
            <a:lvl7pPr marL="2971800" indent="-228600" eaLnBrk="0" fontAlgn="base" hangingPunct="0">
              <a:spcBef>
                <a:spcPct val="20000"/>
              </a:spcBef>
              <a:spcAft>
                <a:spcPct val="0"/>
              </a:spcAft>
              <a:buClr>
                <a:srgbClr val="E0773C"/>
              </a:buClr>
              <a:buFont typeface="Arial" panose="020B0604020202020204" pitchFamily="34" charset="0"/>
              <a:buChar char="•"/>
              <a:defRPr sz="1400">
                <a:solidFill>
                  <a:schemeClr val="tx1"/>
                </a:solidFill>
                <a:latin typeface="Franklin Gothic Book" panose="020B0503020102020204" pitchFamily="34" charset="0"/>
              </a:defRPr>
            </a:lvl7pPr>
            <a:lvl8pPr marL="3429000" indent="-228600" eaLnBrk="0" fontAlgn="base" hangingPunct="0">
              <a:spcBef>
                <a:spcPct val="20000"/>
              </a:spcBef>
              <a:spcAft>
                <a:spcPct val="0"/>
              </a:spcAft>
              <a:buClr>
                <a:srgbClr val="E0773C"/>
              </a:buClr>
              <a:buFont typeface="Arial" panose="020B0604020202020204" pitchFamily="34" charset="0"/>
              <a:buChar char="•"/>
              <a:defRPr sz="1400">
                <a:solidFill>
                  <a:schemeClr val="tx1"/>
                </a:solidFill>
                <a:latin typeface="Franklin Gothic Book" panose="020B0503020102020204" pitchFamily="34" charset="0"/>
              </a:defRPr>
            </a:lvl8pPr>
            <a:lvl9pPr marL="3886200" indent="-228600" eaLnBrk="0" fontAlgn="base" hangingPunct="0">
              <a:spcBef>
                <a:spcPct val="20000"/>
              </a:spcBef>
              <a:spcAft>
                <a:spcPct val="0"/>
              </a:spcAft>
              <a:buClr>
                <a:srgbClr val="E0773C"/>
              </a:buClr>
              <a:buFont typeface="Arial" panose="020B0604020202020204" pitchFamily="34" charset="0"/>
              <a:buChar char="•"/>
              <a:defRPr sz="1400">
                <a:solidFill>
                  <a:schemeClr val="tx1"/>
                </a:solidFill>
                <a:latin typeface="Franklin Gothic Book" panose="020B0503020102020204" pitchFamily="34" charset="0"/>
              </a:defRPr>
            </a:lvl9pPr>
          </a:lstStyle>
          <a:p>
            <a:pPr algn="ctr" eaLnBrk="1" hangingPunct="1">
              <a:spcBef>
                <a:spcPct val="0"/>
              </a:spcBef>
              <a:buClrTx/>
              <a:buFontTx/>
              <a:buNone/>
            </a:pPr>
            <a:fld id="{44E2F2A1-1CCB-4FE0-A7E0-B1F2F89391FB}" type="slidenum">
              <a:rPr lang="en-US" altLang="en-US" sz="1800">
                <a:solidFill>
                  <a:schemeClr val="bg1"/>
                </a:solidFill>
                <a:latin typeface="Arial" panose="020B0604020202020204" pitchFamily="34" charset="0"/>
              </a:rPr>
              <a:pPr algn="ctr" eaLnBrk="1" hangingPunct="1">
                <a:spcBef>
                  <a:spcPct val="0"/>
                </a:spcBef>
                <a:buClrTx/>
                <a:buFontTx/>
                <a:buNone/>
              </a:pPr>
              <a:t>19</a:t>
            </a:fld>
            <a:endParaRPr lang="en-US" altLang="en-US" sz="1800">
              <a:solidFill>
                <a:schemeClr val="bg1"/>
              </a:solidFill>
              <a:latin typeface="Arial" panose="020B0604020202020204" pitchFamily="34" charset="0"/>
            </a:endParaRPr>
          </a:p>
        </p:txBody>
      </p:sp>
      <p:sp>
        <p:nvSpPr>
          <p:cNvPr id="3" name="Slide Number Placeholder 2">
            <a:extLst>
              <a:ext uri="{FF2B5EF4-FFF2-40B4-BE49-F238E27FC236}">
                <a16:creationId xmlns:a16="http://schemas.microsoft.com/office/drawing/2014/main" id="{7AAEB6E4-9DD5-4002-BE1B-B36E39E058BB}"/>
              </a:ext>
            </a:extLst>
          </p:cNvPr>
          <p:cNvSpPr>
            <a:spLocks noGrp="1"/>
          </p:cNvSpPr>
          <p:nvPr>
            <p:ph type="sldNum" sz="quarter" idx="12"/>
          </p:nvPr>
        </p:nvSpPr>
        <p:spPr/>
        <p:txBody>
          <a:bodyPr/>
          <a:lstStyle/>
          <a:p>
            <a:fld id="{3A98EE3D-8CD1-4C3F-BD1C-C98C9596463C}" type="slidenum">
              <a:rPr lang="en-US" smtClean="0"/>
              <a:t>19</a:t>
            </a:fld>
            <a:endParaRPr lang="en-US" dirty="0"/>
          </a:p>
        </p:txBody>
      </p:sp>
    </p:spTree>
    <p:extLst>
      <p:ext uri="{BB962C8B-B14F-4D97-AF65-F5344CB8AC3E}">
        <p14:creationId xmlns:p14="http://schemas.microsoft.com/office/powerpoint/2010/main" val="16267547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5F1FCC-7AB6-292D-2A24-5F50EFE4F140}"/>
              </a:ext>
            </a:extLst>
          </p:cNvPr>
          <p:cNvSpPr>
            <a:spLocks noGrp="1"/>
          </p:cNvSpPr>
          <p:nvPr>
            <p:ph type="title"/>
          </p:nvPr>
        </p:nvSpPr>
        <p:spPr>
          <a:xfrm>
            <a:off x="581192" y="702156"/>
            <a:ext cx="11029616" cy="639534"/>
          </a:xfrm>
        </p:spPr>
        <p:txBody>
          <a:bodyPr/>
          <a:lstStyle/>
          <a:p>
            <a:r>
              <a:rPr lang="en-US" dirty="0"/>
              <a:t>Agenda</a:t>
            </a:r>
          </a:p>
        </p:txBody>
      </p:sp>
      <p:sp>
        <p:nvSpPr>
          <p:cNvPr id="6" name="Content Placeholder 5">
            <a:extLst>
              <a:ext uri="{FF2B5EF4-FFF2-40B4-BE49-F238E27FC236}">
                <a16:creationId xmlns:a16="http://schemas.microsoft.com/office/drawing/2014/main" id="{2DD9ACFC-8AB3-AE24-87EF-7D52656F9F68}"/>
              </a:ext>
            </a:extLst>
          </p:cNvPr>
          <p:cNvSpPr>
            <a:spLocks noGrp="1"/>
          </p:cNvSpPr>
          <p:nvPr>
            <p:ph idx="1"/>
          </p:nvPr>
        </p:nvSpPr>
        <p:spPr>
          <a:xfrm>
            <a:off x="581192" y="1476424"/>
            <a:ext cx="11029615" cy="3819971"/>
          </a:xfrm>
        </p:spPr>
        <p:txBody>
          <a:bodyPr>
            <a:normAutofit/>
          </a:bodyPr>
          <a:lstStyle/>
          <a:p>
            <a:r>
              <a:rPr lang="en-US" dirty="0"/>
              <a:t>What’s changing for 2026?</a:t>
            </a:r>
          </a:p>
          <a:p>
            <a:r>
              <a:rPr lang="en-US" dirty="0"/>
              <a:t>Medical and Prescription Drug Benefits</a:t>
            </a:r>
          </a:p>
          <a:p>
            <a:r>
              <a:rPr lang="en-US" dirty="0"/>
              <a:t>Ancillary Benefits</a:t>
            </a:r>
          </a:p>
          <a:p>
            <a:pPr lvl="1"/>
            <a:r>
              <a:rPr lang="en-US" dirty="0"/>
              <a:t>Dental Plan Options</a:t>
            </a:r>
          </a:p>
          <a:p>
            <a:pPr lvl="1"/>
            <a:r>
              <a:rPr lang="en-US" dirty="0"/>
              <a:t>Vision Plan Options</a:t>
            </a:r>
          </a:p>
          <a:p>
            <a:pPr lvl="1"/>
            <a:r>
              <a:rPr lang="en-US" dirty="0"/>
              <a:t>Flexible Spending Account Plans</a:t>
            </a:r>
          </a:p>
          <a:p>
            <a:pPr lvl="1"/>
            <a:r>
              <a:rPr lang="en-US" dirty="0"/>
              <a:t>Disability Plan Options</a:t>
            </a:r>
          </a:p>
          <a:p>
            <a:pPr lvl="1"/>
            <a:r>
              <a:rPr lang="en-US" dirty="0"/>
              <a:t>Life and AD&amp;D Plan Options</a:t>
            </a:r>
          </a:p>
          <a:p>
            <a:pPr lvl="1"/>
            <a:r>
              <a:rPr lang="en-US" dirty="0"/>
              <a:t>Voluntary Benefits</a:t>
            </a:r>
          </a:p>
          <a:p>
            <a:r>
              <a:rPr lang="en-US" dirty="0"/>
              <a:t>Open Enrollment Details</a:t>
            </a:r>
          </a:p>
        </p:txBody>
      </p:sp>
      <p:sp>
        <p:nvSpPr>
          <p:cNvPr id="4" name="Slide Number Placeholder 3">
            <a:extLst>
              <a:ext uri="{FF2B5EF4-FFF2-40B4-BE49-F238E27FC236}">
                <a16:creationId xmlns:a16="http://schemas.microsoft.com/office/drawing/2014/main" id="{C4C7D33B-48E6-38EE-FF18-C877BCF144AD}"/>
              </a:ext>
            </a:extLst>
          </p:cNvPr>
          <p:cNvSpPr>
            <a:spLocks noGrp="1"/>
          </p:cNvSpPr>
          <p:nvPr>
            <p:ph type="sldNum" sz="quarter" idx="12"/>
          </p:nvPr>
        </p:nvSpPr>
        <p:spPr/>
        <p:txBody>
          <a:bodyPr/>
          <a:lstStyle/>
          <a:p>
            <a:fld id="{3A98EE3D-8CD1-4C3F-BD1C-C98C9596463C}" type="slidenum">
              <a:rPr lang="en-US" smtClean="0"/>
              <a:t>2</a:t>
            </a:fld>
            <a:endParaRPr lang="en-US" dirty="0"/>
          </a:p>
        </p:txBody>
      </p:sp>
      <p:pic>
        <p:nvPicPr>
          <p:cNvPr id="2" name="Picture 1" descr="When Does Open Enrollment Start 2024 - Letti Olympia">
            <a:extLst>
              <a:ext uri="{FF2B5EF4-FFF2-40B4-BE49-F238E27FC236}">
                <a16:creationId xmlns:a16="http://schemas.microsoft.com/office/drawing/2014/main" id="{8895BC87-0336-2B6E-D70F-9A19DEDFA481}"/>
              </a:ext>
            </a:extLst>
          </p:cNvPr>
          <p:cNvPicPr>
            <a:picLocks noChangeAspect="1"/>
          </p:cNvPicPr>
          <p:nvPr/>
        </p:nvPicPr>
        <p:blipFill>
          <a:blip r:embed="rId2"/>
          <a:stretch>
            <a:fillRect/>
          </a:stretch>
        </p:blipFill>
        <p:spPr>
          <a:xfrm>
            <a:off x="5193274" y="1481666"/>
            <a:ext cx="5541367" cy="3989917"/>
          </a:xfrm>
          <a:prstGeom prst="rect">
            <a:avLst/>
          </a:prstGeom>
        </p:spPr>
      </p:pic>
    </p:spTree>
    <p:extLst>
      <p:ext uri="{BB962C8B-B14F-4D97-AF65-F5344CB8AC3E}">
        <p14:creationId xmlns:p14="http://schemas.microsoft.com/office/powerpoint/2010/main" val="32613825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083" y="609791"/>
            <a:ext cx="8229600" cy="506104"/>
          </a:xfrm>
        </p:spPr>
        <p:txBody>
          <a:bodyPr>
            <a:noAutofit/>
          </a:bodyPr>
          <a:lstStyle/>
          <a:p>
            <a:pPr eaLnBrk="1" hangingPunct="1">
              <a:defRPr/>
            </a:pPr>
            <a:r>
              <a:rPr lang="en-US" sz="3200" dirty="0" err="1"/>
              <a:t>Healthkeepers</a:t>
            </a:r>
            <a:r>
              <a:rPr lang="en-US" sz="3200" dirty="0"/>
              <a:t> $3500</a:t>
            </a:r>
            <a:endParaRPr lang="en-US" sz="3200" i="1" dirty="0"/>
          </a:p>
        </p:txBody>
      </p:sp>
      <p:sp>
        <p:nvSpPr>
          <p:cNvPr id="29699" name="Content Placeholder 2"/>
          <p:cNvSpPr>
            <a:spLocks noGrp="1"/>
          </p:cNvSpPr>
          <p:nvPr>
            <p:ph idx="1"/>
          </p:nvPr>
        </p:nvSpPr>
        <p:spPr>
          <a:xfrm>
            <a:off x="705134" y="2910250"/>
            <a:ext cx="10781732" cy="2548720"/>
          </a:xfrm>
        </p:spPr>
        <p:txBody>
          <a:bodyPr>
            <a:normAutofit fontScale="25000" lnSpcReduction="20000"/>
          </a:bodyPr>
          <a:lstStyle/>
          <a:p>
            <a:pPr>
              <a:defRPr/>
            </a:pPr>
            <a:r>
              <a:rPr lang="en-US" sz="7200" b="1" dirty="0"/>
              <a:t>Anthem </a:t>
            </a:r>
            <a:r>
              <a:rPr lang="en-US" sz="7200" b="1" dirty="0" err="1"/>
              <a:t>HealthKeepers</a:t>
            </a:r>
            <a:r>
              <a:rPr lang="en-US" sz="7200" b="1" dirty="0"/>
              <a:t> network of providers</a:t>
            </a:r>
            <a:endParaRPr lang="en-US" sz="7200" dirty="0"/>
          </a:p>
          <a:p>
            <a:pPr>
              <a:defRPr/>
            </a:pPr>
            <a:r>
              <a:rPr lang="en-US" sz="7200" dirty="0"/>
              <a:t>$3,500 individual/$7,000 family deductible</a:t>
            </a:r>
          </a:p>
          <a:p>
            <a:pPr lvl="1">
              <a:defRPr/>
            </a:pPr>
            <a:r>
              <a:rPr lang="en-US" sz="7200" dirty="0"/>
              <a:t>One person can meet the $3,500 deductible and the plan will start paying for that person even if $7,000 for family hasn’t been satisfied</a:t>
            </a:r>
          </a:p>
          <a:p>
            <a:pPr>
              <a:defRPr/>
            </a:pPr>
            <a:r>
              <a:rPr lang="en-US" sz="7200" dirty="0"/>
              <a:t>100% co-insurance in-network for </a:t>
            </a:r>
            <a:r>
              <a:rPr lang="en-US" sz="7200" b="1" dirty="0"/>
              <a:t>medical after deductible</a:t>
            </a:r>
          </a:p>
          <a:p>
            <a:pPr>
              <a:defRPr/>
            </a:pPr>
            <a:r>
              <a:rPr lang="en-US" sz="7200" dirty="0"/>
              <a:t>Preventive care services covered at 100% outside of the deductible</a:t>
            </a:r>
          </a:p>
          <a:p>
            <a:pPr>
              <a:defRPr/>
            </a:pPr>
            <a:r>
              <a:rPr lang="en-US" sz="7200" dirty="0"/>
              <a:t>$4,000 individual/$8,000 family out-of-pocket maximum</a:t>
            </a:r>
          </a:p>
          <a:p>
            <a:pPr>
              <a:defRPr/>
            </a:pPr>
            <a:r>
              <a:rPr lang="en-US" sz="7200" dirty="0"/>
              <a:t>Drug copays: </a:t>
            </a:r>
          </a:p>
          <a:p>
            <a:pPr lvl="1">
              <a:defRPr/>
            </a:pPr>
            <a:r>
              <a:rPr lang="en-US" sz="7200" dirty="0"/>
              <a:t>$20/$50/$90/20% up to $200</a:t>
            </a:r>
            <a:endParaRPr lang="en-US" sz="2400" dirty="0"/>
          </a:p>
          <a:p>
            <a:pPr lvl="1">
              <a:defRPr/>
            </a:pPr>
            <a:r>
              <a:rPr lang="en-US" sz="7200" dirty="0"/>
              <a:t>Co-pays for approved preventive care drugs before deductible (please see </a:t>
            </a:r>
            <a:r>
              <a:rPr lang="en-US" sz="7200" dirty="0" err="1">
                <a:solidFill>
                  <a:schemeClr val="tx1">
                    <a:lumMod val="75000"/>
                    <a:lumOff val="25000"/>
                  </a:schemeClr>
                </a:solidFill>
              </a:rPr>
              <a:t>CarelonRx</a:t>
            </a:r>
            <a:r>
              <a:rPr lang="en-US" sz="7200" dirty="0" err="1"/>
              <a:t>’s</a:t>
            </a:r>
            <a:r>
              <a:rPr lang="en-US" sz="7200" dirty="0"/>
              <a:t> list of approved preventive drugs); co-pays do not accumulate towards deductible, but do accumulate towards the out-of-pocket maximum </a:t>
            </a:r>
          </a:p>
          <a:p>
            <a:pPr lvl="1">
              <a:defRPr/>
            </a:pPr>
            <a:r>
              <a:rPr lang="en-US" sz="7200" dirty="0"/>
              <a:t>Non-preventive drugs count towards deductible and out-of-pocket maximum</a:t>
            </a:r>
          </a:p>
          <a:p>
            <a:pPr lvl="1">
              <a:defRPr/>
            </a:pPr>
            <a:r>
              <a:rPr lang="en-US" sz="7200" dirty="0"/>
              <a:t>Co-pays for all drugs after deductible is met</a:t>
            </a:r>
          </a:p>
          <a:p>
            <a:pPr marL="109728" indent="0">
              <a:buNone/>
              <a:defRPr/>
            </a:pPr>
            <a:endParaRPr lang="en-US" sz="2000" dirty="0">
              <a:solidFill>
                <a:schemeClr val="tx1">
                  <a:lumMod val="65000"/>
                  <a:lumOff val="35000"/>
                </a:schemeClr>
              </a:solidFill>
            </a:endParaRPr>
          </a:p>
          <a:p>
            <a:pPr>
              <a:buFont typeface="Arial" panose="020B0604020202020204" pitchFamily="34" charset="0"/>
              <a:buNone/>
              <a:defRPr/>
            </a:pPr>
            <a:endParaRPr lang="en-US" sz="2000" dirty="0">
              <a:solidFill>
                <a:schemeClr val="tx1">
                  <a:lumMod val="65000"/>
                  <a:lumOff val="35000"/>
                </a:schemeClr>
              </a:solidFill>
            </a:endParaRPr>
          </a:p>
          <a:p>
            <a:pPr>
              <a:buFont typeface="Arial" panose="020B0604020202020204" pitchFamily="34" charset="0"/>
              <a:buNone/>
              <a:defRPr/>
            </a:pPr>
            <a:endParaRPr lang="en-US" sz="2000" dirty="0"/>
          </a:p>
          <a:p>
            <a:pPr eaLnBrk="1" hangingPunct="1">
              <a:defRPr/>
            </a:pPr>
            <a:endParaRPr lang="en-US" sz="2000" dirty="0"/>
          </a:p>
        </p:txBody>
      </p:sp>
      <p:sp>
        <p:nvSpPr>
          <p:cNvPr id="30724" name="Slide Number Placeholder 2"/>
          <p:cNvSpPr>
            <a:spLocks/>
          </p:cNvSpPr>
          <p:nvPr/>
        </p:nvSpPr>
        <p:spPr bwMode="auto">
          <a:xfrm>
            <a:off x="10055226" y="5648326"/>
            <a:ext cx="549275" cy="396875"/>
          </a:xfrm>
          <a:prstGeom prst="bracketPair">
            <a:avLst>
              <a:gd name="adj" fmla="val 1794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accent1"/>
              </a:buClr>
              <a:buFont typeface="Arial" panose="020B0604020202020204" pitchFamily="34" charset="0"/>
              <a:buChar char="•"/>
              <a:defRPr sz="2200">
                <a:solidFill>
                  <a:schemeClr val="tx1"/>
                </a:solidFill>
                <a:latin typeface="Franklin Gothic Book" panose="020B050302010202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Franklin Gothic Book" panose="020B0503020102020204" pitchFamily="34" charset="0"/>
              </a:defRPr>
            </a:lvl2pPr>
            <a:lvl3pPr marL="1143000" indent="-228600">
              <a:spcBef>
                <a:spcPct val="20000"/>
              </a:spcBef>
              <a:buClr>
                <a:srgbClr val="DEAE00"/>
              </a:buClr>
              <a:buFont typeface="Arial" panose="020B0604020202020204" pitchFamily="34" charset="0"/>
              <a:buChar char="•"/>
              <a:defRPr>
                <a:solidFill>
                  <a:schemeClr val="tx1"/>
                </a:solidFill>
                <a:latin typeface="Franklin Gothic Book" panose="020B0503020102020204" pitchFamily="34" charset="0"/>
              </a:defRPr>
            </a:lvl3pPr>
            <a:lvl4pPr marL="1600200" indent="-228600">
              <a:spcBef>
                <a:spcPct val="20000"/>
              </a:spcBef>
              <a:buClr>
                <a:srgbClr val="B77BB4"/>
              </a:buClr>
              <a:buFont typeface="Arial" panose="020B0604020202020204" pitchFamily="34" charset="0"/>
              <a:buChar char="•"/>
              <a:defRPr sz="1600">
                <a:solidFill>
                  <a:schemeClr val="tx1"/>
                </a:solidFill>
                <a:latin typeface="Franklin Gothic Book" panose="020B0503020102020204" pitchFamily="34" charset="0"/>
              </a:defRPr>
            </a:lvl4pPr>
            <a:lvl5pPr marL="2057400" indent="-228600">
              <a:spcBef>
                <a:spcPct val="20000"/>
              </a:spcBef>
              <a:buClr>
                <a:srgbClr val="E0773C"/>
              </a:buClr>
              <a:buFont typeface="Arial" panose="020B0604020202020204" pitchFamily="34" charset="0"/>
              <a:buChar char="•"/>
              <a:defRPr sz="1400">
                <a:solidFill>
                  <a:schemeClr val="tx1"/>
                </a:solidFill>
                <a:latin typeface="Franklin Gothic Book" panose="020B0503020102020204" pitchFamily="34" charset="0"/>
              </a:defRPr>
            </a:lvl5pPr>
            <a:lvl6pPr marL="2514600" indent="-228600" eaLnBrk="0" fontAlgn="base" hangingPunct="0">
              <a:spcBef>
                <a:spcPct val="20000"/>
              </a:spcBef>
              <a:spcAft>
                <a:spcPct val="0"/>
              </a:spcAft>
              <a:buClr>
                <a:srgbClr val="E0773C"/>
              </a:buClr>
              <a:buFont typeface="Arial" panose="020B0604020202020204" pitchFamily="34" charset="0"/>
              <a:buChar char="•"/>
              <a:defRPr sz="1400">
                <a:solidFill>
                  <a:schemeClr val="tx1"/>
                </a:solidFill>
                <a:latin typeface="Franklin Gothic Book" panose="020B0503020102020204" pitchFamily="34" charset="0"/>
              </a:defRPr>
            </a:lvl6pPr>
            <a:lvl7pPr marL="2971800" indent="-228600" eaLnBrk="0" fontAlgn="base" hangingPunct="0">
              <a:spcBef>
                <a:spcPct val="20000"/>
              </a:spcBef>
              <a:spcAft>
                <a:spcPct val="0"/>
              </a:spcAft>
              <a:buClr>
                <a:srgbClr val="E0773C"/>
              </a:buClr>
              <a:buFont typeface="Arial" panose="020B0604020202020204" pitchFamily="34" charset="0"/>
              <a:buChar char="•"/>
              <a:defRPr sz="1400">
                <a:solidFill>
                  <a:schemeClr val="tx1"/>
                </a:solidFill>
                <a:latin typeface="Franklin Gothic Book" panose="020B0503020102020204" pitchFamily="34" charset="0"/>
              </a:defRPr>
            </a:lvl7pPr>
            <a:lvl8pPr marL="3429000" indent="-228600" eaLnBrk="0" fontAlgn="base" hangingPunct="0">
              <a:spcBef>
                <a:spcPct val="20000"/>
              </a:spcBef>
              <a:spcAft>
                <a:spcPct val="0"/>
              </a:spcAft>
              <a:buClr>
                <a:srgbClr val="E0773C"/>
              </a:buClr>
              <a:buFont typeface="Arial" panose="020B0604020202020204" pitchFamily="34" charset="0"/>
              <a:buChar char="•"/>
              <a:defRPr sz="1400">
                <a:solidFill>
                  <a:schemeClr val="tx1"/>
                </a:solidFill>
                <a:latin typeface="Franklin Gothic Book" panose="020B0503020102020204" pitchFamily="34" charset="0"/>
              </a:defRPr>
            </a:lvl8pPr>
            <a:lvl9pPr marL="3886200" indent="-228600" eaLnBrk="0" fontAlgn="base" hangingPunct="0">
              <a:spcBef>
                <a:spcPct val="20000"/>
              </a:spcBef>
              <a:spcAft>
                <a:spcPct val="0"/>
              </a:spcAft>
              <a:buClr>
                <a:srgbClr val="E0773C"/>
              </a:buClr>
              <a:buFont typeface="Arial" panose="020B0604020202020204" pitchFamily="34" charset="0"/>
              <a:buChar char="•"/>
              <a:defRPr sz="1400">
                <a:solidFill>
                  <a:schemeClr val="tx1"/>
                </a:solidFill>
                <a:latin typeface="Franklin Gothic Book" panose="020B0503020102020204" pitchFamily="34" charset="0"/>
              </a:defRPr>
            </a:lvl9pPr>
          </a:lstStyle>
          <a:p>
            <a:pPr algn="ctr" eaLnBrk="1" hangingPunct="1">
              <a:spcBef>
                <a:spcPct val="0"/>
              </a:spcBef>
              <a:buClrTx/>
              <a:buFontTx/>
              <a:buNone/>
            </a:pPr>
            <a:fld id="{EBD62A8E-82AD-4AE7-BF83-35CC21E60B19}" type="slidenum">
              <a:rPr lang="en-US" altLang="en-US" sz="1800">
                <a:solidFill>
                  <a:schemeClr val="bg1"/>
                </a:solidFill>
                <a:latin typeface="Arial" panose="020B0604020202020204" pitchFamily="34" charset="0"/>
              </a:rPr>
              <a:pPr algn="ctr" eaLnBrk="1" hangingPunct="1">
                <a:spcBef>
                  <a:spcPct val="0"/>
                </a:spcBef>
                <a:buClrTx/>
                <a:buFontTx/>
                <a:buNone/>
              </a:pPr>
              <a:t>20</a:t>
            </a:fld>
            <a:endParaRPr lang="en-US" altLang="en-US" sz="1800" dirty="0">
              <a:solidFill>
                <a:schemeClr val="bg1"/>
              </a:solidFill>
              <a:latin typeface="Arial" panose="020B0604020202020204" pitchFamily="34" charset="0"/>
            </a:endParaRPr>
          </a:p>
        </p:txBody>
      </p:sp>
      <p:sp>
        <p:nvSpPr>
          <p:cNvPr id="3" name="Slide Number Placeholder 2">
            <a:extLst>
              <a:ext uri="{FF2B5EF4-FFF2-40B4-BE49-F238E27FC236}">
                <a16:creationId xmlns:a16="http://schemas.microsoft.com/office/drawing/2014/main" id="{576D37E2-2753-039A-7778-2A626BC8E9CB}"/>
              </a:ext>
            </a:extLst>
          </p:cNvPr>
          <p:cNvSpPr>
            <a:spLocks noGrp="1"/>
          </p:cNvSpPr>
          <p:nvPr>
            <p:ph type="sldNum" sz="quarter" idx="12"/>
          </p:nvPr>
        </p:nvSpPr>
        <p:spPr/>
        <p:txBody>
          <a:bodyPr/>
          <a:lstStyle/>
          <a:p>
            <a:fld id="{3A98EE3D-8CD1-4C3F-BD1C-C98C9596463C}" type="slidenum">
              <a:rPr lang="en-US" smtClean="0"/>
              <a:t>20</a:t>
            </a:fld>
            <a:endParaRPr lang="en-US" dirty="0"/>
          </a:p>
        </p:txBody>
      </p:sp>
    </p:spTree>
    <p:extLst>
      <p:ext uri="{BB962C8B-B14F-4D97-AF65-F5344CB8AC3E}">
        <p14:creationId xmlns:p14="http://schemas.microsoft.com/office/powerpoint/2010/main" val="24109164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436" y="531125"/>
            <a:ext cx="8229600" cy="587991"/>
          </a:xfrm>
        </p:spPr>
        <p:txBody>
          <a:bodyPr>
            <a:normAutofit/>
          </a:bodyPr>
          <a:lstStyle/>
          <a:p>
            <a:pPr>
              <a:defRPr/>
            </a:pPr>
            <a:r>
              <a:rPr lang="en-US" sz="3200" dirty="0" err="1"/>
              <a:t>Keycare</a:t>
            </a:r>
            <a:r>
              <a:rPr lang="en-US" sz="3200" dirty="0"/>
              <a:t> $5000</a:t>
            </a:r>
          </a:p>
        </p:txBody>
      </p:sp>
      <p:sp>
        <p:nvSpPr>
          <p:cNvPr id="28675" name="Content Placeholder 2"/>
          <p:cNvSpPr>
            <a:spLocks noGrp="1"/>
          </p:cNvSpPr>
          <p:nvPr>
            <p:ph idx="1"/>
          </p:nvPr>
        </p:nvSpPr>
        <p:spPr>
          <a:xfrm>
            <a:off x="618141" y="1953312"/>
            <a:ext cx="10955717" cy="4373563"/>
          </a:xfrm>
        </p:spPr>
        <p:txBody>
          <a:bodyPr>
            <a:normAutofit fontScale="25000" lnSpcReduction="20000"/>
          </a:bodyPr>
          <a:lstStyle/>
          <a:p>
            <a:pPr>
              <a:defRPr/>
            </a:pPr>
            <a:r>
              <a:rPr lang="en-US" sz="6400" dirty="0"/>
              <a:t>$</a:t>
            </a:r>
            <a:r>
              <a:rPr lang="en-US" sz="7200" dirty="0"/>
              <a:t>5,000 individual/$10,000 family deductible</a:t>
            </a:r>
          </a:p>
          <a:p>
            <a:pPr lvl="1">
              <a:defRPr/>
            </a:pPr>
            <a:r>
              <a:rPr lang="en-US" sz="7200" dirty="0">
                <a:solidFill>
                  <a:srgbClr val="465359"/>
                </a:solidFill>
              </a:rPr>
              <a:t>One person can meet the $5,000 deductible and the plan will start paying for that person even if $10,000 for family hasn’t been satisfied</a:t>
            </a:r>
          </a:p>
          <a:p>
            <a:pPr>
              <a:defRPr/>
            </a:pPr>
            <a:r>
              <a:rPr lang="en-US" sz="7200" dirty="0"/>
              <a:t>100% co-insurance in-network for </a:t>
            </a:r>
            <a:r>
              <a:rPr lang="en-US" sz="7200" b="1" dirty="0"/>
              <a:t>medical after deductible</a:t>
            </a:r>
          </a:p>
          <a:p>
            <a:pPr>
              <a:defRPr/>
            </a:pPr>
            <a:r>
              <a:rPr lang="en-US" sz="7200" dirty="0"/>
              <a:t>Preventive care services covered at 100% outside of the deductible</a:t>
            </a:r>
          </a:p>
          <a:p>
            <a:pPr>
              <a:defRPr/>
            </a:pPr>
            <a:r>
              <a:rPr lang="en-US" sz="7200" dirty="0"/>
              <a:t>$6,000 individual/$12,000 family out-of-pocket maximum</a:t>
            </a:r>
          </a:p>
          <a:p>
            <a:pPr>
              <a:defRPr/>
            </a:pPr>
            <a:r>
              <a:rPr lang="en-US" sz="7200" dirty="0"/>
              <a:t>Drug copays: </a:t>
            </a:r>
          </a:p>
          <a:p>
            <a:pPr lvl="1">
              <a:defRPr/>
            </a:pPr>
            <a:r>
              <a:rPr lang="en-US" sz="7200" dirty="0"/>
              <a:t>$20/$50/$90/20% up to $200</a:t>
            </a:r>
            <a:endParaRPr lang="en-US" sz="2400" dirty="0"/>
          </a:p>
          <a:p>
            <a:pPr lvl="1">
              <a:defRPr/>
            </a:pPr>
            <a:r>
              <a:rPr lang="en-US" sz="7200" dirty="0">
                <a:solidFill>
                  <a:srgbClr val="465359"/>
                </a:solidFill>
              </a:rPr>
              <a:t>Co-pays for approved preventive care drugs before deductible (please see </a:t>
            </a:r>
            <a:r>
              <a:rPr lang="en-US" sz="7200" dirty="0" err="1">
                <a:solidFill>
                  <a:schemeClr val="tx1">
                    <a:lumMod val="75000"/>
                    <a:lumOff val="25000"/>
                  </a:schemeClr>
                </a:solidFill>
              </a:rPr>
              <a:t>CarelonRx</a:t>
            </a:r>
            <a:r>
              <a:rPr lang="en-US" sz="7200" dirty="0" err="1">
                <a:solidFill>
                  <a:srgbClr val="465359"/>
                </a:solidFill>
              </a:rPr>
              <a:t>’s</a:t>
            </a:r>
            <a:r>
              <a:rPr lang="en-US" sz="7200" dirty="0">
                <a:solidFill>
                  <a:srgbClr val="465359"/>
                </a:solidFill>
              </a:rPr>
              <a:t> list of approved preventive drugs); co-pays do not accumulate towards deductible, but do accumulate towards the out-of-pocket maximum </a:t>
            </a:r>
          </a:p>
          <a:p>
            <a:pPr lvl="1">
              <a:defRPr/>
            </a:pPr>
            <a:r>
              <a:rPr lang="en-US" sz="7200" dirty="0">
                <a:solidFill>
                  <a:srgbClr val="465359"/>
                </a:solidFill>
              </a:rPr>
              <a:t>Non-preventive drugs count towards deductible and out-of-pocket maximum</a:t>
            </a:r>
          </a:p>
          <a:p>
            <a:pPr lvl="1">
              <a:defRPr/>
            </a:pPr>
            <a:r>
              <a:rPr lang="en-US" sz="7200" dirty="0">
                <a:solidFill>
                  <a:srgbClr val="465359"/>
                </a:solidFill>
              </a:rPr>
              <a:t>Co-pays for all drugs after deductible is met</a:t>
            </a:r>
            <a:endParaRPr lang="en-US" sz="5600" dirty="0">
              <a:solidFill>
                <a:schemeClr val="tx1"/>
              </a:solidFill>
            </a:endParaRPr>
          </a:p>
          <a:p>
            <a:pPr>
              <a:buFont typeface="Arial" panose="020B0604020202020204" pitchFamily="34" charset="0"/>
              <a:buNone/>
              <a:defRPr/>
            </a:pPr>
            <a:endParaRPr lang="en-US" sz="2000" dirty="0"/>
          </a:p>
          <a:p>
            <a:pPr marL="411480" lvl="1" indent="0">
              <a:buNone/>
              <a:defRPr/>
            </a:pPr>
            <a:endParaRPr lang="en-US" sz="5600" dirty="0">
              <a:solidFill>
                <a:schemeClr val="tx1"/>
              </a:solidFill>
              <a:latin typeface="Calibri" pitchFamily="34" charset="0"/>
            </a:endParaRPr>
          </a:p>
          <a:p>
            <a:pPr>
              <a:defRPr/>
            </a:pPr>
            <a:endParaRPr lang="en-US" sz="2000" dirty="0">
              <a:latin typeface="Calibri" pitchFamily="34" charset="0"/>
            </a:endParaRPr>
          </a:p>
          <a:p>
            <a:pPr>
              <a:defRPr/>
            </a:pPr>
            <a:endParaRPr lang="en-US" sz="2000" i="1" dirty="0">
              <a:solidFill>
                <a:schemeClr val="tx1">
                  <a:lumMod val="65000"/>
                  <a:lumOff val="35000"/>
                </a:schemeClr>
              </a:solidFill>
              <a:latin typeface="Calibri" pitchFamily="34" charset="0"/>
            </a:endParaRPr>
          </a:p>
          <a:p>
            <a:pPr>
              <a:defRPr/>
            </a:pPr>
            <a:endParaRPr lang="en-US" sz="1800" dirty="0"/>
          </a:p>
        </p:txBody>
      </p:sp>
      <p:sp>
        <p:nvSpPr>
          <p:cNvPr id="31748" name="Slide Number Placeholder 2"/>
          <p:cNvSpPr>
            <a:spLocks/>
          </p:cNvSpPr>
          <p:nvPr/>
        </p:nvSpPr>
        <p:spPr bwMode="auto">
          <a:xfrm>
            <a:off x="10055226" y="5648326"/>
            <a:ext cx="549275" cy="396875"/>
          </a:xfrm>
          <a:prstGeom prst="bracketPair">
            <a:avLst>
              <a:gd name="adj" fmla="val 1794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accent1"/>
              </a:buClr>
              <a:buFont typeface="Arial" panose="020B0604020202020204" pitchFamily="34" charset="0"/>
              <a:buChar char="•"/>
              <a:defRPr sz="2200">
                <a:solidFill>
                  <a:schemeClr val="tx1"/>
                </a:solidFill>
                <a:latin typeface="Franklin Gothic Book" panose="020B050302010202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Franklin Gothic Book" panose="020B0503020102020204" pitchFamily="34" charset="0"/>
              </a:defRPr>
            </a:lvl2pPr>
            <a:lvl3pPr marL="1143000" indent="-228600">
              <a:spcBef>
                <a:spcPct val="20000"/>
              </a:spcBef>
              <a:buClr>
                <a:srgbClr val="DEAE00"/>
              </a:buClr>
              <a:buFont typeface="Arial" panose="020B0604020202020204" pitchFamily="34" charset="0"/>
              <a:buChar char="•"/>
              <a:defRPr>
                <a:solidFill>
                  <a:schemeClr val="tx1"/>
                </a:solidFill>
                <a:latin typeface="Franklin Gothic Book" panose="020B0503020102020204" pitchFamily="34" charset="0"/>
              </a:defRPr>
            </a:lvl3pPr>
            <a:lvl4pPr marL="1600200" indent="-228600">
              <a:spcBef>
                <a:spcPct val="20000"/>
              </a:spcBef>
              <a:buClr>
                <a:srgbClr val="B77BB4"/>
              </a:buClr>
              <a:buFont typeface="Arial" panose="020B0604020202020204" pitchFamily="34" charset="0"/>
              <a:buChar char="•"/>
              <a:defRPr sz="1600">
                <a:solidFill>
                  <a:schemeClr val="tx1"/>
                </a:solidFill>
                <a:latin typeface="Franklin Gothic Book" panose="020B0503020102020204" pitchFamily="34" charset="0"/>
              </a:defRPr>
            </a:lvl4pPr>
            <a:lvl5pPr marL="2057400" indent="-228600">
              <a:spcBef>
                <a:spcPct val="20000"/>
              </a:spcBef>
              <a:buClr>
                <a:srgbClr val="E0773C"/>
              </a:buClr>
              <a:buFont typeface="Arial" panose="020B0604020202020204" pitchFamily="34" charset="0"/>
              <a:buChar char="•"/>
              <a:defRPr sz="1400">
                <a:solidFill>
                  <a:schemeClr val="tx1"/>
                </a:solidFill>
                <a:latin typeface="Franklin Gothic Book" panose="020B0503020102020204" pitchFamily="34" charset="0"/>
              </a:defRPr>
            </a:lvl5pPr>
            <a:lvl6pPr marL="2514600" indent="-228600" eaLnBrk="0" fontAlgn="base" hangingPunct="0">
              <a:spcBef>
                <a:spcPct val="20000"/>
              </a:spcBef>
              <a:spcAft>
                <a:spcPct val="0"/>
              </a:spcAft>
              <a:buClr>
                <a:srgbClr val="E0773C"/>
              </a:buClr>
              <a:buFont typeface="Arial" panose="020B0604020202020204" pitchFamily="34" charset="0"/>
              <a:buChar char="•"/>
              <a:defRPr sz="1400">
                <a:solidFill>
                  <a:schemeClr val="tx1"/>
                </a:solidFill>
                <a:latin typeface="Franklin Gothic Book" panose="020B0503020102020204" pitchFamily="34" charset="0"/>
              </a:defRPr>
            </a:lvl6pPr>
            <a:lvl7pPr marL="2971800" indent="-228600" eaLnBrk="0" fontAlgn="base" hangingPunct="0">
              <a:spcBef>
                <a:spcPct val="20000"/>
              </a:spcBef>
              <a:spcAft>
                <a:spcPct val="0"/>
              </a:spcAft>
              <a:buClr>
                <a:srgbClr val="E0773C"/>
              </a:buClr>
              <a:buFont typeface="Arial" panose="020B0604020202020204" pitchFamily="34" charset="0"/>
              <a:buChar char="•"/>
              <a:defRPr sz="1400">
                <a:solidFill>
                  <a:schemeClr val="tx1"/>
                </a:solidFill>
                <a:latin typeface="Franklin Gothic Book" panose="020B0503020102020204" pitchFamily="34" charset="0"/>
              </a:defRPr>
            </a:lvl7pPr>
            <a:lvl8pPr marL="3429000" indent="-228600" eaLnBrk="0" fontAlgn="base" hangingPunct="0">
              <a:spcBef>
                <a:spcPct val="20000"/>
              </a:spcBef>
              <a:spcAft>
                <a:spcPct val="0"/>
              </a:spcAft>
              <a:buClr>
                <a:srgbClr val="E0773C"/>
              </a:buClr>
              <a:buFont typeface="Arial" panose="020B0604020202020204" pitchFamily="34" charset="0"/>
              <a:buChar char="•"/>
              <a:defRPr sz="1400">
                <a:solidFill>
                  <a:schemeClr val="tx1"/>
                </a:solidFill>
                <a:latin typeface="Franklin Gothic Book" panose="020B0503020102020204" pitchFamily="34" charset="0"/>
              </a:defRPr>
            </a:lvl8pPr>
            <a:lvl9pPr marL="3886200" indent="-228600" eaLnBrk="0" fontAlgn="base" hangingPunct="0">
              <a:spcBef>
                <a:spcPct val="20000"/>
              </a:spcBef>
              <a:spcAft>
                <a:spcPct val="0"/>
              </a:spcAft>
              <a:buClr>
                <a:srgbClr val="E0773C"/>
              </a:buClr>
              <a:buFont typeface="Arial" panose="020B0604020202020204" pitchFamily="34" charset="0"/>
              <a:buChar char="•"/>
              <a:defRPr sz="1400">
                <a:solidFill>
                  <a:schemeClr val="tx1"/>
                </a:solidFill>
                <a:latin typeface="Franklin Gothic Book" panose="020B0503020102020204" pitchFamily="34" charset="0"/>
              </a:defRPr>
            </a:lvl9pPr>
          </a:lstStyle>
          <a:p>
            <a:pPr algn="ctr" eaLnBrk="1" hangingPunct="1">
              <a:spcBef>
                <a:spcPct val="0"/>
              </a:spcBef>
              <a:buClrTx/>
              <a:buFontTx/>
              <a:buNone/>
            </a:pPr>
            <a:fld id="{44E2F2A1-1CCB-4FE0-A7E0-B1F2F89391FB}" type="slidenum">
              <a:rPr lang="en-US" altLang="en-US" sz="1800">
                <a:solidFill>
                  <a:schemeClr val="bg1"/>
                </a:solidFill>
                <a:latin typeface="Arial" panose="020B0604020202020204" pitchFamily="34" charset="0"/>
              </a:rPr>
              <a:pPr algn="ctr" eaLnBrk="1" hangingPunct="1">
                <a:spcBef>
                  <a:spcPct val="0"/>
                </a:spcBef>
                <a:buClrTx/>
                <a:buFontTx/>
                <a:buNone/>
              </a:pPr>
              <a:t>21</a:t>
            </a:fld>
            <a:endParaRPr lang="en-US" altLang="en-US" sz="1800">
              <a:solidFill>
                <a:schemeClr val="bg1"/>
              </a:solidFill>
              <a:latin typeface="Arial" panose="020B0604020202020204" pitchFamily="34" charset="0"/>
            </a:endParaRPr>
          </a:p>
        </p:txBody>
      </p:sp>
      <p:sp>
        <p:nvSpPr>
          <p:cNvPr id="3" name="Slide Number Placeholder 2">
            <a:extLst>
              <a:ext uri="{FF2B5EF4-FFF2-40B4-BE49-F238E27FC236}">
                <a16:creationId xmlns:a16="http://schemas.microsoft.com/office/drawing/2014/main" id="{D4010C13-8830-2FF6-22B0-2D6E1298F21E}"/>
              </a:ext>
            </a:extLst>
          </p:cNvPr>
          <p:cNvSpPr>
            <a:spLocks noGrp="1"/>
          </p:cNvSpPr>
          <p:nvPr>
            <p:ph type="sldNum" sz="quarter" idx="12"/>
          </p:nvPr>
        </p:nvSpPr>
        <p:spPr/>
        <p:txBody>
          <a:bodyPr/>
          <a:lstStyle/>
          <a:p>
            <a:fld id="{3A98EE3D-8CD1-4C3F-BD1C-C98C9596463C}" type="slidenum">
              <a:rPr lang="en-US" smtClean="0"/>
              <a:t>21</a:t>
            </a:fld>
            <a:endParaRPr lang="en-US" dirty="0"/>
          </a:p>
        </p:txBody>
      </p:sp>
    </p:spTree>
    <p:extLst>
      <p:ext uri="{BB962C8B-B14F-4D97-AF65-F5344CB8AC3E}">
        <p14:creationId xmlns:p14="http://schemas.microsoft.com/office/powerpoint/2010/main" val="16272756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43A0E5-BBC1-7949-FFEF-4E782EA77A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F03732-2A1C-AE67-E20D-21C72CDF9822}"/>
              </a:ext>
            </a:extLst>
          </p:cNvPr>
          <p:cNvSpPr>
            <a:spLocks noGrp="1"/>
          </p:cNvSpPr>
          <p:nvPr>
            <p:ph type="title"/>
          </p:nvPr>
        </p:nvSpPr>
        <p:spPr>
          <a:xfrm>
            <a:off x="467436" y="531125"/>
            <a:ext cx="8229600" cy="587991"/>
          </a:xfrm>
        </p:spPr>
        <p:txBody>
          <a:bodyPr>
            <a:normAutofit/>
          </a:bodyPr>
          <a:lstStyle/>
          <a:p>
            <a:pPr>
              <a:defRPr/>
            </a:pPr>
            <a:r>
              <a:rPr lang="en-US" sz="3200" dirty="0" err="1"/>
              <a:t>Healthkeepers</a:t>
            </a:r>
            <a:r>
              <a:rPr lang="en-US" sz="3200" dirty="0"/>
              <a:t> $5000</a:t>
            </a:r>
          </a:p>
        </p:txBody>
      </p:sp>
      <p:sp>
        <p:nvSpPr>
          <p:cNvPr id="28675" name="Content Placeholder 2">
            <a:extLst>
              <a:ext uri="{FF2B5EF4-FFF2-40B4-BE49-F238E27FC236}">
                <a16:creationId xmlns:a16="http://schemas.microsoft.com/office/drawing/2014/main" id="{70CAEB01-8A13-DBD0-A36D-4350805D45FA}"/>
              </a:ext>
            </a:extLst>
          </p:cNvPr>
          <p:cNvSpPr>
            <a:spLocks noGrp="1"/>
          </p:cNvSpPr>
          <p:nvPr>
            <p:ph idx="1"/>
          </p:nvPr>
        </p:nvSpPr>
        <p:spPr>
          <a:xfrm>
            <a:off x="618141" y="1953312"/>
            <a:ext cx="10955717" cy="4373563"/>
          </a:xfrm>
        </p:spPr>
        <p:txBody>
          <a:bodyPr>
            <a:normAutofit fontScale="25000" lnSpcReduction="20000"/>
          </a:bodyPr>
          <a:lstStyle/>
          <a:p>
            <a:pPr>
              <a:defRPr/>
            </a:pPr>
            <a:r>
              <a:rPr lang="en-US" sz="7200" b="1" dirty="0"/>
              <a:t>Anthem </a:t>
            </a:r>
            <a:r>
              <a:rPr lang="en-US" sz="7200" b="1" dirty="0" err="1"/>
              <a:t>HealthKeepers</a:t>
            </a:r>
            <a:r>
              <a:rPr lang="en-US" sz="7200" b="1" dirty="0"/>
              <a:t> network of providers</a:t>
            </a:r>
          </a:p>
          <a:p>
            <a:pPr>
              <a:defRPr/>
            </a:pPr>
            <a:r>
              <a:rPr lang="en-US" sz="6400" dirty="0"/>
              <a:t>$</a:t>
            </a:r>
            <a:r>
              <a:rPr lang="en-US" sz="7200" dirty="0"/>
              <a:t>5,000 individual/$10,000 family deductible</a:t>
            </a:r>
          </a:p>
          <a:p>
            <a:pPr lvl="1">
              <a:defRPr/>
            </a:pPr>
            <a:r>
              <a:rPr lang="en-US" sz="7200" dirty="0">
                <a:solidFill>
                  <a:srgbClr val="465359"/>
                </a:solidFill>
              </a:rPr>
              <a:t>One person can meet the $5,000 deductible and the plan will start paying for that person even if $10,000 for family hasn’t been satisfied</a:t>
            </a:r>
          </a:p>
          <a:p>
            <a:pPr>
              <a:defRPr/>
            </a:pPr>
            <a:r>
              <a:rPr lang="en-US" sz="7200" dirty="0"/>
              <a:t>100% co-insurance in-network for </a:t>
            </a:r>
            <a:r>
              <a:rPr lang="en-US" sz="7200" b="1" dirty="0"/>
              <a:t>medical after deductible</a:t>
            </a:r>
          </a:p>
          <a:p>
            <a:pPr>
              <a:defRPr/>
            </a:pPr>
            <a:r>
              <a:rPr lang="en-US" sz="7200" dirty="0"/>
              <a:t>Preventive care services covered at 100% outside of the deductible</a:t>
            </a:r>
          </a:p>
          <a:p>
            <a:pPr>
              <a:defRPr/>
            </a:pPr>
            <a:r>
              <a:rPr lang="en-US" sz="7200" dirty="0"/>
              <a:t>$6,000 individual/$12,000 family out-of-pocket maximum</a:t>
            </a:r>
          </a:p>
          <a:p>
            <a:pPr>
              <a:defRPr/>
            </a:pPr>
            <a:r>
              <a:rPr lang="en-US" sz="7200" dirty="0"/>
              <a:t>Drug copays: </a:t>
            </a:r>
          </a:p>
          <a:p>
            <a:pPr lvl="1">
              <a:defRPr/>
            </a:pPr>
            <a:r>
              <a:rPr lang="en-US" sz="7200" dirty="0"/>
              <a:t>$20/$50/$90/20% up to $200</a:t>
            </a:r>
            <a:endParaRPr lang="en-US" sz="2400" dirty="0"/>
          </a:p>
          <a:p>
            <a:pPr lvl="1">
              <a:defRPr/>
            </a:pPr>
            <a:r>
              <a:rPr lang="en-US" sz="7200" dirty="0">
                <a:solidFill>
                  <a:srgbClr val="465359"/>
                </a:solidFill>
              </a:rPr>
              <a:t>Co-pays for approved preventive care drugs before deductible (please see </a:t>
            </a:r>
            <a:r>
              <a:rPr lang="en-US" sz="7200" dirty="0" err="1">
                <a:solidFill>
                  <a:schemeClr val="tx1">
                    <a:lumMod val="75000"/>
                    <a:lumOff val="25000"/>
                  </a:schemeClr>
                </a:solidFill>
              </a:rPr>
              <a:t>CarelonRx</a:t>
            </a:r>
            <a:r>
              <a:rPr lang="en-US" sz="7200" dirty="0" err="1">
                <a:solidFill>
                  <a:srgbClr val="465359"/>
                </a:solidFill>
              </a:rPr>
              <a:t>’s</a:t>
            </a:r>
            <a:r>
              <a:rPr lang="en-US" sz="7200" dirty="0">
                <a:solidFill>
                  <a:srgbClr val="465359"/>
                </a:solidFill>
              </a:rPr>
              <a:t> list of approved preventive drugs); co-pays do not accumulate towards deductible, but do accumulate towards the out-of-pocket maximum </a:t>
            </a:r>
          </a:p>
          <a:p>
            <a:pPr lvl="1">
              <a:defRPr/>
            </a:pPr>
            <a:r>
              <a:rPr lang="en-US" sz="7200" dirty="0">
                <a:solidFill>
                  <a:srgbClr val="465359"/>
                </a:solidFill>
              </a:rPr>
              <a:t>Non-preventive drugs count towards deductible and out-of-pocket maximum</a:t>
            </a:r>
          </a:p>
          <a:p>
            <a:pPr lvl="1">
              <a:defRPr/>
            </a:pPr>
            <a:r>
              <a:rPr lang="en-US" sz="7200" dirty="0">
                <a:solidFill>
                  <a:srgbClr val="465359"/>
                </a:solidFill>
              </a:rPr>
              <a:t>Co-pays for all drugs after deductible is met</a:t>
            </a:r>
            <a:endParaRPr lang="en-US" sz="5600" dirty="0">
              <a:solidFill>
                <a:schemeClr val="tx1"/>
              </a:solidFill>
            </a:endParaRPr>
          </a:p>
          <a:p>
            <a:pPr>
              <a:buFont typeface="Arial" panose="020B0604020202020204" pitchFamily="34" charset="0"/>
              <a:buNone/>
              <a:defRPr/>
            </a:pPr>
            <a:endParaRPr lang="en-US" sz="2000" dirty="0"/>
          </a:p>
          <a:p>
            <a:pPr marL="411480" lvl="1" indent="0">
              <a:buNone/>
              <a:defRPr/>
            </a:pPr>
            <a:endParaRPr lang="en-US" sz="5600" dirty="0">
              <a:solidFill>
                <a:schemeClr val="tx1"/>
              </a:solidFill>
              <a:latin typeface="Calibri" pitchFamily="34" charset="0"/>
            </a:endParaRPr>
          </a:p>
          <a:p>
            <a:pPr>
              <a:defRPr/>
            </a:pPr>
            <a:endParaRPr lang="en-US" sz="2000" dirty="0">
              <a:latin typeface="Calibri" pitchFamily="34" charset="0"/>
            </a:endParaRPr>
          </a:p>
          <a:p>
            <a:pPr>
              <a:defRPr/>
            </a:pPr>
            <a:endParaRPr lang="en-US" sz="2000" i="1" dirty="0">
              <a:solidFill>
                <a:schemeClr val="tx1">
                  <a:lumMod val="65000"/>
                  <a:lumOff val="35000"/>
                </a:schemeClr>
              </a:solidFill>
              <a:latin typeface="Calibri" pitchFamily="34" charset="0"/>
            </a:endParaRPr>
          </a:p>
          <a:p>
            <a:pPr>
              <a:defRPr/>
            </a:pPr>
            <a:endParaRPr lang="en-US" sz="1800" dirty="0"/>
          </a:p>
        </p:txBody>
      </p:sp>
      <p:sp>
        <p:nvSpPr>
          <p:cNvPr id="31748" name="Slide Number Placeholder 2">
            <a:extLst>
              <a:ext uri="{FF2B5EF4-FFF2-40B4-BE49-F238E27FC236}">
                <a16:creationId xmlns:a16="http://schemas.microsoft.com/office/drawing/2014/main" id="{DB738869-1DAA-05D5-A64A-637BF180F377}"/>
              </a:ext>
            </a:extLst>
          </p:cNvPr>
          <p:cNvSpPr>
            <a:spLocks/>
          </p:cNvSpPr>
          <p:nvPr/>
        </p:nvSpPr>
        <p:spPr bwMode="auto">
          <a:xfrm>
            <a:off x="10055226" y="5648326"/>
            <a:ext cx="549275" cy="396875"/>
          </a:xfrm>
          <a:prstGeom prst="bracketPair">
            <a:avLst>
              <a:gd name="adj" fmla="val 1794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accent1"/>
              </a:buClr>
              <a:buFont typeface="Arial" panose="020B0604020202020204" pitchFamily="34" charset="0"/>
              <a:buChar char="•"/>
              <a:defRPr sz="2200">
                <a:solidFill>
                  <a:schemeClr val="tx1"/>
                </a:solidFill>
                <a:latin typeface="Franklin Gothic Book" panose="020B050302010202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Franklin Gothic Book" panose="020B0503020102020204" pitchFamily="34" charset="0"/>
              </a:defRPr>
            </a:lvl2pPr>
            <a:lvl3pPr marL="1143000" indent="-228600">
              <a:spcBef>
                <a:spcPct val="20000"/>
              </a:spcBef>
              <a:buClr>
                <a:srgbClr val="DEAE00"/>
              </a:buClr>
              <a:buFont typeface="Arial" panose="020B0604020202020204" pitchFamily="34" charset="0"/>
              <a:buChar char="•"/>
              <a:defRPr>
                <a:solidFill>
                  <a:schemeClr val="tx1"/>
                </a:solidFill>
                <a:latin typeface="Franklin Gothic Book" panose="020B0503020102020204" pitchFamily="34" charset="0"/>
              </a:defRPr>
            </a:lvl3pPr>
            <a:lvl4pPr marL="1600200" indent="-228600">
              <a:spcBef>
                <a:spcPct val="20000"/>
              </a:spcBef>
              <a:buClr>
                <a:srgbClr val="B77BB4"/>
              </a:buClr>
              <a:buFont typeface="Arial" panose="020B0604020202020204" pitchFamily="34" charset="0"/>
              <a:buChar char="•"/>
              <a:defRPr sz="1600">
                <a:solidFill>
                  <a:schemeClr val="tx1"/>
                </a:solidFill>
                <a:latin typeface="Franklin Gothic Book" panose="020B0503020102020204" pitchFamily="34" charset="0"/>
              </a:defRPr>
            </a:lvl4pPr>
            <a:lvl5pPr marL="2057400" indent="-228600">
              <a:spcBef>
                <a:spcPct val="20000"/>
              </a:spcBef>
              <a:buClr>
                <a:srgbClr val="E0773C"/>
              </a:buClr>
              <a:buFont typeface="Arial" panose="020B0604020202020204" pitchFamily="34" charset="0"/>
              <a:buChar char="•"/>
              <a:defRPr sz="1400">
                <a:solidFill>
                  <a:schemeClr val="tx1"/>
                </a:solidFill>
                <a:latin typeface="Franklin Gothic Book" panose="020B0503020102020204" pitchFamily="34" charset="0"/>
              </a:defRPr>
            </a:lvl5pPr>
            <a:lvl6pPr marL="2514600" indent="-228600" eaLnBrk="0" fontAlgn="base" hangingPunct="0">
              <a:spcBef>
                <a:spcPct val="20000"/>
              </a:spcBef>
              <a:spcAft>
                <a:spcPct val="0"/>
              </a:spcAft>
              <a:buClr>
                <a:srgbClr val="E0773C"/>
              </a:buClr>
              <a:buFont typeface="Arial" panose="020B0604020202020204" pitchFamily="34" charset="0"/>
              <a:buChar char="•"/>
              <a:defRPr sz="1400">
                <a:solidFill>
                  <a:schemeClr val="tx1"/>
                </a:solidFill>
                <a:latin typeface="Franklin Gothic Book" panose="020B0503020102020204" pitchFamily="34" charset="0"/>
              </a:defRPr>
            </a:lvl6pPr>
            <a:lvl7pPr marL="2971800" indent="-228600" eaLnBrk="0" fontAlgn="base" hangingPunct="0">
              <a:spcBef>
                <a:spcPct val="20000"/>
              </a:spcBef>
              <a:spcAft>
                <a:spcPct val="0"/>
              </a:spcAft>
              <a:buClr>
                <a:srgbClr val="E0773C"/>
              </a:buClr>
              <a:buFont typeface="Arial" panose="020B0604020202020204" pitchFamily="34" charset="0"/>
              <a:buChar char="•"/>
              <a:defRPr sz="1400">
                <a:solidFill>
                  <a:schemeClr val="tx1"/>
                </a:solidFill>
                <a:latin typeface="Franklin Gothic Book" panose="020B0503020102020204" pitchFamily="34" charset="0"/>
              </a:defRPr>
            </a:lvl7pPr>
            <a:lvl8pPr marL="3429000" indent="-228600" eaLnBrk="0" fontAlgn="base" hangingPunct="0">
              <a:spcBef>
                <a:spcPct val="20000"/>
              </a:spcBef>
              <a:spcAft>
                <a:spcPct val="0"/>
              </a:spcAft>
              <a:buClr>
                <a:srgbClr val="E0773C"/>
              </a:buClr>
              <a:buFont typeface="Arial" panose="020B0604020202020204" pitchFamily="34" charset="0"/>
              <a:buChar char="•"/>
              <a:defRPr sz="1400">
                <a:solidFill>
                  <a:schemeClr val="tx1"/>
                </a:solidFill>
                <a:latin typeface="Franklin Gothic Book" panose="020B0503020102020204" pitchFamily="34" charset="0"/>
              </a:defRPr>
            </a:lvl8pPr>
            <a:lvl9pPr marL="3886200" indent="-228600" eaLnBrk="0" fontAlgn="base" hangingPunct="0">
              <a:spcBef>
                <a:spcPct val="20000"/>
              </a:spcBef>
              <a:spcAft>
                <a:spcPct val="0"/>
              </a:spcAft>
              <a:buClr>
                <a:srgbClr val="E0773C"/>
              </a:buClr>
              <a:buFont typeface="Arial" panose="020B0604020202020204" pitchFamily="34" charset="0"/>
              <a:buChar char="•"/>
              <a:defRPr sz="1400">
                <a:solidFill>
                  <a:schemeClr val="tx1"/>
                </a:solidFill>
                <a:latin typeface="Franklin Gothic Book" panose="020B0503020102020204" pitchFamily="34" charset="0"/>
              </a:defRPr>
            </a:lvl9pPr>
          </a:lstStyle>
          <a:p>
            <a:pPr algn="ctr" eaLnBrk="1" hangingPunct="1">
              <a:spcBef>
                <a:spcPct val="0"/>
              </a:spcBef>
              <a:buClrTx/>
              <a:buFontTx/>
              <a:buNone/>
            </a:pPr>
            <a:fld id="{44E2F2A1-1CCB-4FE0-A7E0-B1F2F89391FB}" type="slidenum">
              <a:rPr lang="en-US" altLang="en-US" sz="1800">
                <a:solidFill>
                  <a:schemeClr val="bg1"/>
                </a:solidFill>
                <a:latin typeface="Arial" panose="020B0604020202020204" pitchFamily="34" charset="0"/>
              </a:rPr>
              <a:pPr algn="ctr" eaLnBrk="1" hangingPunct="1">
                <a:spcBef>
                  <a:spcPct val="0"/>
                </a:spcBef>
                <a:buClrTx/>
                <a:buFontTx/>
                <a:buNone/>
              </a:pPr>
              <a:t>22</a:t>
            </a:fld>
            <a:endParaRPr lang="en-US" altLang="en-US" sz="1800">
              <a:solidFill>
                <a:schemeClr val="bg1"/>
              </a:solidFill>
              <a:latin typeface="Arial" panose="020B0604020202020204" pitchFamily="34" charset="0"/>
            </a:endParaRPr>
          </a:p>
        </p:txBody>
      </p:sp>
      <p:sp>
        <p:nvSpPr>
          <p:cNvPr id="3" name="Slide Number Placeholder 2">
            <a:extLst>
              <a:ext uri="{FF2B5EF4-FFF2-40B4-BE49-F238E27FC236}">
                <a16:creationId xmlns:a16="http://schemas.microsoft.com/office/drawing/2014/main" id="{9F992EB0-0FEF-0C86-B1F1-78E5A67D6672}"/>
              </a:ext>
            </a:extLst>
          </p:cNvPr>
          <p:cNvSpPr>
            <a:spLocks noGrp="1"/>
          </p:cNvSpPr>
          <p:nvPr>
            <p:ph type="sldNum" sz="quarter" idx="12"/>
          </p:nvPr>
        </p:nvSpPr>
        <p:spPr/>
        <p:txBody>
          <a:bodyPr/>
          <a:lstStyle/>
          <a:p>
            <a:fld id="{3A98EE3D-8CD1-4C3F-BD1C-C98C9596463C}" type="slidenum">
              <a:rPr lang="en-US" smtClean="0"/>
              <a:t>22</a:t>
            </a:fld>
            <a:endParaRPr lang="en-US" dirty="0"/>
          </a:p>
        </p:txBody>
      </p:sp>
    </p:spTree>
    <p:extLst>
      <p:ext uri="{BB962C8B-B14F-4D97-AF65-F5344CB8AC3E}">
        <p14:creationId xmlns:p14="http://schemas.microsoft.com/office/powerpoint/2010/main" val="10501991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Content Placeholder 2"/>
          <p:cNvSpPr>
            <a:spLocks noGrp="1"/>
          </p:cNvSpPr>
          <p:nvPr>
            <p:ph idx="1"/>
          </p:nvPr>
        </p:nvSpPr>
        <p:spPr>
          <a:xfrm>
            <a:off x="431467" y="1190033"/>
            <a:ext cx="8071265" cy="5474524"/>
          </a:xfrm>
        </p:spPr>
        <p:txBody>
          <a:bodyPr>
            <a:normAutofit fontScale="92500" lnSpcReduction="10000"/>
          </a:bodyPr>
          <a:lstStyle/>
          <a:p>
            <a:pPr>
              <a:spcBef>
                <a:spcPct val="0"/>
              </a:spcBef>
              <a:defRPr/>
            </a:pPr>
            <a:endParaRPr lang="en-US" sz="1800" dirty="0">
              <a:cs typeface="Calibri" panose="020F0502020204030204" pitchFamily="34" charset="0"/>
            </a:endParaRPr>
          </a:p>
          <a:p>
            <a:pPr marL="0" indent="0">
              <a:spcBef>
                <a:spcPct val="0"/>
              </a:spcBef>
              <a:buNone/>
              <a:defRPr/>
            </a:pPr>
            <a:r>
              <a:rPr lang="en-US" sz="1800" dirty="0">
                <a:cs typeface="Calibri" panose="020F0502020204030204" pitchFamily="34" charset="0"/>
              </a:rPr>
              <a:t>How Does a Health Savings Account (HSA) Work?</a:t>
            </a:r>
          </a:p>
          <a:p>
            <a:pPr>
              <a:spcBef>
                <a:spcPct val="0"/>
              </a:spcBef>
              <a:defRPr/>
            </a:pPr>
            <a:r>
              <a:rPr lang="en-US" sz="1800" dirty="0">
                <a:cs typeface="Calibri" panose="020F0502020204030204" pitchFamily="34" charset="0"/>
              </a:rPr>
              <a:t>Establish a Health Savings Account (HSA) and make contributions into it</a:t>
            </a:r>
          </a:p>
          <a:p>
            <a:pPr>
              <a:spcBef>
                <a:spcPct val="0"/>
              </a:spcBef>
              <a:defRPr/>
            </a:pPr>
            <a:r>
              <a:rPr lang="en-US" sz="1800" dirty="0">
                <a:cs typeface="Calibri" panose="020F0502020204030204" pitchFamily="34" charset="0"/>
              </a:rPr>
              <a:t>Pay out-of-pocket health plan costs (deductible and co-insurance)</a:t>
            </a:r>
          </a:p>
          <a:p>
            <a:pPr>
              <a:spcBef>
                <a:spcPct val="0"/>
              </a:spcBef>
              <a:defRPr/>
            </a:pPr>
            <a:r>
              <a:rPr lang="en-US" sz="1800" dirty="0">
                <a:cs typeface="Calibri" panose="020F0502020204030204" pitchFamily="34" charset="0"/>
              </a:rPr>
              <a:t>Decide whether to reimburse yourself out of HSA for out-of-pocket costs</a:t>
            </a:r>
          </a:p>
          <a:p>
            <a:pPr>
              <a:spcBef>
                <a:spcPct val="0"/>
              </a:spcBef>
              <a:defRPr/>
            </a:pPr>
            <a:r>
              <a:rPr lang="en-US" sz="1800" dirty="0">
                <a:cs typeface="Calibri" panose="020F0502020204030204" pitchFamily="34" charset="0"/>
              </a:rPr>
              <a:t>Unused funds in HSA remain and available to use for future costs</a:t>
            </a:r>
          </a:p>
          <a:p>
            <a:pPr>
              <a:spcBef>
                <a:spcPct val="0"/>
              </a:spcBef>
              <a:defRPr/>
            </a:pPr>
            <a:r>
              <a:rPr lang="en-US" sz="1800" dirty="0">
                <a:cs typeface="Calibri" panose="020F0502020204030204" pitchFamily="34" charset="0"/>
              </a:rPr>
              <a:t>Can be used for spouse and tax dependents, even if they are not covered by the high deductible health plan</a:t>
            </a:r>
          </a:p>
          <a:p>
            <a:pPr>
              <a:spcBef>
                <a:spcPct val="0"/>
              </a:spcBef>
              <a:defRPr/>
            </a:pPr>
            <a:endParaRPr lang="en-US" sz="1800" dirty="0">
              <a:cs typeface="Calibri" panose="020F0502020204030204" pitchFamily="34" charset="0"/>
            </a:endParaRPr>
          </a:p>
          <a:p>
            <a:pPr marL="0" indent="0">
              <a:lnSpc>
                <a:spcPct val="100000"/>
              </a:lnSpc>
              <a:spcBef>
                <a:spcPts val="0"/>
              </a:spcBef>
              <a:buNone/>
              <a:defRPr/>
            </a:pPr>
            <a:r>
              <a:rPr lang="en-US" sz="1800" dirty="0">
                <a:cs typeface="Calibri" panose="020F0502020204030204" pitchFamily="34" charset="0"/>
              </a:rPr>
              <a:t>To contribute to an HSA, you:</a:t>
            </a:r>
          </a:p>
          <a:p>
            <a:pPr>
              <a:spcBef>
                <a:spcPct val="0"/>
              </a:spcBef>
              <a:defRPr/>
            </a:pPr>
            <a:r>
              <a:rPr lang="en-US" sz="1800" dirty="0">
                <a:cs typeface="Calibri" panose="020F0502020204030204" pitchFamily="34" charset="0"/>
              </a:rPr>
              <a:t>Must be enrolled in qualified high deductible health plan (HDHP)</a:t>
            </a:r>
          </a:p>
          <a:p>
            <a:pPr>
              <a:spcBef>
                <a:spcPct val="0"/>
              </a:spcBef>
              <a:defRPr/>
            </a:pPr>
            <a:r>
              <a:rPr lang="en-US" sz="1800" dirty="0">
                <a:cs typeface="Calibri" panose="020F0502020204030204" pitchFamily="34" charset="0"/>
              </a:rPr>
              <a:t>Cannot be enrolled in Medicare</a:t>
            </a:r>
          </a:p>
          <a:p>
            <a:pPr>
              <a:spcBef>
                <a:spcPct val="0"/>
              </a:spcBef>
              <a:defRPr/>
            </a:pPr>
            <a:r>
              <a:rPr lang="en-US" sz="1800" dirty="0">
                <a:cs typeface="Calibri" panose="020F0502020204030204" pitchFamily="34" charset="0"/>
              </a:rPr>
              <a:t>Cannot be covered by another health insurance plan</a:t>
            </a:r>
          </a:p>
          <a:p>
            <a:pPr>
              <a:spcBef>
                <a:spcPct val="0"/>
              </a:spcBef>
              <a:defRPr/>
            </a:pPr>
            <a:r>
              <a:rPr lang="en-US" sz="1800" dirty="0">
                <a:cs typeface="Calibri" panose="020F0502020204030204" pitchFamily="34" charset="0"/>
              </a:rPr>
              <a:t>Cannot be enrolled in a regular medical Flexible Spending Account </a:t>
            </a:r>
          </a:p>
          <a:p>
            <a:pPr>
              <a:spcBef>
                <a:spcPct val="0"/>
              </a:spcBef>
              <a:defRPr/>
            </a:pPr>
            <a:r>
              <a:rPr lang="en-US" sz="1800" dirty="0">
                <a:cs typeface="Calibri" panose="020F0502020204030204" pitchFamily="34" charset="0"/>
              </a:rPr>
              <a:t>Cannot be claimed as a dependent on another’s tax return (doesn’t apply to joint filing)</a:t>
            </a:r>
          </a:p>
          <a:p>
            <a:pPr marL="109728" indent="0">
              <a:spcBef>
                <a:spcPct val="0"/>
              </a:spcBef>
              <a:buNone/>
              <a:defRPr/>
            </a:pPr>
            <a:endParaRPr lang="en-US" sz="2400" dirty="0"/>
          </a:p>
          <a:p>
            <a:pPr>
              <a:defRPr/>
            </a:pPr>
            <a:endParaRPr lang="en-US" dirty="0"/>
          </a:p>
        </p:txBody>
      </p:sp>
      <p:sp>
        <p:nvSpPr>
          <p:cNvPr id="28676" name="Slide Number Placeholder 2"/>
          <p:cNvSpPr>
            <a:spLocks/>
          </p:cNvSpPr>
          <p:nvPr/>
        </p:nvSpPr>
        <p:spPr bwMode="auto">
          <a:xfrm>
            <a:off x="10055226" y="5648326"/>
            <a:ext cx="549275" cy="396875"/>
          </a:xfrm>
          <a:prstGeom prst="bracketPair">
            <a:avLst>
              <a:gd name="adj" fmla="val 1794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accent1"/>
              </a:buClr>
              <a:buFont typeface="Arial" panose="020B0604020202020204" pitchFamily="34" charset="0"/>
              <a:buChar char="•"/>
              <a:defRPr sz="2200">
                <a:solidFill>
                  <a:schemeClr val="tx1"/>
                </a:solidFill>
                <a:latin typeface="Franklin Gothic Book" panose="020B050302010202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Franklin Gothic Book" panose="020B0503020102020204" pitchFamily="34" charset="0"/>
              </a:defRPr>
            </a:lvl2pPr>
            <a:lvl3pPr marL="1143000" indent="-228600">
              <a:spcBef>
                <a:spcPct val="20000"/>
              </a:spcBef>
              <a:buClr>
                <a:srgbClr val="DEAE00"/>
              </a:buClr>
              <a:buFont typeface="Arial" panose="020B0604020202020204" pitchFamily="34" charset="0"/>
              <a:buChar char="•"/>
              <a:defRPr>
                <a:solidFill>
                  <a:schemeClr val="tx1"/>
                </a:solidFill>
                <a:latin typeface="Franklin Gothic Book" panose="020B0503020102020204" pitchFamily="34" charset="0"/>
              </a:defRPr>
            </a:lvl3pPr>
            <a:lvl4pPr marL="1600200" indent="-228600">
              <a:spcBef>
                <a:spcPct val="20000"/>
              </a:spcBef>
              <a:buClr>
                <a:srgbClr val="B77BB4"/>
              </a:buClr>
              <a:buFont typeface="Arial" panose="020B0604020202020204" pitchFamily="34" charset="0"/>
              <a:buChar char="•"/>
              <a:defRPr sz="1600">
                <a:solidFill>
                  <a:schemeClr val="tx1"/>
                </a:solidFill>
                <a:latin typeface="Franklin Gothic Book" panose="020B0503020102020204" pitchFamily="34" charset="0"/>
              </a:defRPr>
            </a:lvl4pPr>
            <a:lvl5pPr marL="2057400" indent="-228600">
              <a:spcBef>
                <a:spcPct val="20000"/>
              </a:spcBef>
              <a:buClr>
                <a:srgbClr val="E0773C"/>
              </a:buClr>
              <a:buFont typeface="Arial" panose="020B0604020202020204" pitchFamily="34" charset="0"/>
              <a:buChar char="•"/>
              <a:defRPr sz="1400">
                <a:solidFill>
                  <a:schemeClr val="tx1"/>
                </a:solidFill>
                <a:latin typeface="Franklin Gothic Book" panose="020B0503020102020204" pitchFamily="34" charset="0"/>
              </a:defRPr>
            </a:lvl5pPr>
            <a:lvl6pPr marL="2514600" indent="-228600" eaLnBrk="0" fontAlgn="base" hangingPunct="0">
              <a:spcBef>
                <a:spcPct val="20000"/>
              </a:spcBef>
              <a:spcAft>
                <a:spcPct val="0"/>
              </a:spcAft>
              <a:buClr>
                <a:srgbClr val="E0773C"/>
              </a:buClr>
              <a:buFont typeface="Arial" panose="020B0604020202020204" pitchFamily="34" charset="0"/>
              <a:buChar char="•"/>
              <a:defRPr sz="1400">
                <a:solidFill>
                  <a:schemeClr val="tx1"/>
                </a:solidFill>
                <a:latin typeface="Franklin Gothic Book" panose="020B0503020102020204" pitchFamily="34" charset="0"/>
              </a:defRPr>
            </a:lvl6pPr>
            <a:lvl7pPr marL="2971800" indent="-228600" eaLnBrk="0" fontAlgn="base" hangingPunct="0">
              <a:spcBef>
                <a:spcPct val="20000"/>
              </a:spcBef>
              <a:spcAft>
                <a:spcPct val="0"/>
              </a:spcAft>
              <a:buClr>
                <a:srgbClr val="E0773C"/>
              </a:buClr>
              <a:buFont typeface="Arial" panose="020B0604020202020204" pitchFamily="34" charset="0"/>
              <a:buChar char="•"/>
              <a:defRPr sz="1400">
                <a:solidFill>
                  <a:schemeClr val="tx1"/>
                </a:solidFill>
                <a:latin typeface="Franklin Gothic Book" panose="020B0503020102020204" pitchFamily="34" charset="0"/>
              </a:defRPr>
            </a:lvl7pPr>
            <a:lvl8pPr marL="3429000" indent="-228600" eaLnBrk="0" fontAlgn="base" hangingPunct="0">
              <a:spcBef>
                <a:spcPct val="20000"/>
              </a:spcBef>
              <a:spcAft>
                <a:spcPct val="0"/>
              </a:spcAft>
              <a:buClr>
                <a:srgbClr val="E0773C"/>
              </a:buClr>
              <a:buFont typeface="Arial" panose="020B0604020202020204" pitchFamily="34" charset="0"/>
              <a:buChar char="•"/>
              <a:defRPr sz="1400">
                <a:solidFill>
                  <a:schemeClr val="tx1"/>
                </a:solidFill>
                <a:latin typeface="Franklin Gothic Book" panose="020B0503020102020204" pitchFamily="34" charset="0"/>
              </a:defRPr>
            </a:lvl8pPr>
            <a:lvl9pPr marL="3886200" indent="-228600" eaLnBrk="0" fontAlgn="base" hangingPunct="0">
              <a:spcBef>
                <a:spcPct val="20000"/>
              </a:spcBef>
              <a:spcAft>
                <a:spcPct val="0"/>
              </a:spcAft>
              <a:buClr>
                <a:srgbClr val="E0773C"/>
              </a:buClr>
              <a:buFont typeface="Arial" panose="020B0604020202020204" pitchFamily="34" charset="0"/>
              <a:buChar char="•"/>
              <a:defRPr sz="1400">
                <a:solidFill>
                  <a:schemeClr val="tx1"/>
                </a:solidFill>
                <a:latin typeface="Franklin Gothic Book" panose="020B0503020102020204" pitchFamily="34" charset="0"/>
              </a:defRPr>
            </a:lvl9pPr>
          </a:lstStyle>
          <a:p>
            <a:pPr algn="ctr" eaLnBrk="1" hangingPunct="1">
              <a:spcBef>
                <a:spcPct val="0"/>
              </a:spcBef>
              <a:buClrTx/>
              <a:buFontTx/>
              <a:buNone/>
            </a:pPr>
            <a:fld id="{E1D2A418-1407-4A71-B6EC-8AD8A180F9BF}" type="slidenum">
              <a:rPr lang="en-US" altLang="en-US" sz="1800">
                <a:solidFill>
                  <a:schemeClr val="bg1"/>
                </a:solidFill>
                <a:latin typeface="Arial" panose="020B0604020202020204" pitchFamily="34" charset="0"/>
              </a:rPr>
              <a:pPr algn="ctr" eaLnBrk="1" hangingPunct="1">
                <a:spcBef>
                  <a:spcPct val="0"/>
                </a:spcBef>
                <a:buClrTx/>
                <a:buFontTx/>
                <a:buNone/>
              </a:pPr>
              <a:t>23</a:t>
            </a:fld>
            <a:endParaRPr lang="en-US" altLang="en-US" sz="1800">
              <a:solidFill>
                <a:schemeClr val="bg1"/>
              </a:solidFill>
              <a:latin typeface="Arial" panose="020B0604020202020204" pitchFamily="34" charset="0"/>
            </a:endParaRPr>
          </a:p>
        </p:txBody>
      </p:sp>
      <p:sp>
        <p:nvSpPr>
          <p:cNvPr id="6" name="Oval 33"/>
          <p:cNvSpPr>
            <a:spLocks noChangeArrowheads="1"/>
          </p:cNvSpPr>
          <p:nvPr/>
        </p:nvSpPr>
        <p:spPr bwMode="auto">
          <a:xfrm>
            <a:off x="8601198" y="1161825"/>
            <a:ext cx="3006846" cy="2773605"/>
          </a:xfrm>
          <a:prstGeom prst="roundRect">
            <a:avLst>
              <a:gd name="adj" fmla="val 14190"/>
            </a:avLst>
          </a:prstGeom>
          <a:solidFill>
            <a:srgbClr val="00B0F0"/>
          </a:solidFill>
          <a:ln>
            <a:noFill/>
          </a:ln>
          <a:effectLst/>
        </p:spPr>
        <p:txBody>
          <a:bodyPr anchor="ctr"/>
          <a:lstStyle/>
          <a:p>
            <a:pPr marL="174625" indent="-174625" algn="ctr">
              <a:lnSpc>
                <a:spcPct val="86000"/>
              </a:lnSpc>
              <a:spcBef>
                <a:spcPct val="50000"/>
              </a:spcBef>
              <a:spcAft>
                <a:spcPct val="10000"/>
              </a:spcAft>
              <a:defRPr/>
            </a:pPr>
            <a:r>
              <a:rPr lang="en-US" sz="1600" u="sng" dirty="0">
                <a:solidFill>
                  <a:schemeClr val="bg1"/>
                </a:solidFill>
              </a:rPr>
              <a:t>HSA Triple Tax Advantage</a:t>
            </a:r>
          </a:p>
          <a:p>
            <a:pPr marL="174625" indent="-174625" algn="ctr">
              <a:lnSpc>
                <a:spcPct val="86000"/>
              </a:lnSpc>
              <a:spcBef>
                <a:spcPct val="50000"/>
              </a:spcBef>
              <a:spcAft>
                <a:spcPct val="10000"/>
              </a:spcAft>
              <a:defRPr/>
            </a:pPr>
            <a:endParaRPr lang="en-US" sz="1400" b="1" dirty="0">
              <a:solidFill>
                <a:schemeClr val="bg1"/>
              </a:solidFill>
            </a:endParaRPr>
          </a:p>
          <a:p>
            <a:pPr marL="174625" indent="-174625" algn="ctr">
              <a:lnSpc>
                <a:spcPct val="86000"/>
              </a:lnSpc>
              <a:spcBef>
                <a:spcPct val="50000"/>
              </a:spcBef>
              <a:spcAft>
                <a:spcPct val="10000"/>
              </a:spcAft>
              <a:buFont typeface="Arial" pitchFamily="34" charset="0"/>
              <a:buChar char="•"/>
              <a:defRPr/>
            </a:pPr>
            <a:r>
              <a:rPr lang="en-US" sz="1400" dirty="0">
                <a:solidFill>
                  <a:schemeClr val="bg1"/>
                </a:solidFill>
              </a:rPr>
              <a:t>All contributions are tax-free</a:t>
            </a:r>
          </a:p>
          <a:p>
            <a:pPr marL="174625" indent="-174625" algn="ctr">
              <a:lnSpc>
                <a:spcPct val="86000"/>
              </a:lnSpc>
              <a:spcBef>
                <a:spcPct val="50000"/>
              </a:spcBef>
              <a:spcAft>
                <a:spcPct val="10000"/>
              </a:spcAft>
              <a:buFont typeface="Arial" pitchFamily="34" charset="0"/>
              <a:buChar char="•"/>
              <a:defRPr/>
            </a:pPr>
            <a:r>
              <a:rPr lang="en-US" sz="1400" dirty="0">
                <a:solidFill>
                  <a:schemeClr val="bg1"/>
                </a:solidFill>
              </a:rPr>
              <a:t>All interest earned is tax-free</a:t>
            </a:r>
          </a:p>
          <a:p>
            <a:pPr marL="174625" indent="-174625" algn="ctr">
              <a:lnSpc>
                <a:spcPct val="86000"/>
              </a:lnSpc>
              <a:spcBef>
                <a:spcPct val="50000"/>
              </a:spcBef>
              <a:spcAft>
                <a:spcPct val="10000"/>
              </a:spcAft>
              <a:buFont typeface="Arial" pitchFamily="34" charset="0"/>
              <a:buChar char="•"/>
              <a:defRPr/>
            </a:pPr>
            <a:r>
              <a:rPr lang="en-US" sz="1400" dirty="0">
                <a:solidFill>
                  <a:schemeClr val="bg1"/>
                </a:solidFill>
              </a:rPr>
              <a:t>All funds used for </a:t>
            </a:r>
            <a:r>
              <a:rPr lang="en-US" sz="1400" b="1" i="1" dirty="0">
                <a:solidFill>
                  <a:schemeClr val="bg1"/>
                </a:solidFill>
              </a:rPr>
              <a:t>qualified</a:t>
            </a:r>
            <a:r>
              <a:rPr lang="en-US" sz="1400" dirty="0">
                <a:solidFill>
                  <a:schemeClr val="bg1"/>
                </a:solidFill>
              </a:rPr>
              <a:t> medical expenses are tax-free</a:t>
            </a:r>
            <a:endParaRPr lang="en-US" sz="1400" b="1" dirty="0">
              <a:solidFill>
                <a:schemeClr val="bg1"/>
              </a:solidFill>
            </a:endParaRPr>
          </a:p>
        </p:txBody>
      </p:sp>
      <p:sp>
        <p:nvSpPr>
          <p:cNvPr id="14" name="Oval 33">
            <a:extLst>
              <a:ext uri="{FF2B5EF4-FFF2-40B4-BE49-F238E27FC236}">
                <a16:creationId xmlns:a16="http://schemas.microsoft.com/office/drawing/2014/main" id="{35263620-EE5A-43DC-AC21-6C60714B6295}"/>
              </a:ext>
            </a:extLst>
          </p:cNvPr>
          <p:cNvSpPr>
            <a:spLocks noChangeArrowheads="1"/>
          </p:cNvSpPr>
          <p:nvPr/>
        </p:nvSpPr>
        <p:spPr bwMode="auto">
          <a:xfrm>
            <a:off x="8601198" y="4107284"/>
            <a:ext cx="3012519" cy="2083959"/>
          </a:xfrm>
          <a:prstGeom prst="roundRect">
            <a:avLst>
              <a:gd name="adj" fmla="val 14190"/>
            </a:avLst>
          </a:prstGeom>
          <a:solidFill>
            <a:srgbClr val="00B050"/>
          </a:solidFill>
          <a:ln>
            <a:noFill/>
          </a:ln>
          <a:effectLst/>
        </p:spPr>
        <p:txBody>
          <a:bodyPr anchor="ctr"/>
          <a:lstStyle/>
          <a:p>
            <a:pPr marL="174625" indent="-174625" algn="ctr">
              <a:lnSpc>
                <a:spcPct val="86000"/>
              </a:lnSpc>
              <a:spcBef>
                <a:spcPct val="50000"/>
              </a:spcBef>
              <a:spcAft>
                <a:spcPct val="10000"/>
              </a:spcAft>
              <a:defRPr/>
            </a:pPr>
            <a:r>
              <a:rPr lang="en-US" sz="1600" u="sng" dirty="0">
                <a:solidFill>
                  <a:schemeClr val="bg1"/>
                </a:solidFill>
              </a:rPr>
              <a:t>HSAs can be used on certain insurance premiums</a:t>
            </a:r>
          </a:p>
          <a:p>
            <a:pPr marL="174625" indent="-174625" algn="ctr">
              <a:lnSpc>
                <a:spcPct val="86000"/>
              </a:lnSpc>
              <a:spcBef>
                <a:spcPct val="50000"/>
              </a:spcBef>
              <a:spcAft>
                <a:spcPct val="10000"/>
              </a:spcAft>
              <a:buFont typeface="Arial" pitchFamily="34" charset="0"/>
              <a:buChar char="•"/>
              <a:defRPr/>
            </a:pPr>
            <a:r>
              <a:rPr lang="en-US" sz="1400" dirty="0">
                <a:solidFill>
                  <a:schemeClr val="bg1"/>
                </a:solidFill>
              </a:rPr>
              <a:t>COBRA</a:t>
            </a:r>
          </a:p>
          <a:p>
            <a:pPr marL="174625" indent="-174625" algn="ctr">
              <a:lnSpc>
                <a:spcPct val="86000"/>
              </a:lnSpc>
              <a:spcBef>
                <a:spcPct val="50000"/>
              </a:spcBef>
              <a:spcAft>
                <a:spcPct val="10000"/>
              </a:spcAft>
              <a:buFont typeface="Arial" pitchFamily="34" charset="0"/>
              <a:buChar char="•"/>
              <a:defRPr/>
            </a:pPr>
            <a:r>
              <a:rPr lang="en-US" sz="1400" dirty="0">
                <a:solidFill>
                  <a:schemeClr val="bg1"/>
                </a:solidFill>
              </a:rPr>
              <a:t>Long Term Care</a:t>
            </a:r>
          </a:p>
          <a:p>
            <a:pPr marL="174625" indent="-174625" algn="ctr">
              <a:lnSpc>
                <a:spcPct val="86000"/>
              </a:lnSpc>
              <a:spcBef>
                <a:spcPct val="50000"/>
              </a:spcBef>
              <a:spcAft>
                <a:spcPct val="10000"/>
              </a:spcAft>
              <a:buFont typeface="Arial" pitchFamily="34" charset="0"/>
              <a:buChar char="•"/>
              <a:defRPr/>
            </a:pPr>
            <a:r>
              <a:rPr lang="en-US" sz="1400" dirty="0">
                <a:solidFill>
                  <a:schemeClr val="bg1"/>
                </a:solidFill>
              </a:rPr>
              <a:t>Medicare</a:t>
            </a:r>
            <a:r>
              <a:rPr lang="en-US" sz="1200" dirty="0">
                <a:solidFill>
                  <a:schemeClr val="bg1"/>
                </a:solidFill>
              </a:rPr>
              <a:t>, parts B &amp; D</a:t>
            </a:r>
          </a:p>
        </p:txBody>
      </p:sp>
      <p:sp>
        <p:nvSpPr>
          <p:cNvPr id="3" name="TextBox 2">
            <a:extLst>
              <a:ext uri="{FF2B5EF4-FFF2-40B4-BE49-F238E27FC236}">
                <a16:creationId xmlns:a16="http://schemas.microsoft.com/office/drawing/2014/main" id="{ED7B2D33-E922-16BB-C255-AA1CB92327A4}"/>
              </a:ext>
            </a:extLst>
          </p:cNvPr>
          <p:cNvSpPr txBox="1"/>
          <p:nvPr/>
        </p:nvSpPr>
        <p:spPr>
          <a:xfrm>
            <a:off x="431467" y="577050"/>
            <a:ext cx="11329066" cy="584775"/>
          </a:xfrm>
          <a:prstGeom prst="rect">
            <a:avLst/>
          </a:prstGeom>
          <a:noFill/>
        </p:spPr>
        <p:txBody>
          <a:bodyPr wrap="square" rtlCol="0">
            <a:spAutoFit/>
          </a:bodyPr>
          <a:lstStyle/>
          <a:p>
            <a:r>
              <a:rPr lang="en-US" sz="3200" dirty="0">
                <a:solidFill>
                  <a:srgbClr val="465359"/>
                </a:solidFill>
                <a:latin typeface="+mj-lt"/>
                <a:cs typeface="Calibri" panose="020F0502020204030204" pitchFamily="34" charset="0"/>
              </a:rPr>
              <a:t>HEALTH SAVINGS ACCOUNT (HSA)</a:t>
            </a:r>
          </a:p>
        </p:txBody>
      </p:sp>
      <p:sp>
        <p:nvSpPr>
          <p:cNvPr id="2" name="Slide Number Placeholder 1">
            <a:extLst>
              <a:ext uri="{FF2B5EF4-FFF2-40B4-BE49-F238E27FC236}">
                <a16:creationId xmlns:a16="http://schemas.microsoft.com/office/drawing/2014/main" id="{1D5E1202-B066-98EB-0A66-60B7C6702161}"/>
              </a:ext>
            </a:extLst>
          </p:cNvPr>
          <p:cNvSpPr>
            <a:spLocks noGrp="1"/>
          </p:cNvSpPr>
          <p:nvPr>
            <p:ph type="sldNum" sz="quarter" idx="12"/>
          </p:nvPr>
        </p:nvSpPr>
        <p:spPr/>
        <p:txBody>
          <a:bodyPr/>
          <a:lstStyle/>
          <a:p>
            <a:fld id="{3A98EE3D-8CD1-4C3F-BD1C-C98C9596463C}" type="slidenum">
              <a:rPr lang="en-US" smtClean="0"/>
              <a:t>23</a:t>
            </a:fld>
            <a:endParaRPr lang="en-US" dirty="0"/>
          </a:p>
        </p:txBody>
      </p:sp>
    </p:spTree>
    <p:extLst>
      <p:ext uri="{BB962C8B-B14F-4D97-AF65-F5344CB8AC3E}">
        <p14:creationId xmlns:p14="http://schemas.microsoft.com/office/powerpoint/2010/main" val="15502127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10031-9A1B-F926-73BB-3A52399C4003}"/>
              </a:ext>
            </a:extLst>
          </p:cNvPr>
          <p:cNvSpPr>
            <a:spLocks noGrp="1"/>
          </p:cNvSpPr>
          <p:nvPr>
            <p:ph type="title"/>
          </p:nvPr>
        </p:nvSpPr>
        <p:spPr>
          <a:xfrm>
            <a:off x="483921" y="537597"/>
            <a:ext cx="11029616" cy="690106"/>
          </a:xfrm>
        </p:spPr>
        <p:txBody>
          <a:bodyPr>
            <a:normAutofit/>
          </a:bodyPr>
          <a:lstStyle/>
          <a:p>
            <a:r>
              <a:rPr lang="en-US" sz="3200" dirty="0"/>
              <a:t>Cost of living adjustments</a:t>
            </a:r>
          </a:p>
        </p:txBody>
      </p:sp>
      <p:sp>
        <p:nvSpPr>
          <p:cNvPr id="6" name="Content Placeholder 5">
            <a:extLst>
              <a:ext uri="{FF2B5EF4-FFF2-40B4-BE49-F238E27FC236}">
                <a16:creationId xmlns:a16="http://schemas.microsoft.com/office/drawing/2014/main" id="{8ADC5A39-4A5F-671B-8609-F132B17338F6}"/>
              </a:ext>
            </a:extLst>
          </p:cNvPr>
          <p:cNvSpPr>
            <a:spLocks noGrp="1"/>
          </p:cNvSpPr>
          <p:nvPr>
            <p:ph idx="1"/>
          </p:nvPr>
        </p:nvSpPr>
        <p:spPr>
          <a:xfrm>
            <a:off x="581192" y="1643865"/>
            <a:ext cx="11029615" cy="4331485"/>
          </a:xfrm>
        </p:spPr>
        <p:txBody>
          <a:bodyPr>
            <a:normAutofit/>
          </a:bodyPr>
          <a:lstStyle/>
          <a:p>
            <a:pPr marL="305435" indent="-305435"/>
            <a:r>
              <a:rPr lang="en-US" sz="2000" b="1" dirty="0"/>
              <a:t>2026 Health Savings Accounts (HSAs):</a:t>
            </a:r>
            <a:endParaRPr lang="en-US" dirty="0"/>
          </a:p>
          <a:p>
            <a:pPr marL="629920" lvl="1" indent="-305435"/>
            <a:r>
              <a:rPr lang="en-US" sz="2000" dirty="0"/>
              <a:t>Individual Limit: $4,400</a:t>
            </a:r>
          </a:p>
          <a:p>
            <a:pPr marL="629920" lvl="1" indent="-305435"/>
            <a:r>
              <a:rPr lang="en-US" sz="2000" dirty="0"/>
              <a:t>Family Limit: $8,750</a:t>
            </a:r>
          </a:p>
          <a:p>
            <a:pPr marL="629920" lvl="1" indent="-305435"/>
            <a:r>
              <a:rPr lang="en-US" sz="2000" dirty="0"/>
              <a:t>Catch-up Contribution (55+): $1,000</a:t>
            </a:r>
          </a:p>
          <a:p>
            <a:pPr marL="629920" lvl="1" indent="-305435"/>
            <a:endParaRPr lang="en-US" sz="1600" dirty="0"/>
          </a:p>
          <a:p>
            <a:pPr marL="127635" lvl="1" indent="0">
              <a:buNone/>
            </a:pPr>
            <a:r>
              <a:rPr lang="en-US" sz="2000" b="1" dirty="0">
                <a:solidFill>
                  <a:srgbClr val="FF0000"/>
                </a:solidFill>
              </a:rPr>
              <a:t>2026 Healthcare Flexible Spending Account (FSAs) </a:t>
            </a:r>
            <a:r>
              <a:rPr lang="en-US" i="1" dirty="0">
                <a:solidFill>
                  <a:srgbClr val="FF0000"/>
                </a:solidFill>
              </a:rPr>
              <a:t>2025 amounts</a:t>
            </a:r>
          </a:p>
          <a:p>
            <a:pPr marL="629920" lvl="1" indent="-305435"/>
            <a:r>
              <a:rPr lang="en-US" sz="2000" dirty="0">
                <a:solidFill>
                  <a:srgbClr val="FF0000"/>
                </a:solidFill>
              </a:rPr>
              <a:t>Limit - $3,400 </a:t>
            </a:r>
          </a:p>
          <a:p>
            <a:pPr marL="629920" lvl="1" indent="-305435"/>
            <a:r>
              <a:rPr lang="en-US" sz="2000" dirty="0">
                <a:solidFill>
                  <a:srgbClr val="FF0000"/>
                </a:solidFill>
              </a:rPr>
              <a:t>Carryover maximum - $680</a:t>
            </a:r>
          </a:p>
        </p:txBody>
      </p:sp>
      <p:sp>
        <p:nvSpPr>
          <p:cNvPr id="8" name="Slide Number Placeholder 7">
            <a:extLst>
              <a:ext uri="{FF2B5EF4-FFF2-40B4-BE49-F238E27FC236}">
                <a16:creationId xmlns:a16="http://schemas.microsoft.com/office/drawing/2014/main" id="{8B4458DF-7BA9-A3C7-A4DC-BA024EA4CB06}"/>
              </a:ext>
            </a:extLst>
          </p:cNvPr>
          <p:cNvSpPr>
            <a:spLocks noGrp="1"/>
          </p:cNvSpPr>
          <p:nvPr>
            <p:ph type="sldNum" sz="quarter" idx="12"/>
          </p:nvPr>
        </p:nvSpPr>
        <p:spPr/>
        <p:txBody>
          <a:bodyPr/>
          <a:lstStyle/>
          <a:p>
            <a:fld id="{3A98EE3D-8CD1-4C3F-BD1C-C98C9596463C}" type="slidenum">
              <a:rPr lang="en-US" smtClean="0"/>
              <a:t>24</a:t>
            </a:fld>
            <a:endParaRPr lang="en-US" dirty="0"/>
          </a:p>
        </p:txBody>
      </p:sp>
    </p:spTree>
    <p:extLst>
      <p:ext uri="{BB962C8B-B14F-4D97-AF65-F5344CB8AC3E}">
        <p14:creationId xmlns:p14="http://schemas.microsoft.com/office/powerpoint/2010/main" val="32183960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idx="4294967295"/>
          </p:nvPr>
        </p:nvSpPr>
        <p:spPr>
          <a:xfrm>
            <a:off x="459474" y="482468"/>
            <a:ext cx="8686800" cy="584332"/>
          </a:xfrm>
        </p:spPr>
        <p:txBody>
          <a:bodyPr>
            <a:normAutofit fontScale="90000"/>
          </a:bodyPr>
          <a:lstStyle/>
          <a:p>
            <a:pPr eaLnBrk="1" hangingPunct="1">
              <a:defRPr/>
            </a:pPr>
            <a:r>
              <a:rPr lang="en-US" sz="3200" b="1" dirty="0">
                <a:latin typeface="Calibri" pitchFamily="34" charset="0"/>
              </a:rPr>
              <a:t>Low Claims Utilization Example – Employee Only</a:t>
            </a:r>
          </a:p>
        </p:txBody>
      </p:sp>
      <p:sp>
        <p:nvSpPr>
          <p:cNvPr id="37891" name="Content Placeholder 2"/>
          <p:cNvSpPr>
            <a:spLocks noGrp="1"/>
          </p:cNvSpPr>
          <p:nvPr>
            <p:ph idx="1"/>
          </p:nvPr>
        </p:nvSpPr>
        <p:spPr>
          <a:xfrm>
            <a:off x="668740" y="1331038"/>
            <a:ext cx="10304060" cy="642201"/>
          </a:xfrm>
        </p:spPr>
        <p:txBody>
          <a:bodyPr>
            <a:normAutofit fontScale="25000" lnSpcReduction="20000"/>
          </a:bodyPr>
          <a:lstStyle/>
          <a:p>
            <a:pPr eaLnBrk="1" hangingPunct="1">
              <a:buFontTx/>
              <a:buNone/>
              <a:defRPr/>
            </a:pPr>
            <a:r>
              <a:rPr lang="en-US" sz="4400" dirty="0">
                <a:solidFill>
                  <a:schemeClr val="tx1"/>
                </a:solidFill>
                <a:latin typeface="Calibri" pitchFamily="34" charset="0"/>
              </a:rPr>
              <a:t>- Annual wellness visit:  $200</a:t>
            </a:r>
          </a:p>
          <a:p>
            <a:pPr eaLnBrk="1" hangingPunct="1">
              <a:buFontTx/>
              <a:buNone/>
              <a:defRPr/>
            </a:pPr>
            <a:r>
              <a:rPr lang="en-US" sz="4400" dirty="0">
                <a:solidFill>
                  <a:schemeClr val="tx1"/>
                </a:solidFill>
                <a:latin typeface="Calibri" pitchFamily="34" charset="0"/>
              </a:rPr>
              <a:t>- Two PCP office visits:  $75 each</a:t>
            </a:r>
          </a:p>
          <a:p>
            <a:pPr eaLnBrk="1" hangingPunct="1">
              <a:buFontTx/>
              <a:buNone/>
              <a:defRPr/>
            </a:pPr>
            <a:r>
              <a:rPr lang="en-US" sz="4400" dirty="0">
                <a:solidFill>
                  <a:schemeClr val="tx1"/>
                </a:solidFill>
                <a:latin typeface="Calibri" pitchFamily="34" charset="0"/>
              </a:rPr>
              <a:t>- One specialist office visit:  $150 each</a:t>
            </a:r>
          </a:p>
          <a:p>
            <a:pPr eaLnBrk="1" hangingPunct="1">
              <a:buFontTx/>
              <a:buNone/>
              <a:defRPr/>
            </a:pPr>
            <a:r>
              <a:rPr lang="en-US" sz="4400" dirty="0">
                <a:solidFill>
                  <a:schemeClr val="tx1"/>
                </a:solidFill>
                <a:latin typeface="Calibri" pitchFamily="34" charset="0"/>
              </a:rPr>
              <a:t>- One generic prescription per month (level 1):  $12</a:t>
            </a:r>
          </a:p>
          <a:p>
            <a:pPr eaLnBrk="1" hangingPunct="1">
              <a:buFont typeface="Arial" panose="020B0604020202020204" pitchFamily="34" charset="0"/>
              <a:buNone/>
              <a:defRPr/>
            </a:pPr>
            <a:endParaRPr lang="en-US" sz="1400" dirty="0">
              <a:solidFill>
                <a:schemeClr val="tx1"/>
              </a:solidFill>
            </a:endParaRPr>
          </a:p>
          <a:p>
            <a:pPr eaLnBrk="1" hangingPunct="1">
              <a:buFont typeface="Arial" panose="020B0604020202020204" pitchFamily="34" charset="0"/>
              <a:buChar char="•"/>
              <a:defRPr/>
            </a:pPr>
            <a:endParaRPr lang="en-US" sz="1400" dirty="0">
              <a:solidFill>
                <a:schemeClr val="tx1"/>
              </a:solidFill>
            </a:endParaRPr>
          </a:p>
        </p:txBody>
      </p:sp>
      <p:sp>
        <p:nvSpPr>
          <p:cNvPr id="37948" name="TextBox 5"/>
          <p:cNvSpPr txBox="1">
            <a:spLocks noChangeArrowheads="1"/>
          </p:cNvSpPr>
          <p:nvPr/>
        </p:nvSpPr>
        <p:spPr bwMode="auto">
          <a:xfrm>
            <a:off x="6248400" y="1066801"/>
            <a:ext cx="3505200" cy="523875"/>
          </a:xfrm>
          <a:prstGeom prst="rect">
            <a:avLst/>
          </a:prstGeom>
          <a:noFill/>
          <a:ln w="9525">
            <a:noFill/>
            <a:miter lim="800000"/>
            <a:headEnd/>
            <a:tailEnd/>
          </a:ln>
        </p:spPr>
        <p:txBody>
          <a:bodyPr>
            <a:spAutoFit/>
          </a:bodyPr>
          <a:lstStyle/>
          <a:p>
            <a:pPr>
              <a:defRPr/>
            </a:pPr>
            <a:r>
              <a:rPr lang="en-US" sz="1400" i="1" dirty="0">
                <a:latin typeface="Calibri" pitchFamily="34" charset="0"/>
                <a:cs typeface="Arial" panose="020B0604020202020204" pitchFamily="34" charset="0"/>
              </a:rPr>
              <a:t>*For illustrative purposes only, costs could be overstated depending on dates of service.</a:t>
            </a:r>
          </a:p>
        </p:txBody>
      </p:sp>
      <p:sp>
        <p:nvSpPr>
          <p:cNvPr id="33797" name="Slide Number Placeholder 2"/>
          <p:cNvSpPr>
            <a:spLocks/>
          </p:cNvSpPr>
          <p:nvPr/>
        </p:nvSpPr>
        <p:spPr bwMode="auto">
          <a:xfrm>
            <a:off x="10055226" y="5648326"/>
            <a:ext cx="549275" cy="396875"/>
          </a:xfrm>
          <a:prstGeom prst="bracketPair">
            <a:avLst>
              <a:gd name="adj" fmla="val 17949"/>
            </a:avLst>
          </a:prstGeom>
          <a:noFill/>
          <a:ln w="9525">
            <a:noFill/>
            <a:round/>
            <a:headEnd/>
            <a:tailEnd/>
          </a:ln>
        </p:spPr>
        <p:txBody>
          <a:bodyPr/>
          <a:lstStyle/>
          <a:p>
            <a:pPr algn="ctr" eaLnBrk="1" hangingPunct="1"/>
            <a:fld id="{7C871E78-B440-4873-B030-C22AA6FE7F05}" type="slidenum">
              <a:rPr lang="en-US" altLang="en-US">
                <a:solidFill>
                  <a:schemeClr val="bg1"/>
                </a:solidFill>
              </a:rPr>
              <a:pPr algn="ctr" eaLnBrk="1" hangingPunct="1"/>
              <a:t>25</a:t>
            </a:fld>
            <a:endParaRPr lang="en-US" altLang="en-US">
              <a:solidFill>
                <a:schemeClr val="bg1"/>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612079443"/>
              </p:ext>
            </p:extLst>
          </p:nvPr>
        </p:nvGraphicFramePr>
        <p:xfrm>
          <a:off x="459474" y="2073326"/>
          <a:ext cx="11546483" cy="4553106"/>
        </p:xfrm>
        <a:graphic>
          <a:graphicData uri="http://schemas.openxmlformats.org/drawingml/2006/table">
            <a:tbl>
              <a:tblPr/>
              <a:tblGrid>
                <a:gridCol w="1144324">
                  <a:extLst>
                    <a:ext uri="{9D8B030D-6E8A-4147-A177-3AD203B41FA5}">
                      <a16:colId xmlns:a16="http://schemas.microsoft.com/office/drawing/2014/main" val="20000"/>
                    </a:ext>
                  </a:extLst>
                </a:gridCol>
                <a:gridCol w="1124928">
                  <a:extLst>
                    <a:ext uri="{9D8B030D-6E8A-4147-A177-3AD203B41FA5}">
                      <a16:colId xmlns:a16="http://schemas.microsoft.com/office/drawing/2014/main" val="20001"/>
                    </a:ext>
                  </a:extLst>
                </a:gridCol>
                <a:gridCol w="1107928">
                  <a:extLst>
                    <a:ext uri="{9D8B030D-6E8A-4147-A177-3AD203B41FA5}">
                      <a16:colId xmlns:a16="http://schemas.microsoft.com/office/drawing/2014/main" val="20002"/>
                    </a:ext>
                  </a:extLst>
                </a:gridCol>
                <a:gridCol w="1521735">
                  <a:extLst>
                    <a:ext uri="{9D8B030D-6E8A-4147-A177-3AD203B41FA5}">
                      <a16:colId xmlns:a16="http://schemas.microsoft.com/office/drawing/2014/main" val="20003"/>
                    </a:ext>
                  </a:extLst>
                </a:gridCol>
                <a:gridCol w="1107928">
                  <a:extLst>
                    <a:ext uri="{9D8B030D-6E8A-4147-A177-3AD203B41FA5}">
                      <a16:colId xmlns:a16="http://schemas.microsoft.com/office/drawing/2014/main" val="20004"/>
                    </a:ext>
                  </a:extLst>
                </a:gridCol>
                <a:gridCol w="1107928">
                  <a:extLst>
                    <a:ext uri="{9D8B030D-6E8A-4147-A177-3AD203B41FA5}">
                      <a16:colId xmlns:a16="http://schemas.microsoft.com/office/drawing/2014/main" val="20005"/>
                    </a:ext>
                  </a:extLst>
                </a:gridCol>
                <a:gridCol w="1107928">
                  <a:extLst>
                    <a:ext uri="{9D8B030D-6E8A-4147-A177-3AD203B41FA5}">
                      <a16:colId xmlns:a16="http://schemas.microsoft.com/office/drawing/2014/main" val="20006"/>
                    </a:ext>
                  </a:extLst>
                </a:gridCol>
                <a:gridCol w="1107928">
                  <a:extLst>
                    <a:ext uri="{9D8B030D-6E8A-4147-A177-3AD203B41FA5}">
                      <a16:colId xmlns:a16="http://schemas.microsoft.com/office/drawing/2014/main" val="20007"/>
                    </a:ext>
                  </a:extLst>
                </a:gridCol>
                <a:gridCol w="1107928">
                  <a:extLst>
                    <a:ext uri="{9D8B030D-6E8A-4147-A177-3AD203B41FA5}">
                      <a16:colId xmlns:a16="http://schemas.microsoft.com/office/drawing/2014/main" val="1685326639"/>
                    </a:ext>
                  </a:extLst>
                </a:gridCol>
                <a:gridCol w="1107928">
                  <a:extLst>
                    <a:ext uri="{9D8B030D-6E8A-4147-A177-3AD203B41FA5}">
                      <a16:colId xmlns:a16="http://schemas.microsoft.com/office/drawing/2014/main" val="1257123372"/>
                    </a:ext>
                  </a:extLst>
                </a:gridCol>
              </a:tblGrid>
              <a:tr h="508479">
                <a:tc>
                  <a:txBody>
                    <a:bodyPr/>
                    <a:lstStyle/>
                    <a:p>
                      <a:pPr algn="ctr" rtl="0" fontAlgn="t"/>
                      <a:r>
                        <a:rPr lang="en-US" sz="1400" b="1" i="0" u="none" strike="noStrike" dirty="0">
                          <a:solidFill>
                            <a:srgbClr val="FFFFFF"/>
                          </a:solidFill>
                          <a:effectLst/>
                          <a:latin typeface="Calibri" pitchFamily="34" charset="0"/>
                        </a:rPr>
                        <a:t>Service </a:t>
                      </a:r>
                    </a:p>
                  </a:txBody>
                  <a:tcPr marL="9278" marR="9278"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B0F0"/>
                    </a:solidFill>
                  </a:tcPr>
                </a:tc>
                <a:tc>
                  <a:txBody>
                    <a:bodyPr/>
                    <a:lstStyle/>
                    <a:p>
                      <a:pPr algn="ctr" rtl="0" fontAlgn="t"/>
                      <a:r>
                        <a:rPr lang="en-US" sz="1400" b="1" i="0" u="none" strike="noStrike" dirty="0">
                          <a:solidFill>
                            <a:srgbClr val="FFFFFF"/>
                          </a:solidFill>
                          <a:effectLst/>
                          <a:latin typeface="Calibri" pitchFamily="34" charset="0"/>
                        </a:rPr>
                        <a:t>KC 20 </a:t>
                      </a:r>
                    </a:p>
                  </a:txBody>
                  <a:tcPr marL="9278" marR="9278"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B0F0"/>
                    </a:solidFill>
                  </a:tcPr>
                </a:tc>
                <a:tc>
                  <a:txBody>
                    <a:bodyPr/>
                    <a:lstStyle/>
                    <a:p>
                      <a:pPr algn="ctr" rtl="0" fontAlgn="t"/>
                      <a:r>
                        <a:rPr lang="en-US" sz="1400" b="1" i="0" u="none" strike="noStrike" dirty="0">
                          <a:solidFill>
                            <a:srgbClr val="FFFFFF"/>
                          </a:solidFill>
                          <a:effectLst/>
                          <a:latin typeface="Calibri" pitchFamily="34" charset="0"/>
                        </a:rPr>
                        <a:t>KC 25 </a:t>
                      </a:r>
                    </a:p>
                  </a:txBody>
                  <a:tcPr marL="9278" marR="9278"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B0F0"/>
                    </a:solidFill>
                  </a:tcPr>
                </a:tc>
                <a:tc>
                  <a:txBody>
                    <a:bodyPr/>
                    <a:lstStyle/>
                    <a:p>
                      <a:pPr algn="ctr" rtl="0" fontAlgn="t"/>
                      <a:r>
                        <a:rPr lang="en-US" sz="1400" b="1" i="0" u="none" strike="noStrike" dirty="0">
                          <a:solidFill>
                            <a:srgbClr val="FFFFFF"/>
                          </a:solidFill>
                          <a:effectLst/>
                          <a:latin typeface="Calibri" pitchFamily="34" charset="0"/>
                        </a:rPr>
                        <a:t>HK 25</a:t>
                      </a:r>
                    </a:p>
                  </a:txBody>
                  <a:tcPr marL="9278" marR="9278"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B0F0"/>
                    </a:solidFill>
                  </a:tcPr>
                </a:tc>
                <a:tc>
                  <a:txBody>
                    <a:bodyPr/>
                    <a:lstStyle/>
                    <a:p>
                      <a:pPr algn="ctr" rtl="0" fontAlgn="t"/>
                      <a:r>
                        <a:rPr lang="en-US" sz="1400" b="1" i="0" u="none" strike="noStrike" dirty="0">
                          <a:solidFill>
                            <a:srgbClr val="FFFFFF"/>
                          </a:solidFill>
                          <a:effectLst/>
                          <a:latin typeface="Calibri" pitchFamily="34" charset="0"/>
                        </a:rPr>
                        <a:t>KC HRA </a:t>
                      </a:r>
                    </a:p>
                  </a:txBody>
                  <a:tcPr marL="9278" marR="9278"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B0F0"/>
                    </a:solidFill>
                  </a:tcPr>
                </a:tc>
                <a:tc>
                  <a:txBody>
                    <a:bodyPr/>
                    <a:lstStyle/>
                    <a:p>
                      <a:pPr algn="ctr" rtl="0" fontAlgn="t"/>
                      <a:r>
                        <a:rPr lang="en-US" sz="1400" b="1" i="0" u="none" strike="noStrike" dirty="0">
                          <a:solidFill>
                            <a:srgbClr val="FFFFFF"/>
                          </a:solidFill>
                          <a:effectLst/>
                          <a:latin typeface="Calibri" pitchFamily="34" charset="0"/>
                        </a:rPr>
                        <a:t>KC 2000</a:t>
                      </a:r>
                    </a:p>
                  </a:txBody>
                  <a:tcPr marL="9278" marR="9278"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B0F0"/>
                    </a:solidFill>
                  </a:tcPr>
                </a:tc>
                <a:tc>
                  <a:txBody>
                    <a:bodyPr/>
                    <a:lstStyle/>
                    <a:p>
                      <a:pPr algn="ctr" rtl="0" fontAlgn="t"/>
                      <a:r>
                        <a:rPr lang="en-US" sz="1400" b="1" i="0" u="none" strike="noStrike" dirty="0">
                          <a:solidFill>
                            <a:srgbClr val="FFFFFF"/>
                          </a:solidFill>
                          <a:effectLst/>
                          <a:latin typeface="Calibri" pitchFamily="34" charset="0"/>
                        </a:rPr>
                        <a:t>KC 3500</a:t>
                      </a:r>
                    </a:p>
                  </a:txBody>
                  <a:tcPr marL="9278" marR="9278"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B0F0"/>
                    </a:solidFill>
                  </a:tcPr>
                </a:tc>
                <a:tc>
                  <a:txBody>
                    <a:bodyPr/>
                    <a:lstStyle/>
                    <a:p>
                      <a:pPr algn="ctr" rtl="0" fontAlgn="t"/>
                      <a:r>
                        <a:rPr lang="en-US" sz="1400" b="1" i="0" u="none" strike="noStrike" dirty="0">
                          <a:solidFill>
                            <a:srgbClr val="FFFFFF"/>
                          </a:solidFill>
                          <a:effectLst/>
                          <a:latin typeface="Calibri" pitchFamily="34" charset="0"/>
                        </a:rPr>
                        <a:t>HK 3500</a:t>
                      </a:r>
                    </a:p>
                  </a:txBody>
                  <a:tcPr marL="9278" marR="9278"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B0F0"/>
                    </a:solidFill>
                  </a:tcPr>
                </a:tc>
                <a:tc>
                  <a:txBody>
                    <a:bodyPr/>
                    <a:lstStyle/>
                    <a:p>
                      <a:pPr algn="ctr" rtl="0" fontAlgn="t"/>
                      <a:r>
                        <a:rPr lang="en-US" sz="1400" b="1" i="0" u="none" strike="noStrike" dirty="0">
                          <a:solidFill>
                            <a:srgbClr val="FFFFFF"/>
                          </a:solidFill>
                          <a:effectLst/>
                          <a:latin typeface="Calibri" pitchFamily="34" charset="0"/>
                        </a:rPr>
                        <a:t>KC 5000</a:t>
                      </a:r>
                    </a:p>
                  </a:txBody>
                  <a:tcPr marL="9278" marR="9278"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B0F0"/>
                    </a:solidFill>
                  </a:tcPr>
                </a:tc>
                <a:tc>
                  <a:txBody>
                    <a:bodyPr/>
                    <a:lstStyle/>
                    <a:p>
                      <a:pPr algn="ctr" rtl="0" fontAlgn="t"/>
                      <a:r>
                        <a:rPr lang="en-US" sz="1400" b="1" i="0" u="none" strike="noStrike" dirty="0">
                          <a:solidFill>
                            <a:srgbClr val="FFFFFF"/>
                          </a:solidFill>
                          <a:effectLst/>
                          <a:latin typeface="Calibri" pitchFamily="34" charset="0"/>
                        </a:rPr>
                        <a:t>HK 5000</a:t>
                      </a:r>
                    </a:p>
                  </a:txBody>
                  <a:tcPr marL="9278" marR="9278"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B0F0"/>
                    </a:solidFill>
                  </a:tcPr>
                </a:tc>
                <a:extLst>
                  <a:ext uri="{0D108BD9-81ED-4DB2-BD59-A6C34878D82A}">
                    <a16:rowId xmlns:a16="http://schemas.microsoft.com/office/drawing/2014/main" val="10000"/>
                  </a:ext>
                </a:extLst>
              </a:tr>
              <a:tr h="338979">
                <a:tc>
                  <a:txBody>
                    <a:bodyPr/>
                    <a:lstStyle/>
                    <a:p>
                      <a:pPr algn="ctr" rtl="0" fontAlgn="t"/>
                      <a:r>
                        <a:rPr lang="en-US" sz="1400" b="0" i="0" u="none" strike="noStrike" dirty="0">
                          <a:solidFill>
                            <a:srgbClr val="000000"/>
                          </a:solidFill>
                          <a:effectLst/>
                          <a:latin typeface="Calibri" pitchFamily="34" charset="0"/>
                        </a:rPr>
                        <a:t>Wellness </a:t>
                      </a:r>
                    </a:p>
                  </a:txBody>
                  <a:tcPr marL="9278" marR="9278"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a:r>
                        <a:rPr lang="en-US" sz="1400" dirty="0">
                          <a:latin typeface="Calibri" pitchFamily="34" charset="0"/>
                        </a:rPr>
                        <a:t>$0</a:t>
                      </a:r>
                    </a:p>
                  </a:txBody>
                  <a:tcPr marT="45717" marB="45717"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rtl="0" fontAlgn="t"/>
                      <a:r>
                        <a:rPr lang="en-US" sz="1400" b="0" i="0" u="none" strike="noStrike" dirty="0">
                          <a:solidFill>
                            <a:srgbClr val="000000"/>
                          </a:solidFill>
                          <a:effectLst/>
                          <a:latin typeface="Calibri" pitchFamily="34" charset="0"/>
                        </a:rPr>
                        <a:t>$0 </a:t>
                      </a:r>
                    </a:p>
                  </a:txBody>
                  <a:tcPr marL="9278" marR="9278"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rtl="0" fontAlgn="t"/>
                      <a:r>
                        <a:rPr lang="en-US" sz="1400" b="0" i="0" u="none" strike="noStrike" dirty="0">
                          <a:solidFill>
                            <a:srgbClr val="000000"/>
                          </a:solidFill>
                          <a:effectLst/>
                          <a:latin typeface="Calibri" pitchFamily="34" charset="0"/>
                        </a:rPr>
                        <a:t>$0 </a:t>
                      </a:r>
                    </a:p>
                  </a:txBody>
                  <a:tcPr marL="9278" marR="9278"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rtl="0" fontAlgn="t"/>
                      <a:r>
                        <a:rPr lang="en-US" sz="1400" b="0" i="0" u="none" strike="noStrike" dirty="0">
                          <a:solidFill>
                            <a:srgbClr val="000000"/>
                          </a:solidFill>
                          <a:effectLst/>
                          <a:latin typeface="Calibri" pitchFamily="34" charset="0"/>
                        </a:rPr>
                        <a:t>$0 </a:t>
                      </a:r>
                    </a:p>
                  </a:txBody>
                  <a:tcPr marL="9278" marR="9278"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rtl="0" fontAlgn="t"/>
                      <a:r>
                        <a:rPr lang="en-US" sz="1400" b="0" i="0" u="none" strike="noStrike" dirty="0">
                          <a:solidFill>
                            <a:srgbClr val="000000"/>
                          </a:solidFill>
                          <a:effectLst/>
                          <a:latin typeface="Calibri" pitchFamily="34" charset="0"/>
                        </a:rPr>
                        <a:t>$0 </a:t>
                      </a:r>
                    </a:p>
                  </a:txBody>
                  <a:tcPr marL="9278" marR="9278"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rtl="0" fontAlgn="t"/>
                      <a:r>
                        <a:rPr lang="en-US" sz="1400" b="0" i="0" u="none" strike="noStrike" dirty="0">
                          <a:solidFill>
                            <a:srgbClr val="000000"/>
                          </a:solidFill>
                          <a:effectLst/>
                          <a:latin typeface="Calibri" pitchFamily="34" charset="0"/>
                        </a:rPr>
                        <a:t>$0 </a:t>
                      </a:r>
                    </a:p>
                  </a:txBody>
                  <a:tcPr marL="9278" marR="9278"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rtl="0" fontAlgn="t"/>
                      <a:r>
                        <a:rPr lang="en-US" sz="1400" b="0" i="0" u="none" strike="noStrike" dirty="0">
                          <a:solidFill>
                            <a:srgbClr val="000000"/>
                          </a:solidFill>
                          <a:effectLst/>
                          <a:latin typeface="Calibri" pitchFamily="34" charset="0"/>
                        </a:rPr>
                        <a:t>$0 </a:t>
                      </a:r>
                    </a:p>
                  </a:txBody>
                  <a:tcPr marL="9278" marR="9278"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rtl="0" fontAlgn="t"/>
                      <a:r>
                        <a:rPr lang="en-US" sz="1400" b="0" i="0" u="none" strike="noStrike" dirty="0">
                          <a:solidFill>
                            <a:srgbClr val="000000"/>
                          </a:solidFill>
                          <a:effectLst/>
                          <a:latin typeface="Calibri" pitchFamily="34" charset="0"/>
                        </a:rPr>
                        <a:t>$0 </a:t>
                      </a:r>
                    </a:p>
                  </a:txBody>
                  <a:tcPr marL="9278" marR="9278"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rtl="0" fontAlgn="t"/>
                      <a:r>
                        <a:rPr lang="en-US" sz="1400" b="0" i="0" u="none" strike="noStrike" dirty="0">
                          <a:solidFill>
                            <a:srgbClr val="000000"/>
                          </a:solidFill>
                          <a:effectLst/>
                          <a:latin typeface="Calibri" pitchFamily="34" charset="0"/>
                        </a:rPr>
                        <a:t>$0 </a:t>
                      </a:r>
                    </a:p>
                  </a:txBody>
                  <a:tcPr marL="9278" marR="9278"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1"/>
                  </a:ext>
                </a:extLst>
              </a:tr>
              <a:tr h="484862">
                <a:tc>
                  <a:txBody>
                    <a:bodyPr/>
                    <a:lstStyle/>
                    <a:p>
                      <a:pPr algn="ctr" rtl="0" fontAlgn="t"/>
                      <a:r>
                        <a:rPr lang="en-US" sz="1400" b="0" i="0" u="none" strike="noStrike" dirty="0">
                          <a:solidFill>
                            <a:srgbClr val="000000"/>
                          </a:solidFill>
                          <a:effectLst/>
                          <a:latin typeface="Calibri" pitchFamily="34" charset="0"/>
                        </a:rPr>
                        <a:t>PCP </a:t>
                      </a:r>
                    </a:p>
                  </a:txBody>
                  <a:tcPr marL="9278" marR="9278"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a:r>
                        <a:rPr lang="en-US" sz="1400" dirty="0">
                          <a:latin typeface="Calibri" pitchFamily="34" charset="0"/>
                        </a:rPr>
                        <a:t>$40</a:t>
                      </a:r>
                    </a:p>
                  </a:txBody>
                  <a:tcPr marT="45717" marB="45717"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rtl="0" fontAlgn="t"/>
                      <a:r>
                        <a:rPr lang="en-US" sz="1400" b="0" i="0" u="none" strike="noStrike" dirty="0">
                          <a:solidFill>
                            <a:srgbClr val="000000"/>
                          </a:solidFill>
                          <a:effectLst/>
                          <a:latin typeface="Calibri" pitchFamily="34" charset="0"/>
                        </a:rPr>
                        <a:t>$50 </a:t>
                      </a:r>
                    </a:p>
                  </a:txBody>
                  <a:tcPr marL="9278" marR="9278"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rtl="0" fontAlgn="t"/>
                      <a:r>
                        <a:rPr lang="en-US" sz="1400" b="0" i="0" u="none" strike="noStrike" dirty="0">
                          <a:solidFill>
                            <a:srgbClr val="000000"/>
                          </a:solidFill>
                          <a:effectLst/>
                          <a:latin typeface="Calibri" pitchFamily="34" charset="0"/>
                        </a:rPr>
                        <a:t>$50 </a:t>
                      </a:r>
                    </a:p>
                  </a:txBody>
                  <a:tcPr marL="9278" marR="9278"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rtl="0" fontAlgn="t"/>
                      <a:r>
                        <a:rPr lang="en-US" sz="1400" b="0" i="0" u="none" strike="noStrike" dirty="0">
                          <a:solidFill>
                            <a:srgbClr val="000000"/>
                          </a:solidFill>
                          <a:effectLst/>
                          <a:latin typeface="Calibri" pitchFamily="34" charset="0"/>
                        </a:rPr>
                        <a:t>$0 </a:t>
                      </a:r>
                      <a:r>
                        <a:rPr lang="en-US" sz="1400" b="0" i="1" u="none" strike="noStrike" dirty="0">
                          <a:solidFill>
                            <a:srgbClr val="FF0000"/>
                          </a:solidFill>
                          <a:effectLst/>
                          <a:latin typeface="Calibri" pitchFamily="34" charset="0"/>
                        </a:rPr>
                        <a:t>($150 fund) </a:t>
                      </a:r>
                      <a:endParaRPr lang="en-US" sz="1400" b="0" i="0" u="none" strike="noStrike" dirty="0">
                        <a:solidFill>
                          <a:srgbClr val="000000"/>
                        </a:solidFill>
                        <a:effectLst/>
                        <a:latin typeface="Calibri" pitchFamily="34" charset="0"/>
                      </a:endParaRPr>
                    </a:p>
                  </a:txBody>
                  <a:tcPr marL="9278" marR="9278"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rtl="0" fontAlgn="t"/>
                      <a:r>
                        <a:rPr lang="en-US" sz="1400" b="0" i="0" u="none" strike="noStrike" dirty="0">
                          <a:solidFill>
                            <a:srgbClr val="000000"/>
                          </a:solidFill>
                          <a:effectLst/>
                          <a:latin typeface="Calibri" pitchFamily="34" charset="0"/>
                        </a:rPr>
                        <a:t>$150 </a:t>
                      </a:r>
                    </a:p>
                  </a:txBody>
                  <a:tcPr marL="9278" marR="9278"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rtl="0" fontAlgn="t"/>
                      <a:r>
                        <a:rPr lang="en-US" sz="1400" b="0" i="0" u="none" strike="noStrike" dirty="0">
                          <a:solidFill>
                            <a:srgbClr val="000000"/>
                          </a:solidFill>
                          <a:effectLst/>
                          <a:latin typeface="Calibri" pitchFamily="34" charset="0"/>
                        </a:rPr>
                        <a:t>$150 </a:t>
                      </a:r>
                    </a:p>
                  </a:txBody>
                  <a:tcPr marL="9278" marR="9278"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rtl="0" fontAlgn="t"/>
                      <a:r>
                        <a:rPr lang="en-US" sz="1400" b="0" i="0" u="none" strike="noStrike" dirty="0">
                          <a:solidFill>
                            <a:srgbClr val="000000"/>
                          </a:solidFill>
                          <a:effectLst/>
                          <a:latin typeface="Calibri" pitchFamily="34" charset="0"/>
                        </a:rPr>
                        <a:t>$150 </a:t>
                      </a:r>
                    </a:p>
                  </a:txBody>
                  <a:tcPr marL="9278" marR="9278"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rtl="0" fontAlgn="t"/>
                      <a:r>
                        <a:rPr lang="en-US" sz="1400" b="0" i="0" u="none" strike="noStrike" dirty="0">
                          <a:solidFill>
                            <a:srgbClr val="000000"/>
                          </a:solidFill>
                          <a:effectLst/>
                          <a:latin typeface="Calibri" pitchFamily="34" charset="0"/>
                        </a:rPr>
                        <a:t>$150 </a:t>
                      </a:r>
                    </a:p>
                  </a:txBody>
                  <a:tcPr marL="9278" marR="9278"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rtl="0" fontAlgn="t"/>
                      <a:r>
                        <a:rPr lang="en-US" sz="1400" b="0" i="0" u="none" strike="noStrike" dirty="0">
                          <a:solidFill>
                            <a:srgbClr val="000000"/>
                          </a:solidFill>
                          <a:effectLst/>
                          <a:latin typeface="Calibri" pitchFamily="34" charset="0"/>
                        </a:rPr>
                        <a:t>$150 </a:t>
                      </a:r>
                    </a:p>
                  </a:txBody>
                  <a:tcPr marL="9278" marR="9278"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2"/>
                  </a:ext>
                </a:extLst>
              </a:tr>
              <a:tr h="484862">
                <a:tc>
                  <a:txBody>
                    <a:bodyPr/>
                    <a:lstStyle/>
                    <a:p>
                      <a:pPr algn="ctr" rtl="0" fontAlgn="t"/>
                      <a:r>
                        <a:rPr lang="en-US" sz="1400" b="0" i="0" u="none" strike="noStrike" dirty="0">
                          <a:solidFill>
                            <a:srgbClr val="000000"/>
                          </a:solidFill>
                          <a:effectLst/>
                          <a:latin typeface="Calibri" pitchFamily="34" charset="0"/>
                        </a:rPr>
                        <a:t>Specialist </a:t>
                      </a:r>
                    </a:p>
                  </a:txBody>
                  <a:tcPr marL="9278" marR="9278"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a:r>
                        <a:rPr lang="en-US" sz="1400" dirty="0">
                          <a:latin typeface="Calibri" pitchFamily="34" charset="0"/>
                        </a:rPr>
                        <a:t>$40</a:t>
                      </a:r>
                    </a:p>
                  </a:txBody>
                  <a:tcPr marT="45717" marB="45717"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rtl="0" fontAlgn="t"/>
                      <a:r>
                        <a:rPr lang="en-US" sz="1400" b="0" i="0" u="none" strike="noStrike" dirty="0">
                          <a:solidFill>
                            <a:srgbClr val="000000"/>
                          </a:solidFill>
                          <a:effectLst/>
                          <a:latin typeface="Calibri" pitchFamily="34" charset="0"/>
                        </a:rPr>
                        <a:t>$50 </a:t>
                      </a:r>
                    </a:p>
                  </a:txBody>
                  <a:tcPr marL="9278" marR="9278"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rtl="0" fontAlgn="t"/>
                      <a:r>
                        <a:rPr lang="en-US" sz="1400" b="0" i="0" u="none" strike="noStrike" dirty="0">
                          <a:solidFill>
                            <a:srgbClr val="000000"/>
                          </a:solidFill>
                          <a:effectLst/>
                          <a:latin typeface="Calibri" pitchFamily="34" charset="0"/>
                        </a:rPr>
                        <a:t>$50 </a:t>
                      </a:r>
                    </a:p>
                  </a:txBody>
                  <a:tcPr marL="9278" marR="9278"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rtl="0" fontAlgn="t"/>
                      <a:r>
                        <a:rPr lang="en-US" sz="1400" b="0" i="0" u="none" strike="noStrike" dirty="0">
                          <a:solidFill>
                            <a:srgbClr val="000000"/>
                          </a:solidFill>
                          <a:effectLst/>
                          <a:latin typeface="Calibri" pitchFamily="34" charset="0"/>
                        </a:rPr>
                        <a:t>$0 </a:t>
                      </a:r>
                      <a:r>
                        <a:rPr lang="en-US" sz="1400" b="0" i="1" u="none" strike="noStrike" dirty="0">
                          <a:solidFill>
                            <a:srgbClr val="FF0000"/>
                          </a:solidFill>
                          <a:effectLst/>
                          <a:latin typeface="Calibri" pitchFamily="34" charset="0"/>
                        </a:rPr>
                        <a:t>($150 fund) </a:t>
                      </a:r>
                      <a:endParaRPr lang="en-US" sz="1400" b="0" i="0" u="none" strike="noStrike" dirty="0">
                        <a:solidFill>
                          <a:srgbClr val="000000"/>
                        </a:solidFill>
                        <a:effectLst/>
                        <a:latin typeface="Calibri" pitchFamily="34" charset="0"/>
                      </a:endParaRPr>
                    </a:p>
                  </a:txBody>
                  <a:tcPr marL="9278" marR="9278"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rtl="0" fontAlgn="t"/>
                      <a:r>
                        <a:rPr lang="en-US" sz="1400" b="0" i="0" u="none" strike="noStrike" dirty="0">
                          <a:solidFill>
                            <a:srgbClr val="000000"/>
                          </a:solidFill>
                          <a:effectLst/>
                          <a:latin typeface="Calibri" pitchFamily="34" charset="0"/>
                        </a:rPr>
                        <a:t>$150 </a:t>
                      </a:r>
                    </a:p>
                  </a:txBody>
                  <a:tcPr marL="9278" marR="9278"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rtl="0" fontAlgn="t"/>
                      <a:r>
                        <a:rPr lang="en-US" sz="1400" b="0" i="0" u="none" strike="noStrike" dirty="0">
                          <a:solidFill>
                            <a:srgbClr val="000000"/>
                          </a:solidFill>
                          <a:effectLst/>
                          <a:latin typeface="Calibri" pitchFamily="34" charset="0"/>
                        </a:rPr>
                        <a:t>$150 </a:t>
                      </a:r>
                    </a:p>
                  </a:txBody>
                  <a:tcPr marL="9278" marR="9278"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rtl="0" fontAlgn="t"/>
                      <a:r>
                        <a:rPr lang="en-US" sz="1400" b="0" i="0" u="none" strike="noStrike" dirty="0">
                          <a:solidFill>
                            <a:srgbClr val="000000"/>
                          </a:solidFill>
                          <a:effectLst/>
                          <a:latin typeface="Calibri" pitchFamily="34" charset="0"/>
                        </a:rPr>
                        <a:t>$150 </a:t>
                      </a:r>
                    </a:p>
                  </a:txBody>
                  <a:tcPr marL="9278" marR="9278"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rtl="0" fontAlgn="t"/>
                      <a:r>
                        <a:rPr lang="en-US" sz="1400" b="0" i="0" u="none" strike="noStrike" dirty="0">
                          <a:solidFill>
                            <a:srgbClr val="000000"/>
                          </a:solidFill>
                          <a:effectLst/>
                          <a:latin typeface="Calibri" pitchFamily="34" charset="0"/>
                        </a:rPr>
                        <a:t>$150 </a:t>
                      </a:r>
                    </a:p>
                  </a:txBody>
                  <a:tcPr marL="9278" marR="9278"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rtl="0" fontAlgn="t"/>
                      <a:r>
                        <a:rPr lang="en-US" sz="1400" b="0" i="0" u="none" strike="noStrike" dirty="0">
                          <a:solidFill>
                            <a:srgbClr val="000000"/>
                          </a:solidFill>
                          <a:effectLst/>
                          <a:latin typeface="Calibri" pitchFamily="34" charset="0"/>
                        </a:rPr>
                        <a:t>$150 </a:t>
                      </a:r>
                    </a:p>
                  </a:txBody>
                  <a:tcPr marL="9278" marR="9278"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3"/>
                  </a:ext>
                </a:extLst>
              </a:tr>
              <a:tr h="484862">
                <a:tc>
                  <a:txBody>
                    <a:bodyPr/>
                    <a:lstStyle/>
                    <a:p>
                      <a:pPr algn="ctr" rtl="0" fontAlgn="t"/>
                      <a:r>
                        <a:rPr lang="en-US" sz="1400" b="0" i="0" u="none" strike="noStrike" dirty="0">
                          <a:solidFill>
                            <a:srgbClr val="000000"/>
                          </a:solidFill>
                          <a:effectLst/>
                          <a:latin typeface="Calibri" pitchFamily="34" charset="0"/>
                        </a:rPr>
                        <a:t>Rx </a:t>
                      </a:r>
                    </a:p>
                  </a:txBody>
                  <a:tcPr marL="9278" marR="9278"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a:r>
                        <a:rPr lang="en-US" sz="1400" u="sng" dirty="0">
                          <a:latin typeface="Calibri" pitchFamily="34" charset="0"/>
                        </a:rPr>
                        <a:t>$144</a:t>
                      </a:r>
                    </a:p>
                  </a:txBody>
                  <a:tcPr marT="45717" marB="45717"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rtl="0" fontAlgn="t"/>
                      <a:r>
                        <a:rPr lang="en-US" sz="1400" b="0" i="0" u="sng" strike="noStrike" dirty="0">
                          <a:solidFill>
                            <a:srgbClr val="000000"/>
                          </a:solidFill>
                          <a:effectLst/>
                          <a:latin typeface="Calibri" pitchFamily="34" charset="0"/>
                        </a:rPr>
                        <a:t>$144 </a:t>
                      </a:r>
                    </a:p>
                  </a:txBody>
                  <a:tcPr marL="9278" marR="9278"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rtl="0" fontAlgn="t"/>
                      <a:r>
                        <a:rPr lang="en-US" sz="1400" b="0" i="0" u="sng" strike="noStrike" dirty="0">
                          <a:solidFill>
                            <a:srgbClr val="000000"/>
                          </a:solidFill>
                          <a:effectLst/>
                          <a:latin typeface="Calibri" pitchFamily="34" charset="0"/>
                        </a:rPr>
                        <a:t>$144 </a:t>
                      </a:r>
                    </a:p>
                  </a:txBody>
                  <a:tcPr marL="9278" marR="9278"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rtl="0" fontAlgn="t"/>
                      <a:r>
                        <a:rPr lang="en-US" sz="1400" b="0" i="0" u="sng" strike="noStrike" dirty="0">
                          <a:solidFill>
                            <a:srgbClr val="000000"/>
                          </a:solidFill>
                          <a:effectLst/>
                          <a:latin typeface="Calibri" pitchFamily="34" charset="0"/>
                        </a:rPr>
                        <a:t>$0 </a:t>
                      </a:r>
                      <a:r>
                        <a:rPr lang="en-US" sz="1400" b="0" i="1" u="sng" strike="noStrike" dirty="0">
                          <a:solidFill>
                            <a:srgbClr val="FF0000"/>
                          </a:solidFill>
                          <a:effectLst/>
                          <a:latin typeface="Calibri" pitchFamily="34" charset="0"/>
                        </a:rPr>
                        <a:t>($144 fund)</a:t>
                      </a:r>
                      <a:r>
                        <a:rPr lang="en-US" sz="1400" b="0" i="0" u="sng" strike="noStrike" dirty="0">
                          <a:solidFill>
                            <a:srgbClr val="FF0000"/>
                          </a:solidFill>
                          <a:effectLst/>
                          <a:latin typeface="Calibri" pitchFamily="34" charset="0"/>
                        </a:rPr>
                        <a:t> </a:t>
                      </a:r>
                      <a:endParaRPr lang="en-US" sz="1400" b="0" i="0" u="sng" strike="noStrike" dirty="0">
                        <a:solidFill>
                          <a:srgbClr val="000000"/>
                        </a:solidFill>
                        <a:effectLst/>
                        <a:latin typeface="Calibri" pitchFamily="34" charset="0"/>
                      </a:endParaRPr>
                    </a:p>
                  </a:txBody>
                  <a:tcPr marL="9278" marR="9278"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rtl="0" fontAlgn="t"/>
                      <a:r>
                        <a:rPr lang="en-US" sz="1400" b="0" i="0" u="sng" strike="noStrike" dirty="0">
                          <a:solidFill>
                            <a:srgbClr val="000000"/>
                          </a:solidFill>
                          <a:effectLst/>
                          <a:latin typeface="Calibri" pitchFamily="34" charset="0"/>
                        </a:rPr>
                        <a:t>$144 </a:t>
                      </a:r>
                    </a:p>
                  </a:txBody>
                  <a:tcPr marL="9278" marR="9278"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rtl="0" fontAlgn="t"/>
                      <a:r>
                        <a:rPr lang="en-US" sz="1400" b="0" i="0" u="sng" strike="noStrike" dirty="0">
                          <a:solidFill>
                            <a:srgbClr val="000000"/>
                          </a:solidFill>
                          <a:effectLst/>
                          <a:latin typeface="Calibri" pitchFamily="34" charset="0"/>
                        </a:rPr>
                        <a:t>$144 </a:t>
                      </a:r>
                    </a:p>
                  </a:txBody>
                  <a:tcPr marL="9278" marR="9278"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rtl="0" fontAlgn="t"/>
                      <a:r>
                        <a:rPr lang="en-US" sz="1400" b="0" i="0" u="sng" strike="noStrike" dirty="0">
                          <a:solidFill>
                            <a:srgbClr val="000000"/>
                          </a:solidFill>
                          <a:effectLst/>
                          <a:latin typeface="Calibri" pitchFamily="34" charset="0"/>
                        </a:rPr>
                        <a:t>$144 </a:t>
                      </a:r>
                    </a:p>
                  </a:txBody>
                  <a:tcPr marL="9278" marR="9278"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rtl="0" fontAlgn="t"/>
                      <a:r>
                        <a:rPr lang="en-US" sz="1400" b="0" i="0" u="sng" strike="noStrike" dirty="0">
                          <a:solidFill>
                            <a:srgbClr val="000000"/>
                          </a:solidFill>
                          <a:effectLst/>
                          <a:latin typeface="Calibri" pitchFamily="34" charset="0"/>
                        </a:rPr>
                        <a:t>$144 </a:t>
                      </a:r>
                    </a:p>
                  </a:txBody>
                  <a:tcPr marL="9278" marR="9278"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rtl="0" fontAlgn="t"/>
                      <a:r>
                        <a:rPr lang="en-US" sz="1400" b="0" i="0" u="sng" strike="noStrike" dirty="0">
                          <a:solidFill>
                            <a:srgbClr val="000000"/>
                          </a:solidFill>
                          <a:effectLst/>
                          <a:latin typeface="Calibri" pitchFamily="34" charset="0"/>
                        </a:rPr>
                        <a:t>$144 </a:t>
                      </a:r>
                    </a:p>
                  </a:txBody>
                  <a:tcPr marL="9278" marR="9278"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4"/>
                  </a:ext>
                </a:extLst>
              </a:tr>
              <a:tr h="565246">
                <a:tc>
                  <a:txBody>
                    <a:bodyPr/>
                    <a:lstStyle/>
                    <a:p>
                      <a:pPr algn="ctr" rtl="0" fontAlgn="t"/>
                      <a:r>
                        <a:rPr lang="en-US" sz="1400" b="0" i="0" u="none" strike="noStrike" dirty="0">
                          <a:solidFill>
                            <a:srgbClr val="000000"/>
                          </a:solidFill>
                          <a:effectLst/>
                          <a:latin typeface="Calibri" pitchFamily="34" charset="0"/>
                        </a:rPr>
                        <a:t>CLAIMS COSTS </a:t>
                      </a:r>
                    </a:p>
                  </a:txBody>
                  <a:tcPr marL="9278" marR="9278"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a:r>
                        <a:rPr lang="en-US" sz="1400" dirty="0">
                          <a:latin typeface="Calibri" pitchFamily="34" charset="0"/>
                        </a:rPr>
                        <a:t>$224</a:t>
                      </a:r>
                    </a:p>
                  </a:txBody>
                  <a:tcPr marT="45717" marB="45717"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rtl="0" fontAlgn="t"/>
                      <a:r>
                        <a:rPr lang="en-US" sz="1400" b="0" i="0" u="none" strike="noStrike" dirty="0">
                          <a:solidFill>
                            <a:srgbClr val="000000"/>
                          </a:solidFill>
                          <a:effectLst/>
                          <a:latin typeface="Calibri" pitchFamily="34" charset="0"/>
                        </a:rPr>
                        <a:t>$244 </a:t>
                      </a:r>
                    </a:p>
                  </a:txBody>
                  <a:tcPr marL="9278" marR="9278"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rtl="0" fontAlgn="t"/>
                      <a:r>
                        <a:rPr lang="en-US" sz="1400" b="0" i="0" u="none" strike="noStrike" dirty="0">
                          <a:solidFill>
                            <a:srgbClr val="000000"/>
                          </a:solidFill>
                          <a:effectLst/>
                          <a:latin typeface="Calibri" pitchFamily="34" charset="0"/>
                        </a:rPr>
                        <a:t>$244 </a:t>
                      </a:r>
                    </a:p>
                  </a:txBody>
                  <a:tcPr marL="9278" marR="9278"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rtl="0" fontAlgn="t"/>
                      <a:r>
                        <a:rPr lang="en-US" sz="1400" b="0" i="0" u="none" strike="noStrike" dirty="0">
                          <a:solidFill>
                            <a:srgbClr val="000000"/>
                          </a:solidFill>
                          <a:effectLst/>
                          <a:latin typeface="Calibri" pitchFamily="34" charset="0"/>
                        </a:rPr>
                        <a:t>$0 </a:t>
                      </a:r>
                    </a:p>
                  </a:txBody>
                  <a:tcPr marL="9278" marR="9278"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rtl="0" fontAlgn="t"/>
                      <a:r>
                        <a:rPr lang="en-US" sz="1400" b="0" i="0" u="none" strike="noStrike" dirty="0">
                          <a:solidFill>
                            <a:srgbClr val="000000"/>
                          </a:solidFill>
                          <a:effectLst/>
                          <a:latin typeface="Calibri" pitchFamily="34" charset="0"/>
                        </a:rPr>
                        <a:t>$444 </a:t>
                      </a:r>
                    </a:p>
                  </a:txBody>
                  <a:tcPr marL="9278" marR="9278"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rtl="0" fontAlgn="t"/>
                      <a:r>
                        <a:rPr lang="en-US" sz="1400" b="0" i="0" u="none" strike="noStrike" dirty="0">
                          <a:solidFill>
                            <a:srgbClr val="000000"/>
                          </a:solidFill>
                          <a:effectLst/>
                          <a:latin typeface="Calibri" pitchFamily="34" charset="0"/>
                        </a:rPr>
                        <a:t>$444 </a:t>
                      </a:r>
                    </a:p>
                  </a:txBody>
                  <a:tcPr marL="9278" marR="9278"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rtl="0" fontAlgn="t"/>
                      <a:r>
                        <a:rPr lang="en-US" sz="1400" b="0" i="0" u="none" strike="noStrike" dirty="0">
                          <a:solidFill>
                            <a:srgbClr val="000000"/>
                          </a:solidFill>
                          <a:effectLst/>
                          <a:latin typeface="Calibri" pitchFamily="34" charset="0"/>
                        </a:rPr>
                        <a:t>$444 </a:t>
                      </a:r>
                    </a:p>
                  </a:txBody>
                  <a:tcPr marL="9278" marR="9278"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rtl="0" fontAlgn="t"/>
                      <a:r>
                        <a:rPr lang="en-US" sz="1400" b="0" i="0" u="none" strike="noStrike" dirty="0">
                          <a:solidFill>
                            <a:srgbClr val="000000"/>
                          </a:solidFill>
                          <a:effectLst/>
                          <a:latin typeface="Calibri" pitchFamily="34" charset="0"/>
                        </a:rPr>
                        <a:t>$444 </a:t>
                      </a:r>
                    </a:p>
                  </a:txBody>
                  <a:tcPr marL="9278" marR="9278"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rtl="0" fontAlgn="t"/>
                      <a:r>
                        <a:rPr lang="en-US" sz="1400" b="0" i="0" u="none" strike="noStrike" dirty="0">
                          <a:solidFill>
                            <a:srgbClr val="000000"/>
                          </a:solidFill>
                          <a:effectLst/>
                          <a:latin typeface="Calibri" pitchFamily="34" charset="0"/>
                        </a:rPr>
                        <a:t>$444 </a:t>
                      </a:r>
                    </a:p>
                  </a:txBody>
                  <a:tcPr marL="9278" marR="9278"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5"/>
                  </a:ext>
                </a:extLst>
              </a:tr>
              <a:tr h="842908">
                <a:tc>
                  <a:txBody>
                    <a:bodyPr/>
                    <a:lstStyle/>
                    <a:p>
                      <a:pPr algn="ctr" rtl="0" fontAlgn="t"/>
                      <a:r>
                        <a:rPr lang="en-US" sz="1400" b="0" i="0" u="none" strike="noStrike" dirty="0">
                          <a:solidFill>
                            <a:srgbClr val="000000"/>
                          </a:solidFill>
                          <a:effectLst/>
                          <a:latin typeface="Calibri" pitchFamily="34" charset="0"/>
                        </a:rPr>
                        <a:t>Annual EE Premium </a:t>
                      </a:r>
                    </a:p>
                  </a:txBody>
                  <a:tcPr marL="9278" marR="9278"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a:r>
                        <a:rPr lang="en-US" sz="1400" u="sng" dirty="0">
                          <a:latin typeface="Calibri" pitchFamily="34" charset="0"/>
                        </a:rPr>
                        <a:t>$0</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a:r>
                        <a:rPr lang="en-US" sz="1400" u="sng" dirty="0">
                          <a:latin typeface="Calibri" pitchFamily="34" charset="0"/>
                        </a:rPr>
                        <a:t>$0</a:t>
                      </a:r>
                    </a:p>
                  </a:txBody>
                  <a:tcPr marL="9278" marR="9278" marT="927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a:r>
                        <a:rPr lang="en-US" sz="1400" u="sng" dirty="0">
                          <a:latin typeface="Calibri" pitchFamily="34" charset="0"/>
                        </a:rPr>
                        <a:t>$0</a:t>
                      </a:r>
                    </a:p>
                  </a:txBody>
                  <a:tcPr marL="9278" marR="9278" marT="927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a:r>
                        <a:rPr lang="en-US" sz="1400" u="sng" dirty="0">
                          <a:latin typeface="Calibri" pitchFamily="34" charset="0"/>
                        </a:rPr>
                        <a:t>$0</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a:r>
                        <a:rPr lang="en-US" sz="1400" u="sng" dirty="0">
                          <a:latin typeface="Calibri" pitchFamily="34" charset="0"/>
                        </a:rPr>
                        <a:t>$0</a:t>
                      </a:r>
                    </a:p>
                  </a:txBody>
                  <a:tcPr marL="9278" marR="9278" marT="927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a:r>
                        <a:rPr lang="en-US" sz="1400" u="sng" dirty="0">
                          <a:latin typeface="Calibri" pitchFamily="34" charset="0"/>
                        </a:rPr>
                        <a:t>$0</a:t>
                      </a:r>
                    </a:p>
                  </a:txBody>
                  <a:tcPr marL="9278" marR="9278" marT="927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a:r>
                        <a:rPr lang="en-US" sz="1400" u="sng" dirty="0">
                          <a:latin typeface="Calibri" pitchFamily="34" charset="0"/>
                        </a:rPr>
                        <a:t>$0</a:t>
                      </a:r>
                    </a:p>
                  </a:txBody>
                  <a:tcPr marL="9278" marR="9278" marT="927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a:r>
                        <a:rPr lang="en-US" sz="1400" u="sng" dirty="0">
                          <a:latin typeface="Calibri" pitchFamily="34" charset="0"/>
                        </a:rPr>
                        <a:t>$0</a:t>
                      </a:r>
                    </a:p>
                  </a:txBody>
                  <a:tcPr marL="9278" marR="9278" marT="927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a:r>
                        <a:rPr lang="en-US" sz="1400" u="sng" dirty="0">
                          <a:latin typeface="Calibri" pitchFamily="34" charset="0"/>
                        </a:rPr>
                        <a:t>$0</a:t>
                      </a:r>
                    </a:p>
                  </a:txBody>
                  <a:tcPr marL="9278" marR="9278" marT="927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6"/>
                  </a:ext>
                </a:extLst>
              </a:tr>
              <a:tr h="842908">
                <a:tc>
                  <a:txBody>
                    <a:bodyPr/>
                    <a:lstStyle/>
                    <a:p>
                      <a:pPr algn="ctr" rtl="0" fontAlgn="t"/>
                      <a:r>
                        <a:rPr lang="en-US" sz="1400" b="1" i="0" u="none" strike="noStrike" dirty="0">
                          <a:solidFill>
                            <a:srgbClr val="00B050"/>
                          </a:solidFill>
                          <a:effectLst/>
                          <a:latin typeface="Calibri" pitchFamily="34" charset="0"/>
                        </a:rPr>
                        <a:t>TOTAL ANNUAL COSTS </a:t>
                      </a:r>
                    </a:p>
                  </a:txBody>
                  <a:tcPr marL="9525" marR="9525" marT="952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a:r>
                        <a:rPr lang="en-US" sz="1400" b="1" u="sng" dirty="0">
                          <a:solidFill>
                            <a:srgbClr val="00B050"/>
                          </a:solidFill>
                          <a:latin typeface="Calibri" pitchFamily="34" charset="0"/>
                        </a:rPr>
                        <a:t>$0</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a:r>
                        <a:rPr lang="en-US" sz="1400" b="1" u="sng" dirty="0">
                          <a:solidFill>
                            <a:srgbClr val="00B050"/>
                          </a:solidFill>
                          <a:latin typeface="Calibri" pitchFamily="34" charset="0"/>
                        </a:rPr>
                        <a:t>$0</a:t>
                      </a:r>
                    </a:p>
                  </a:txBody>
                  <a:tcPr marL="9278" marR="9278" marT="927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a:r>
                        <a:rPr lang="en-US" sz="1400" b="1" u="sng" dirty="0">
                          <a:solidFill>
                            <a:srgbClr val="00B050"/>
                          </a:solidFill>
                          <a:latin typeface="Calibri" pitchFamily="34" charset="0"/>
                        </a:rPr>
                        <a:t>$0</a:t>
                      </a:r>
                    </a:p>
                  </a:txBody>
                  <a:tcPr marL="9278" marR="9278" marT="927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a:r>
                        <a:rPr lang="en-US" sz="1400" b="1" u="sng" dirty="0">
                          <a:solidFill>
                            <a:srgbClr val="00B050"/>
                          </a:solidFill>
                          <a:latin typeface="Calibri" pitchFamily="34" charset="0"/>
                        </a:rPr>
                        <a:t>$0</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a:r>
                        <a:rPr lang="en-US" sz="1400" b="1" u="sng" dirty="0">
                          <a:solidFill>
                            <a:srgbClr val="00B050"/>
                          </a:solidFill>
                          <a:latin typeface="Calibri" pitchFamily="34" charset="0"/>
                        </a:rPr>
                        <a:t>$0</a:t>
                      </a:r>
                    </a:p>
                  </a:txBody>
                  <a:tcPr marL="9278" marR="9278" marT="927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a:r>
                        <a:rPr lang="en-US" sz="1400" b="1" u="sng" dirty="0">
                          <a:solidFill>
                            <a:srgbClr val="00B050"/>
                          </a:solidFill>
                          <a:latin typeface="Calibri" pitchFamily="34" charset="0"/>
                        </a:rPr>
                        <a:t>$0</a:t>
                      </a:r>
                    </a:p>
                  </a:txBody>
                  <a:tcPr marL="9278" marR="9278" marT="927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a:r>
                        <a:rPr lang="en-US" sz="1400" b="1" u="sng" dirty="0">
                          <a:solidFill>
                            <a:srgbClr val="00B050"/>
                          </a:solidFill>
                          <a:latin typeface="Calibri" pitchFamily="34" charset="0"/>
                        </a:rPr>
                        <a:t>$0</a:t>
                      </a:r>
                    </a:p>
                  </a:txBody>
                  <a:tcPr marL="9278" marR="9278" marT="927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a:r>
                        <a:rPr lang="en-US" sz="1400" b="1" u="sng" dirty="0">
                          <a:solidFill>
                            <a:srgbClr val="00B050"/>
                          </a:solidFill>
                          <a:latin typeface="Calibri" pitchFamily="34" charset="0"/>
                        </a:rPr>
                        <a:t>$0</a:t>
                      </a:r>
                    </a:p>
                  </a:txBody>
                  <a:tcPr marL="9278" marR="9278" marT="927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a:r>
                        <a:rPr lang="en-US" sz="1400" b="1" u="sng" dirty="0">
                          <a:solidFill>
                            <a:srgbClr val="00B050"/>
                          </a:solidFill>
                          <a:latin typeface="Calibri" pitchFamily="34" charset="0"/>
                        </a:rPr>
                        <a:t>$0</a:t>
                      </a:r>
                    </a:p>
                  </a:txBody>
                  <a:tcPr marL="9278" marR="9278" marT="927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7"/>
                  </a:ext>
                </a:extLst>
              </a:tr>
            </a:tbl>
          </a:graphicData>
        </a:graphic>
      </p:graphicFrame>
      <p:sp>
        <p:nvSpPr>
          <p:cNvPr id="7" name="Slide Number Placeholder 1">
            <a:extLst>
              <a:ext uri="{FF2B5EF4-FFF2-40B4-BE49-F238E27FC236}">
                <a16:creationId xmlns:a16="http://schemas.microsoft.com/office/drawing/2014/main" id="{10C346E5-D18F-4340-AD0B-845B8700A7B8}"/>
              </a:ext>
            </a:extLst>
          </p:cNvPr>
          <p:cNvSpPr txBox="1">
            <a:spLocks/>
          </p:cNvSpPr>
          <p:nvPr/>
        </p:nvSpPr>
        <p:spPr>
          <a:xfrm>
            <a:off x="9698736" y="2272"/>
            <a:ext cx="762000" cy="36576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A269C83-254E-4507-A77E-F811EA1FBE29}" type="slidenum">
              <a:rPr lang="en-US">
                <a:solidFill>
                  <a:schemeClr val="bg1"/>
                </a:solidFill>
              </a:rPr>
              <a:pPr algn="r"/>
              <a:t>25</a:t>
            </a:fld>
            <a:endParaRPr lang="en-US" dirty="0">
              <a:solidFill>
                <a:schemeClr val="bg1"/>
              </a:solidFill>
            </a:endParaRPr>
          </a:p>
        </p:txBody>
      </p:sp>
    </p:spTree>
    <p:extLst>
      <p:ext uri="{BB962C8B-B14F-4D97-AF65-F5344CB8AC3E}">
        <p14:creationId xmlns:p14="http://schemas.microsoft.com/office/powerpoint/2010/main" val="18245582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idx="4294967295"/>
          </p:nvPr>
        </p:nvSpPr>
        <p:spPr>
          <a:xfrm>
            <a:off x="459474" y="482468"/>
            <a:ext cx="8686800" cy="584332"/>
          </a:xfrm>
        </p:spPr>
        <p:txBody>
          <a:bodyPr>
            <a:normAutofit fontScale="90000"/>
          </a:bodyPr>
          <a:lstStyle/>
          <a:p>
            <a:pPr eaLnBrk="1" hangingPunct="1">
              <a:defRPr/>
            </a:pPr>
            <a:r>
              <a:rPr lang="en-US" sz="3200" b="1" dirty="0">
                <a:latin typeface="Calibri" pitchFamily="34" charset="0"/>
              </a:rPr>
              <a:t>High Claims Utilization Example – Employee Only</a:t>
            </a:r>
          </a:p>
        </p:txBody>
      </p:sp>
      <p:sp>
        <p:nvSpPr>
          <p:cNvPr id="37948" name="TextBox 5"/>
          <p:cNvSpPr txBox="1">
            <a:spLocks noChangeArrowheads="1"/>
          </p:cNvSpPr>
          <p:nvPr/>
        </p:nvSpPr>
        <p:spPr bwMode="auto">
          <a:xfrm>
            <a:off x="8327405" y="1017908"/>
            <a:ext cx="3505200" cy="523875"/>
          </a:xfrm>
          <a:prstGeom prst="rect">
            <a:avLst/>
          </a:prstGeom>
          <a:noFill/>
          <a:ln w="9525">
            <a:noFill/>
            <a:miter lim="800000"/>
            <a:headEnd/>
            <a:tailEnd/>
          </a:ln>
        </p:spPr>
        <p:txBody>
          <a:bodyPr>
            <a:spAutoFit/>
          </a:bodyPr>
          <a:lstStyle/>
          <a:p>
            <a:pPr>
              <a:defRPr/>
            </a:pPr>
            <a:r>
              <a:rPr lang="en-US" sz="1400" i="1" dirty="0">
                <a:latin typeface="Calibri" pitchFamily="34" charset="0"/>
                <a:cs typeface="Arial" panose="020B0604020202020204" pitchFamily="34" charset="0"/>
              </a:rPr>
              <a:t>*For illustrative purposes only, costs could be overstated depending on dates of service.</a:t>
            </a:r>
          </a:p>
        </p:txBody>
      </p:sp>
      <p:sp>
        <p:nvSpPr>
          <p:cNvPr id="33797" name="Slide Number Placeholder 2"/>
          <p:cNvSpPr>
            <a:spLocks/>
          </p:cNvSpPr>
          <p:nvPr/>
        </p:nvSpPr>
        <p:spPr bwMode="auto">
          <a:xfrm>
            <a:off x="10055226" y="5648326"/>
            <a:ext cx="549275" cy="396875"/>
          </a:xfrm>
          <a:prstGeom prst="bracketPair">
            <a:avLst>
              <a:gd name="adj" fmla="val 17949"/>
            </a:avLst>
          </a:prstGeom>
          <a:noFill/>
          <a:ln w="9525">
            <a:noFill/>
            <a:round/>
            <a:headEnd/>
            <a:tailEnd/>
          </a:ln>
        </p:spPr>
        <p:txBody>
          <a:bodyPr/>
          <a:lstStyle/>
          <a:p>
            <a:pPr algn="ctr" eaLnBrk="1" hangingPunct="1"/>
            <a:fld id="{7C871E78-B440-4873-B030-C22AA6FE7F05}" type="slidenum">
              <a:rPr lang="en-US" altLang="en-US">
                <a:solidFill>
                  <a:schemeClr val="bg1"/>
                </a:solidFill>
              </a:rPr>
              <a:pPr algn="ctr" eaLnBrk="1" hangingPunct="1"/>
              <a:t>26</a:t>
            </a:fld>
            <a:endParaRPr lang="en-US" altLang="en-US">
              <a:solidFill>
                <a:schemeClr val="bg1"/>
              </a:solidFill>
            </a:endParaRPr>
          </a:p>
        </p:txBody>
      </p:sp>
      <p:sp>
        <p:nvSpPr>
          <p:cNvPr id="7" name="Slide Number Placeholder 1">
            <a:extLst>
              <a:ext uri="{FF2B5EF4-FFF2-40B4-BE49-F238E27FC236}">
                <a16:creationId xmlns:a16="http://schemas.microsoft.com/office/drawing/2014/main" id="{10C346E5-D18F-4340-AD0B-845B8700A7B8}"/>
              </a:ext>
            </a:extLst>
          </p:cNvPr>
          <p:cNvSpPr txBox="1">
            <a:spLocks/>
          </p:cNvSpPr>
          <p:nvPr/>
        </p:nvSpPr>
        <p:spPr>
          <a:xfrm>
            <a:off x="9698736" y="2272"/>
            <a:ext cx="762000" cy="36576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A269C83-254E-4507-A77E-F811EA1FBE29}" type="slidenum">
              <a:rPr lang="en-US">
                <a:solidFill>
                  <a:schemeClr val="bg1"/>
                </a:solidFill>
              </a:rPr>
              <a:pPr algn="r"/>
              <a:t>26</a:t>
            </a:fld>
            <a:endParaRPr lang="en-US" dirty="0">
              <a:solidFill>
                <a:schemeClr val="bg1"/>
              </a:solidFill>
            </a:endParaRPr>
          </a:p>
        </p:txBody>
      </p:sp>
      <p:sp>
        <p:nvSpPr>
          <p:cNvPr id="5" name="Text Placeholder 4">
            <a:extLst>
              <a:ext uri="{FF2B5EF4-FFF2-40B4-BE49-F238E27FC236}">
                <a16:creationId xmlns:a16="http://schemas.microsoft.com/office/drawing/2014/main" id="{D8457F3B-55C1-3BBA-D2F1-D516301B2B88}"/>
              </a:ext>
            </a:extLst>
          </p:cNvPr>
          <p:cNvSpPr txBox="1">
            <a:spLocks/>
          </p:cNvSpPr>
          <p:nvPr/>
        </p:nvSpPr>
        <p:spPr bwMode="auto">
          <a:xfrm>
            <a:off x="459474" y="1017908"/>
            <a:ext cx="9067800" cy="1447800"/>
          </a:xfrm>
          <a:prstGeom prst="rect">
            <a:avLst/>
          </a:prstGeom>
          <a:noFill/>
          <a:ln w="9525">
            <a:noFill/>
            <a:miter lim="800000"/>
            <a:headEnd/>
            <a:tailEnd/>
          </a:ln>
        </p:spPr>
        <p:txBody>
          <a:bodyPr>
            <a:normAutofit/>
          </a:bodyPr>
          <a:lstStyle/>
          <a:p>
            <a:pPr>
              <a:spcBef>
                <a:spcPct val="20000"/>
              </a:spcBef>
              <a:buClr>
                <a:schemeClr val="accent1"/>
              </a:buClr>
              <a:buFont typeface="Arial" pitchFamily="34" charset="0"/>
              <a:buNone/>
              <a:defRPr/>
            </a:pPr>
            <a:r>
              <a:rPr lang="en-US" sz="1200" dirty="0">
                <a:latin typeface="Calibri" pitchFamily="34" charset="0"/>
              </a:rPr>
              <a:t>- Annual wellness visit:  $200                         - One MRI:  $800</a:t>
            </a:r>
          </a:p>
          <a:p>
            <a:pPr>
              <a:spcBef>
                <a:spcPct val="20000"/>
              </a:spcBef>
              <a:buClr>
                <a:schemeClr val="accent1"/>
              </a:buClr>
              <a:buFont typeface="Arial" pitchFamily="34" charset="0"/>
              <a:buNone/>
              <a:defRPr/>
            </a:pPr>
            <a:r>
              <a:rPr lang="en-US" sz="1200" dirty="0">
                <a:latin typeface="Calibri" pitchFamily="34" charset="0"/>
              </a:rPr>
              <a:t>- Two-day hospital stay:  $5,000                    - One generic prescription (preventive – tier 1) per month (level 1):  $20 each</a:t>
            </a:r>
          </a:p>
          <a:p>
            <a:pPr>
              <a:spcBef>
                <a:spcPct val="20000"/>
              </a:spcBef>
              <a:buClr>
                <a:schemeClr val="accent1"/>
              </a:buClr>
              <a:buFont typeface="Arial" pitchFamily="34" charset="0"/>
              <a:buNone/>
              <a:defRPr/>
            </a:pPr>
            <a:r>
              <a:rPr lang="en-US" sz="1200" dirty="0">
                <a:latin typeface="Calibri" pitchFamily="34" charset="0"/>
              </a:rPr>
              <a:t>- One PCP visit:  $75                                         - One prescription (non-preventive – tier 2) per month (level 1):  $80 each</a:t>
            </a:r>
          </a:p>
          <a:p>
            <a:pPr>
              <a:spcBef>
                <a:spcPct val="20000"/>
              </a:spcBef>
              <a:buClr>
                <a:schemeClr val="accent1"/>
              </a:buClr>
              <a:buFont typeface="Arial" pitchFamily="34" charset="0"/>
              <a:buNone/>
              <a:defRPr/>
            </a:pPr>
            <a:r>
              <a:rPr lang="en-US" sz="1200" dirty="0">
                <a:latin typeface="Calibri" pitchFamily="34" charset="0"/>
              </a:rPr>
              <a:t>- Four specialist office visits:  $150 each</a:t>
            </a:r>
          </a:p>
        </p:txBody>
      </p:sp>
      <p:graphicFrame>
        <p:nvGraphicFramePr>
          <p:cNvPr id="6" name="Table 5">
            <a:extLst>
              <a:ext uri="{FF2B5EF4-FFF2-40B4-BE49-F238E27FC236}">
                <a16:creationId xmlns:a16="http://schemas.microsoft.com/office/drawing/2014/main" id="{A10C04BF-9F58-8E14-2D98-7BCCABBA3BB3}"/>
              </a:ext>
            </a:extLst>
          </p:cNvPr>
          <p:cNvGraphicFramePr>
            <a:graphicFrameLocks noGrp="1"/>
          </p:cNvGraphicFramePr>
          <p:nvPr>
            <p:extLst>
              <p:ext uri="{D42A27DB-BD31-4B8C-83A1-F6EECF244321}">
                <p14:modId xmlns:p14="http://schemas.microsoft.com/office/powerpoint/2010/main" val="2084144417"/>
              </p:ext>
            </p:extLst>
          </p:nvPr>
        </p:nvGraphicFramePr>
        <p:xfrm>
          <a:off x="614149" y="2057401"/>
          <a:ext cx="11368050" cy="4706893"/>
        </p:xfrm>
        <a:graphic>
          <a:graphicData uri="http://schemas.openxmlformats.org/drawingml/2006/table">
            <a:tbl>
              <a:tblPr/>
              <a:tblGrid>
                <a:gridCol w="1136805">
                  <a:extLst>
                    <a:ext uri="{9D8B030D-6E8A-4147-A177-3AD203B41FA5}">
                      <a16:colId xmlns:a16="http://schemas.microsoft.com/office/drawing/2014/main" val="20000"/>
                    </a:ext>
                  </a:extLst>
                </a:gridCol>
                <a:gridCol w="1136805">
                  <a:extLst>
                    <a:ext uri="{9D8B030D-6E8A-4147-A177-3AD203B41FA5}">
                      <a16:colId xmlns:a16="http://schemas.microsoft.com/office/drawing/2014/main" val="20001"/>
                    </a:ext>
                  </a:extLst>
                </a:gridCol>
                <a:gridCol w="1136805">
                  <a:extLst>
                    <a:ext uri="{9D8B030D-6E8A-4147-A177-3AD203B41FA5}">
                      <a16:colId xmlns:a16="http://schemas.microsoft.com/office/drawing/2014/main" val="20002"/>
                    </a:ext>
                  </a:extLst>
                </a:gridCol>
                <a:gridCol w="1136805">
                  <a:extLst>
                    <a:ext uri="{9D8B030D-6E8A-4147-A177-3AD203B41FA5}">
                      <a16:colId xmlns:a16="http://schemas.microsoft.com/office/drawing/2014/main" val="20003"/>
                    </a:ext>
                  </a:extLst>
                </a:gridCol>
                <a:gridCol w="1136805">
                  <a:extLst>
                    <a:ext uri="{9D8B030D-6E8A-4147-A177-3AD203B41FA5}">
                      <a16:colId xmlns:a16="http://schemas.microsoft.com/office/drawing/2014/main" val="20004"/>
                    </a:ext>
                  </a:extLst>
                </a:gridCol>
                <a:gridCol w="1136805">
                  <a:extLst>
                    <a:ext uri="{9D8B030D-6E8A-4147-A177-3AD203B41FA5}">
                      <a16:colId xmlns:a16="http://schemas.microsoft.com/office/drawing/2014/main" val="20005"/>
                    </a:ext>
                  </a:extLst>
                </a:gridCol>
                <a:gridCol w="1136805">
                  <a:extLst>
                    <a:ext uri="{9D8B030D-6E8A-4147-A177-3AD203B41FA5}">
                      <a16:colId xmlns:a16="http://schemas.microsoft.com/office/drawing/2014/main" val="20006"/>
                    </a:ext>
                  </a:extLst>
                </a:gridCol>
                <a:gridCol w="1136805">
                  <a:extLst>
                    <a:ext uri="{9D8B030D-6E8A-4147-A177-3AD203B41FA5}">
                      <a16:colId xmlns:a16="http://schemas.microsoft.com/office/drawing/2014/main" val="20007"/>
                    </a:ext>
                  </a:extLst>
                </a:gridCol>
                <a:gridCol w="1136805">
                  <a:extLst>
                    <a:ext uri="{9D8B030D-6E8A-4147-A177-3AD203B41FA5}">
                      <a16:colId xmlns:a16="http://schemas.microsoft.com/office/drawing/2014/main" val="3659856788"/>
                    </a:ext>
                  </a:extLst>
                </a:gridCol>
                <a:gridCol w="1136805">
                  <a:extLst>
                    <a:ext uri="{9D8B030D-6E8A-4147-A177-3AD203B41FA5}">
                      <a16:colId xmlns:a16="http://schemas.microsoft.com/office/drawing/2014/main" val="2040999119"/>
                    </a:ext>
                  </a:extLst>
                </a:gridCol>
              </a:tblGrid>
              <a:tr h="381000">
                <a:tc>
                  <a:txBody>
                    <a:bodyPr/>
                    <a:lstStyle/>
                    <a:p>
                      <a:pPr algn="ctr" rtl="0" fontAlgn="t"/>
                      <a:r>
                        <a:rPr lang="en-US" sz="1400" b="1" i="0" u="none" strike="noStrike" dirty="0">
                          <a:solidFill>
                            <a:srgbClr val="FFFFFF"/>
                          </a:solidFill>
                          <a:effectLst/>
                          <a:latin typeface="Calibri" pitchFamily="34" charset="0"/>
                        </a:rPr>
                        <a:t>Service </a:t>
                      </a:r>
                    </a:p>
                  </a:txBody>
                  <a:tcPr marL="9525" marR="9525" marT="952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B0F0"/>
                    </a:solidFill>
                  </a:tcPr>
                </a:tc>
                <a:tc>
                  <a:txBody>
                    <a:bodyPr/>
                    <a:lstStyle/>
                    <a:p>
                      <a:pPr algn="ctr" rtl="0" fontAlgn="t"/>
                      <a:r>
                        <a:rPr lang="en-US" sz="1400" b="1" i="0" u="none" strike="noStrike" dirty="0">
                          <a:solidFill>
                            <a:srgbClr val="FFFFFF"/>
                          </a:solidFill>
                          <a:effectLst/>
                          <a:latin typeface="Calibri" pitchFamily="34" charset="0"/>
                        </a:rPr>
                        <a:t>KC 20 </a:t>
                      </a:r>
                    </a:p>
                  </a:txBody>
                  <a:tcPr marL="9278" marR="9278"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B0F0"/>
                    </a:solidFill>
                  </a:tcPr>
                </a:tc>
                <a:tc>
                  <a:txBody>
                    <a:bodyPr/>
                    <a:lstStyle/>
                    <a:p>
                      <a:pPr algn="ctr" rtl="0" fontAlgn="t"/>
                      <a:r>
                        <a:rPr lang="en-US" sz="1400" b="1" i="0" u="none" strike="noStrike" dirty="0">
                          <a:solidFill>
                            <a:srgbClr val="FFFFFF"/>
                          </a:solidFill>
                          <a:effectLst/>
                          <a:latin typeface="Calibri" pitchFamily="34" charset="0"/>
                        </a:rPr>
                        <a:t>KC 25 </a:t>
                      </a:r>
                    </a:p>
                  </a:txBody>
                  <a:tcPr marL="9278" marR="9278"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B0F0"/>
                    </a:solidFill>
                  </a:tcPr>
                </a:tc>
                <a:tc>
                  <a:txBody>
                    <a:bodyPr/>
                    <a:lstStyle/>
                    <a:p>
                      <a:pPr algn="ctr" rtl="0" fontAlgn="t"/>
                      <a:r>
                        <a:rPr lang="en-US" sz="1400" b="1" i="0" u="none" strike="noStrike" dirty="0">
                          <a:solidFill>
                            <a:srgbClr val="FFFFFF"/>
                          </a:solidFill>
                          <a:effectLst/>
                          <a:latin typeface="Calibri" pitchFamily="34" charset="0"/>
                        </a:rPr>
                        <a:t>HK 25</a:t>
                      </a:r>
                    </a:p>
                  </a:txBody>
                  <a:tcPr marL="9278" marR="9278"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B0F0"/>
                    </a:solidFill>
                  </a:tcPr>
                </a:tc>
                <a:tc>
                  <a:txBody>
                    <a:bodyPr/>
                    <a:lstStyle/>
                    <a:p>
                      <a:pPr algn="ctr" rtl="0" fontAlgn="t"/>
                      <a:r>
                        <a:rPr lang="en-US" sz="1400" b="1" i="0" u="none" strike="noStrike" dirty="0">
                          <a:solidFill>
                            <a:srgbClr val="FFFFFF"/>
                          </a:solidFill>
                          <a:effectLst/>
                          <a:latin typeface="Calibri" pitchFamily="34" charset="0"/>
                        </a:rPr>
                        <a:t>KC HRA </a:t>
                      </a:r>
                    </a:p>
                  </a:txBody>
                  <a:tcPr marL="9278" marR="9278"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B0F0"/>
                    </a:solidFill>
                  </a:tcPr>
                </a:tc>
                <a:tc>
                  <a:txBody>
                    <a:bodyPr/>
                    <a:lstStyle/>
                    <a:p>
                      <a:pPr algn="ctr" rtl="0" fontAlgn="t"/>
                      <a:r>
                        <a:rPr lang="en-US" sz="1400" b="1" i="0" u="none" strike="noStrike" dirty="0">
                          <a:solidFill>
                            <a:srgbClr val="FFFFFF"/>
                          </a:solidFill>
                          <a:effectLst/>
                          <a:latin typeface="Calibri" pitchFamily="34" charset="0"/>
                        </a:rPr>
                        <a:t>KC 2000</a:t>
                      </a:r>
                    </a:p>
                  </a:txBody>
                  <a:tcPr marL="9278" marR="9278"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B0F0"/>
                    </a:solidFill>
                  </a:tcPr>
                </a:tc>
                <a:tc>
                  <a:txBody>
                    <a:bodyPr/>
                    <a:lstStyle/>
                    <a:p>
                      <a:pPr algn="ctr" rtl="0" fontAlgn="t"/>
                      <a:r>
                        <a:rPr lang="en-US" sz="1400" b="1" i="0" u="none" strike="noStrike" dirty="0">
                          <a:solidFill>
                            <a:srgbClr val="FFFFFF"/>
                          </a:solidFill>
                          <a:effectLst/>
                          <a:latin typeface="Calibri" pitchFamily="34" charset="0"/>
                        </a:rPr>
                        <a:t>KC 3500</a:t>
                      </a:r>
                    </a:p>
                  </a:txBody>
                  <a:tcPr marL="9278" marR="9278"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B0F0"/>
                    </a:solidFill>
                  </a:tcPr>
                </a:tc>
                <a:tc>
                  <a:txBody>
                    <a:bodyPr/>
                    <a:lstStyle/>
                    <a:p>
                      <a:pPr algn="ctr" rtl="0" fontAlgn="t"/>
                      <a:r>
                        <a:rPr lang="en-US" sz="1400" b="1" i="0" u="none" strike="noStrike" dirty="0">
                          <a:solidFill>
                            <a:srgbClr val="FFFFFF"/>
                          </a:solidFill>
                          <a:effectLst/>
                          <a:latin typeface="Calibri" pitchFamily="34" charset="0"/>
                        </a:rPr>
                        <a:t>HK 3500</a:t>
                      </a:r>
                    </a:p>
                  </a:txBody>
                  <a:tcPr marL="9278" marR="9278"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B0F0"/>
                    </a:solidFill>
                  </a:tcPr>
                </a:tc>
                <a:tc>
                  <a:txBody>
                    <a:bodyPr/>
                    <a:lstStyle/>
                    <a:p>
                      <a:pPr algn="ctr" rtl="0" fontAlgn="t"/>
                      <a:r>
                        <a:rPr lang="en-US" sz="1400" b="1" i="0" u="none" strike="noStrike" dirty="0">
                          <a:solidFill>
                            <a:srgbClr val="FFFFFF"/>
                          </a:solidFill>
                          <a:effectLst/>
                          <a:latin typeface="Calibri" pitchFamily="34" charset="0"/>
                        </a:rPr>
                        <a:t>KC 5000</a:t>
                      </a:r>
                    </a:p>
                  </a:txBody>
                  <a:tcPr marL="9278" marR="9278"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B0F0"/>
                    </a:solidFill>
                  </a:tcPr>
                </a:tc>
                <a:tc>
                  <a:txBody>
                    <a:bodyPr/>
                    <a:lstStyle/>
                    <a:p>
                      <a:pPr algn="ctr" rtl="0" fontAlgn="t"/>
                      <a:r>
                        <a:rPr lang="en-US" sz="1400" b="1" i="0" u="none" strike="noStrike" dirty="0">
                          <a:solidFill>
                            <a:srgbClr val="FFFFFF"/>
                          </a:solidFill>
                          <a:effectLst/>
                          <a:latin typeface="Calibri" pitchFamily="34" charset="0"/>
                        </a:rPr>
                        <a:t>HK 5000</a:t>
                      </a:r>
                    </a:p>
                  </a:txBody>
                  <a:tcPr marL="9278" marR="9278" marT="92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B0F0"/>
                    </a:solidFill>
                  </a:tcPr>
                </a:tc>
                <a:extLst>
                  <a:ext uri="{0D108BD9-81ED-4DB2-BD59-A6C34878D82A}">
                    <a16:rowId xmlns:a16="http://schemas.microsoft.com/office/drawing/2014/main" val="10000"/>
                  </a:ext>
                </a:extLst>
              </a:tr>
              <a:tr h="335838">
                <a:tc>
                  <a:txBody>
                    <a:bodyPr/>
                    <a:lstStyle/>
                    <a:p>
                      <a:pPr algn="ctr" rtl="0" fontAlgn="t"/>
                      <a:r>
                        <a:rPr lang="en-US" sz="1400" b="0" i="0" u="none" strike="noStrike" dirty="0">
                          <a:solidFill>
                            <a:srgbClr val="000000"/>
                          </a:solidFill>
                          <a:effectLst/>
                          <a:latin typeface="Calibri" pitchFamily="34" charset="0"/>
                        </a:rPr>
                        <a:t>Wellness </a:t>
                      </a:r>
                    </a:p>
                  </a:txBody>
                  <a:tcPr marL="9525" marR="9525" marT="952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a:r>
                        <a:rPr lang="en-US" sz="1400" dirty="0">
                          <a:latin typeface="Calibri" panose="020F0502020204030204" pitchFamily="34" charset="0"/>
                        </a:rPr>
                        <a:t>$0</a:t>
                      </a:r>
                    </a:p>
                  </a:txBody>
                  <a:tcPr marT="45715" marB="4571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rtl="0" fontAlgn="t"/>
                      <a:r>
                        <a:rPr lang="en-US" sz="1400" b="0" i="0" u="none" strike="noStrike" dirty="0">
                          <a:solidFill>
                            <a:srgbClr val="000000"/>
                          </a:solidFill>
                          <a:effectLst/>
                          <a:latin typeface="Calibri" pitchFamily="34" charset="0"/>
                        </a:rPr>
                        <a:t>$0 </a:t>
                      </a:r>
                    </a:p>
                  </a:txBody>
                  <a:tcPr marL="9525" marR="9525" marT="952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rtl="0" fontAlgn="t"/>
                      <a:r>
                        <a:rPr lang="en-US" sz="1400" b="0" i="0" u="none" strike="noStrike" dirty="0">
                          <a:solidFill>
                            <a:srgbClr val="000000"/>
                          </a:solidFill>
                          <a:effectLst/>
                          <a:latin typeface="Calibri" pitchFamily="34" charset="0"/>
                        </a:rPr>
                        <a:t>$0 </a:t>
                      </a:r>
                    </a:p>
                  </a:txBody>
                  <a:tcPr marL="9525" marR="9525" marT="952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rtl="0" fontAlgn="t"/>
                      <a:r>
                        <a:rPr lang="en-US" sz="1400" b="0" i="0" u="none" strike="noStrike" dirty="0">
                          <a:solidFill>
                            <a:srgbClr val="000000"/>
                          </a:solidFill>
                          <a:effectLst/>
                          <a:latin typeface="Calibri" pitchFamily="34" charset="0"/>
                        </a:rPr>
                        <a:t>$0 </a:t>
                      </a:r>
                    </a:p>
                  </a:txBody>
                  <a:tcPr marL="9525" marR="9525" marT="952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rtl="0" fontAlgn="t"/>
                      <a:r>
                        <a:rPr lang="en-US" sz="1400" b="0" i="0" u="none" strike="noStrike" dirty="0">
                          <a:solidFill>
                            <a:srgbClr val="000000"/>
                          </a:solidFill>
                          <a:effectLst/>
                          <a:latin typeface="Calibri" pitchFamily="34" charset="0"/>
                        </a:rPr>
                        <a:t>$0 </a:t>
                      </a:r>
                    </a:p>
                  </a:txBody>
                  <a:tcPr marL="9525" marR="9525" marT="952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rtl="0" fontAlgn="t"/>
                      <a:r>
                        <a:rPr lang="en-US" sz="1400" b="0" i="0" u="none" strike="noStrike" dirty="0">
                          <a:solidFill>
                            <a:srgbClr val="000000"/>
                          </a:solidFill>
                          <a:effectLst/>
                          <a:latin typeface="Calibri" pitchFamily="34" charset="0"/>
                        </a:rPr>
                        <a:t>$0 </a:t>
                      </a:r>
                    </a:p>
                  </a:txBody>
                  <a:tcPr marL="9525" marR="9525" marT="952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rtl="0" fontAlgn="t"/>
                      <a:r>
                        <a:rPr lang="en-US" sz="1400" b="0" i="0" u="none" strike="noStrike" dirty="0">
                          <a:solidFill>
                            <a:srgbClr val="000000"/>
                          </a:solidFill>
                          <a:effectLst/>
                          <a:latin typeface="Calibri" pitchFamily="34" charset="0"/>
                        </a:rPr>
                        <a:t>$0 </a:t>
                      </a:r>
                    </a:p>
                  </a:txBody>
                  <a:tcPr marL="9525" marR="9525" marT="952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rtl="0" fontAlgn="t"/>
                      <a:r>
                        <a:rPr lang="en-US" sz="1400" b="0" i="0" u="none" strike="noStrike" dirty="0">
                          <a:solidFill>
                            <a:srgbClr val="000000"/>
                          </a:solidFill>
                          <a:effectLst/>
                          <a:latin typeface="Calibri" pitchFamily="34" charset="0"/>
                        </a:rPr>
                        <a:t>$0 </a:t>
                      </a:r>
                    </a:p>
                  </a:txBody>
                  <a:tcPr marL="9525" marR="9525" marT="952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rtl="0" fontAlgn="t"/>
                      <a:r>
                        <a:rPr lang="en-US" sz="1400" b="0" i="0" u="none" strike="noStrike" dirty="0">
                          <a:solidFill>
                            <a:srgbClr val="000000"/>
                          </a:solidFill>
                          <a:effectLst/>
                          <a:latin typeface="Calibri" pitchFamily="34" charset="0"/>
                        </a:rPr>
                        <a:t>$0 </a:t>
                      </a:r>
                    </a:p>
                  </a:txBody>
                  <a:tcPr marL="9525" marR="9525" marT="952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1"/>
                  </a:ext>
                </a:extLst>
              </a:tr>
              <a:tr h="486297">
                <a:tc>
                  <a:txBody>
                    <a:bodyPr/>
                    <a:lstStyle/>
                    <a:p>
                      <a:pPr algn="ctr" rtl="0" fontAlgn="t"/>
                      <a:r>
                        <a:rPr lang="en-US" sz="1400" b="0" i="0" u="none" strike="noStrike" dirty="0">
                          <a:solidFill>
                            <a:srgbClr val="000000"/>
                          </a:solidFill>
                          <a:effectLst/>
                          <a:latin typeface="Calibri" pitchFamily="34" charset="0"/>
                        </a:rPr>
                        <a:t>Hospital </a:t>
                      </a:r>
                    </a:p>
                  </a:txBody>
                  <a:tcPr marL="9525" marR="9525" marT="952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a:r>
                        <a:rPr lang="en-US" sz="1400" dirty="0">
                          <a:latin typeface="Calibri" panose="020F0502020204030204" pitchFamily="34" charset="0"/>
                        </a:rPr>
                        <a:t>$1,320</a:t>
                      </a:r>
                    </a:p>
                  </a:txBody>
                  <a:tcPr marT="45715" marB="4571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rtl="0" fontAlgn="t"/>
                      <a:r>
                        <a:rPr lang="en-US" sz="1400" b="0" i="0" u="none" strike="noStrike" dirty="0">
                          <a:solidFill>
                            <a:srgbClr val="000000"/>
                          </a:solidFill>
                          <a:effectLst/>
                          <a:latin typeface="Calibri" pitchFamily="34" charset="0"/>
                        </a:rPr>
                        <a:t>$1,400 </a:t>
                      </a:r>
                    </a:p>
                  </a:txBody>
                  <a:tcPr marL="9525" marR="9525" marT="952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rtl="0" fontAlgn="t"/>
                      <a:r>
                        <a:rPr lang="en-US" sz="1400" b="0" i="0" u="none" strike="noStrike" dirty="0">
                          <a:solidFill>
                            <a:srgbClr val="000000"/>
                          </a:solidFill>
                          <a:effectLst/>
                          <a:latin typeface="Calibri" pitchFamily="34" charset="0"/>
                        </a:rPr>
                        <a:t>$1,400 </a:t>
                      </a:r>
                    </a:p>
                  </a:txBody>
                  <a:tcPr marL="9525" marR="9525" marT="952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rtl="0" fontAlgn="t"/>
                      <a:r>
                        <a:rPr lang="en-US" sz="1400" b="0" i="0" u="none" strike="noStrike" dirty="0">
                          <a:solidFill>
                            <a:srgbClr val="000000"/>
                          </a:solidFill>
                          <a:effectLst/>
                          <a:latin typeface="Calibri" pitchFamily="34" charset="0"/>
                        </a:rPr>
                        <a:t>$2,100 </a:t>
                      </a:r>
                      <a:r>
                        <a:rPr lang="en-US" sz="1400" b="0" i="1" u="none" strike="noStrike" dirty="0">
                          <a:solidFill>
                            <a:srgbClr val="FF0000"/>
                          </a:solidFill>
                          <a:effectLst/>
                          <a:latin typeface="Calibri" pitchFamily="34" charset="0"/>
                        </a:rPr>
                        <a:t>($500 fund) </a:t>
                      </a:r>
                      <a:endParaRPr lang="en-US" sz="1400" b="0" i="0" u="none" strike="noStrike" dirty="0">
                        <a:solidFill>
                          <a:srgbClr val="FF0000"/>
                        </a:solidFill>
                        <a:effectLst/>
                        <a:latin typeface="Calibri" pitchFamily="34" charset="0"/>
                      </a:endParaRPr>
                    </a:p>
                  </a:txBody>
                  <a:tcPr marL="9525" marR="9525" marT="952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rtl="0" fontAlgn="t"/>
                      <a:r>
                        <a:rPr lang="en-US" sz="1400" b="0" i="0" u="none" strike="noStrike" dirty="0">
                          <a:solidFill>
                            <a:srgbClr val="000000"/>
                          </a:solidFill>
                          <a:effectLst/>
                          <a:latin typeface="Calibri" pitchFamily="34" charset="0"/>
                        </a:rPr>
                        <a:t>$2,300 </a:t>
                      </a:r>
                    </a:p>
                  </a:txBody>
                  <a:tcPr marL="9525" marR="9525" marT="952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rtl="0" fontAlgn="t"/>
                      <a:r>
                        <a:rPr lang="en-US" sz="1400" b="0" i="0" u="none" strike="noStrike" dirty="0">
                          <a:solidFill>
                            <a:srgbClr val="000000"/>
                          </a:solidFill>
                          <a:effectLst/>
                          <a:latin typeface="Calibri" pitchFamily="34" charset="0"/>
                        </a:rPr>
                        <a:t>$3,500</a:t>
                      </a:r>
                    </a:p>
                  </a:txBody>
                  <a:tcPr marL="9525" marR="9525" marT="952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rtl="0" fontAlgn="t"/>
                      <a:r>
                        <a:rPr lang="en-US" sz="1400" b="0" i="0" u="none" strike="noStrike" dirty="0">
                          <a:solidFill>
                            <a:srgbClr val="000000"/>
                          </a:solidFill>
                          <a:effectLst/>
                          <a:latin typeface="Calibri" pitchFamily="34" charset="0"/>
                        </a:rPr>
                        <a:t>$3,500 </a:t>
                      </a:r>
                    </a:p>
                  </a:txBody>
                  <a:tcPr marL="9525" marR="9525" marT="952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rtl="0" fontAlgn="t"/>
                      <a:r>
                        <a:rPr lang="en-US" sz="1400" b="0" i="0" u="none" strike="noStrike" dirty="0">
                          <a:solidFill>
                            <a:srgbClr val="000000"/>
                          </a:solidFill>
                          <a:effectLst/>
                          <a:latin typeface="Calibri" pitchFamily="34" charset="0"/>
                        </a:rPr>
                        <a:t>$5,000 </a:t>
                      </a:r>
                    </a:p>
                  </a:txBody>
                  <a:tcPr marL="9525" marR="9525" marT="952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rtl="0" fontAlgn="t"/>
                      <a:r>
                        <a:rPr lang="en-US" sz="1400" b="0" i="0" u="none" strike="noStrike" dirty="0">
                          <a:solidFill>
                            <a:srgbClr val="000000"/>
                          </a:solidFill>
                          <a:effectLst/>
                          <a:latin typeface="Calibri" pitchFamily="34" charset="0"/>
                        </a:rPr>
                        <a:t>$5,000 </a:t>
                      </a:r>
                    </a:p>
                  </a:txBody>
                  <a:tcPr marL="9525" marR="9525" marT="952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2"/>
                  </a:ext>
                </a:extLst>
              </a:tr>
              <a:tr h="335838">
                <a:tc>
                  <a:txBody>
                    <a:bodyPr/>
                    <a:lstStyle/>
                    <a:p>
                      <a:pPr algn="ctr" rtl="0" fontAlgn="t"/>
                      <a:r>
                        <a:rPr lang="en-US" sz="1400" b="0" i="0" u="none" strike="noStrike" dirty="0">
                          <a:solidFill>
                            <a:srgbClr val="000000"/>
                          </a:solidFill>
                          <a:effectLst/>
                          <a:latin typeface="Calibri" pitchFamily="34" charset="0"/>
                        </a:rPr>
                        <a:t>PCP </a:t>
                      </a:r>
                    </a:p>
                  </a:txBody>
                  <a:tcPr marL="9525" marR="9525" marT="952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a:r>
                        <a:rPr lang="en-US" sz="1400" dirty="0">
                          <a:latin typeface="Calibri" panose="020F0502020204030204" pitchFamily="34" charset="0"/>
                        </a:rPr>
                        <a:t>$20</a:t>
                      </a:r>
                    </a:p>
                  </a:txBody>
                  <a:tcPr marT="45715" marB="4571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rtl="0" fontAlgn="t"/>
                      <a:r>
                        <a:rPr lang="en-US" sz="1400" b="0" i="0" u="none" strike="noStrike" dirty="0">
                          <a:solidFill>
                            <a:srgbClr val="000000"/>
                          </a:solidFill>
                          <a:effectLst/>
                          <a:latin typeface="Calibri" pitchFamily="34" charset="0"/>
                        </a:rPr>
                        <a:t>$25 </a:t>
                      </a:r>
                    </a:p>
                  </a:txBody>
                  <a:tcPr marL="9525" marR="9525" marT="952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rtl="0" fontAlgn="t"/>
                      <a:r>
                        <a:rPr lang="en-US" sz="1400" b="0" i="0" u="none" strike="noStrike" dirty="0">
                          <a:solidFill>
                            <a:srgbClr val="000000"/>
                          </a:solidFill>
                          <a:effectLst/>
                          <a:latin typeface="Calibri" pitchFamily="34" charset="0"/>
                        </a:rPr>
                        <a:t>$25 </a:t>
                      </a:r>
                    </a:p>
                  </a:txBody>
                  <a:tcPr marL="9525" marR="9525" marT="952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rtl="0" fontAlgn="t"/>
                      <a:r>
                        <a:rPr lang="en-US" sz="1400" b="0" i="0" u="none" strike="noStrike" dirty="0">
                          <a:solidFill>
                            <a:srgbClr val="000000"/>
                          </a:solidFill>
                          <a:effectLst/>
                          <a:latin typeface="Calibri" pitchFamily="34" charset="0"/>
                        </a:rPr>
                        <a:t>$15 </a:t>
                      </a:r>
                    </a:p>
                  </a:txBody>
                  <a:tcPr marL="9525" marR="9525" marT="952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rtl="0" fontAlgn="t"/>
                      <a:r>
                        <a:rPr lang="en-US" sz="1400" b="0" i="0" u="none" strike="noStrike" dirty="0">
                          <a:solidFill>
                            <a:srgbClr val="000000"/>
                          </a:solidFill>
                          <a:effectLst/>
                          <a:latin typeface="Calibri" pitchFamily="34" charset="0"/>
                        </a:rPr>
                        <a:t>$7.50 </a:t>
                      </a:r>
                    </a:p>
                  </a:txBody>
                  <a:tcPr marL="9525" marR="9525" marT="952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rtl="0" fontAlgn="t"/>
                      <a:r>
                        <a:rPr lang="en-US" sz="1400" b="0" i="0" u="none" strike="noStrike" dirty="0">
                          <a:solidFill>
                            <a:srgbClr val="000000"/>
                          </a:solidFill>
                          <a:effectLst/>
                          <a:latin typeface="Calibri" pitchFamily="34" charset="0"/>
                        </a:rPr>
                        <a:t>$0</a:t>
                      </a:r>
                    </a:p>
                  </a:txBody>
                  <a:tcPr marL="9525" marR="9525" marT="952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rtl="0" fontAlgn="t"/>
                      <a:r>
                        <a:rPr lang="en-US" sz="1400" b="0" i="0" u="none" strike="noStrike" dirty="0">
                          <a:solidFill>
                            <a:srgbClr val="000000"/>
                          </a:solidFill>
                          <a:effectLst/>
                          <a:latin typeface="Calibri" pitchFamily="34" charset="0"/>
                        </a:rPr>
                        <a:t>$0 </a:t>
                      </a:r>
                    </a:p>
                  </a:txBody>
                  <a:tcPr marL="9525" marR="9525" marT="952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rtl="0" fontAlgn="t"/>
                      <a:r>
                        <a:rPr lang="en-US" sz="1400" b="0" i="0" u="none" strike="noStrike" dirty="0">
                          <a:solidFill>
                            <a:srgbClr val="000000"/>
                          </a:solidFill>
                          <a:effectLst/>
                          <a:latin typeface="Calibri" pitchFamily="34" charset="0"/>
                        </a:rPr>
                        <a:t>$0 </a:t>
                      </a:r>
                    </a:p>
                  </a:txBody>
                  <a:tcPr marL="9525" marR="9525" marT="952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rtl="0" fontAlgn="t"/>
                      <a:r>
                        <a:rPr lang="en-US" sz="1400" b="0" i="0" u="none" strike="noStrike" dirty="0">
                          <a:solidFill>
                            <a:srgbClr val="000000"/>
                          </a:solidFill>
                          <a:effectLst/>
                          <a:latin typeface="Calibri" pitchFamily="34" charset="0"/>
                        </a:rPr>
                        <a:t>$0 </a:t>
                      </a:r>
                    </a:p>
                  </a:txBody>
                  <a:tcPr marL="9525" marR="9525" marT="952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3"/>
                  </a:ext>
                </a:extLst>
              </a:tr>
              <a:tr h="335838">
                <a:tc>
                  <a:txBody>
                    <a:bodyPr/>
                    <a:lstStyle/>
                    <a:p>
                      <a:pPr algn="ctr" rtl="0" fontAlgn="t"/>
                      <a:r>
                        <a:rPr lang="en-US" sz="1400" b="0" i="0" u="none" strike="noStrike" dirty="0">
                          <a:solidFill>
                            <a:srgbClr val="000000"/>
                          </a:solidFill>
                          <a:effectLst/>
                          <a:latin typeface="Calibri" pitchFamily="34" charset="0"/>
                        </a:rPr>
                        <a:t>Specialist </a:t>
                      </a:r>
                    </a:p>
                  </a:txBody>
                  <a:tcPr marL="9525" marR="9525" marT="952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a:r>
                        <a:rPr lang="en-US" sz="1400" dirty="0">
                          <a:latin typeface="Calibri" panose="020F0502020204030204" pitchFamily="34" charset="0"/>
                        </a:rPr>
                        <a:t>$160</a:t>
                      </a:r>
                    </a:p>
                  </a:txBody>
                  <a:tcPr marT="45715" marB="4571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rtl="0" fontAlgn="t"/>
                      <a:r>
                        <a:rPr lang="en-US" sz="1400" b="0" i="0" u="none" strike="noStrike" dirty="0">
                          <a:solidFill>
                            <a:srgbClr val="000000"/>
                          </a:solidFill>
                          <a:effectLst/>
                          <a:latin typeface="Calibri" pitchFamily="34" charset="0"/>
                        </a:rPr>
                        <a:t>$200 </a:t>
                      </a:r>
                    </a:p>
                  </a:txBody>
                  <a:tcPr marL="9525" marR="9525" marT="952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rtl="0" fontAlgn="t"/>
                      <a:r>
                        <a:rPr lang="en-US" sz="1400" b="0" i="0" u="none" strike="noStrike" dirty="0">
                          <a:solidFill>
                            <a:srgbClr val="000000"/>
                          </a:solidFill>
                          <a:effectLst/>
                          <a:latin typeface="Calibri" pitchFamily="34" charset="0"/>
                        </a:rPr>
                        <a:t>$200 </a:t>
                      </a:r>
                    </a:p>
                  </a:txBody>
                  <a:tcPr marL="9525" marR="9525" marT="952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rtl="0" fontAlgn="t"/>
                      <a:r>
                        <a:rPr lang="en-US" sz="1400" b="0" i="0" u="none" strike="noStrike" dirty="0">
                          <a:solidFill>
                            <a:srgbClr val="000000"/>
                          </a:solidFill>
                          <a:effectLst/>
                          <a:latin typeface="Calibri" pitchFamily="34" charset="0"/>
                        </a:rPr>
                        <a:t>$120 </a:t>
                      </a:r>
                    </a:p>
                  </a:txBody>
                  <a:tcPr marL="9525" marR="9525" marT="952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rtl="0" fontAlgn="t"/>
                      <a:r>
                        <a:rPr lang="en-US" sz="1400" b="0" i="0" u="none" strike="noStrike" dirty="0">
                          <a:solidFill>
                            <a:srgbClr val="000000"/>
                          </a:solidFill>
                          <a:effectLst/>
                          <a:latin typeface="Calibri" pitchFamily="34" charset="0"/>
                        </a:rPr>
                        <a:t>$60 </a:t>
                      </a:r>
                    </a:p>
                  </a:txBody>
                  <a:tcPr marL="9525" marR="9525" marT="952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rtl="0" fontAlgn="t"/>
                      <a:r>
                        <a:rPr lang="en-US" sz="1400" b="0" i="0" u="none" strike="noStrike" dirty="0">
                          <a:solidFill>
                            <a:srgbClr val="000000"/>
                          </a:solidFill>
                          <a:effectLst/>
                          <a:latin typeface="Calibri" pitchFamily="34" charset="0"/>
                        </a:rPr>
                        <a:t>$0</a:t>
                      </a:r>
                    </a:p>
                  </a:txBody>
                  <a:tcPr marL="9525" marR="9525" marT="952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rtl="0" fontAlgn="t"/>
                      <a:r>
                        <a:rPr lang="en-US" sz="1400" b="0" i="0" u="none" strike="noStrike" dirty="0">
                          <a:solidFill>
                            <a:srgbClr val="000000"/>
                          </a:solidFill>
                          <a:effectLst/>
                          <a:latin typeface="Calibri" pitchFamily="34" charset="0"/>
                        </a:rPr>
                        <a:t>$0 </a:t>
                      </a:r>
                    </a:p>
                  </a:txBody>
                  <a:tcPr marL="9525" marR="9525" marT="952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rtl="0" fontAlgn="t"/>
                      <a:r>
                        <a:rPr lang="en-US" sz="1400" b="0" i="0" u="none" strike="noStrike" dirty="0">
                          <a:solidFill>
                            <a:srgbClr val="000000"/>
                          </a:solidFill>
                          <a:effectLst/>
                          <a:latin typeface="Calibri" pitchFamily="34" charset="0"/>
                        </a:rPr>
                        <a:t>$0 </a:t>
                      </a:r>
                    </a:p>
                  </a:txBody>
                  <a:tcPr marL="9525" marR="9525" marT="952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rtl="0" fontAlgn="t"/>
                      <a:r>
                        <a:rPr lang="en-US" sz="1400" b="0" i="0" u="none" strike="noStrike" dirty="0">
                          <a:solidFill>
                            <a:srgbClr val="000000"/>
                          </a:solidFill>
                          <a:effectLst/>
                          <a:latin typeface="Calibri" pitchFamily="34" charset="0"/>
                        </a:rPr>
                        <a:t>$0 </a:t>
                      </a:r>
                    </a:p>
                  </a:txBody>
                  <a:tcPr marL="9525" marR="9525" marT="952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4"/>
                  </a:ext>
                </a:extLst>
              </a:tr>
              <a:tr h="335838">
                <a:tc>
                  <a:txBody>
                    <a:bodyPr/>
                    <a:lstStyle/>
                    <a:p>
                      <a:pPr algn="ctr" rtl="0" fontAlgn="t"/>
                      <a:r>
                        <a:rPr lang="en-US" sz="1400" b="0" i="0" u="none" strike="noStrike" dirty="0">
                          <a:solidFill>
                            <a:srgbClr val="000000"/>
                          </a:solidFill>
                          <a:effectLst/>
                          <a:latin typeface="Calibri" pitchFamily="34" charset="0"/>
                        </a:rPr>
                        <a:t>MRI </a:t>
                      </a:r>
                    </a:p>
                  </a:txBody>
                  <a:tcPr marL="9525" marR="9525" marT="952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a:r>
                        <a:rPr lang="en-US" sz="1400" dirty="0">
                          <a:latin typeface="Calibri" panose="020F0502020204030204" pitchFamily="34" charset="0"/>
                        </a:rPr>
                        <a:t>$160</a:t>
                      </a:r>
                    </a:p>
                  </a:txBody>
                  <a:tcPr marT="45715" marB="4571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rtl="0" fontAlgn="t"/>
                      <a:r>
                        <a:rPr lang="en-US" sz="1400" b="0" i="0" u="none" strike="noStrike" dirty="0">
                          <a:solidFill>
                            <a:srgbClr val="000000"/>
                          </a:solidFill>
                          <a:effectLst/>
                          <a:latin typeface="Calibri" pitchFamily="34" charset="0"/>
                        </a:rPr>
                        <a:t>$160 </a:t>
                      </a:r>
                    </a:p>
                  </a:txBody>
                  <a:tcPr marL="9525" marR="9525" marT="952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rtl="0" fontAlgn="t"/>
                      <a:r>
                        <a:rPr lang="en-US" sz="1400" b="0" i="0" u="none" strike="noStrike" dirty="0">
                          <a:solidFill>
                            <a:srgbClr val="000000"/>
                          </a:solidFill>
                          <a:effectLst/>
                          <a:latin typeface="Calibri" pitchFamily="34" charset="0"/>
                        </a:rPr>
                        <a:t>$160 </a:t>
                      </a:r>
                    </a:p>
                  </a:txBody>
                  <a:tcPr marL="9525" marR="9525" marT="952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rtl="0" fontAlgn="t"/>
                      <a:r>
                        <a:rPr lang="en-US" sz="1400" b="0" i="0" u="none" strike="noStrike" dirty="0">
                          <a:solidFill>
                            <a:srgbClr val="000000"/>
                          </a:solidFill>
                          <a:effectLst/>
                          <a:latin typeface="Calibri" pitchFamily="34" charset="0"/>
                        </a:rPr>
                        <a:t>$160 </a:t>
                      </a:r>
                    </a:p>
                  </a:txBody>
                  <a:tcPr marL="9525" marR="9525" marT="952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rtl="0" fontAlgn="t"/>
                      <a:r>
                        <a:rPr lang="en-US" sz="1400" b="0" i="0" u="none" strike="noStrike" dirty="0">
                          <a:solidFill>
                            <a:srgbClr val="000000"/>
                          </a:solidFill>
                          <a:effectLst/>
                          <a:latin typeface="Calibri" pitchFamily="34" charset="0"/>
                        </a:rPr>
                        <a:t>$80 </a:t>
                      </a:r>
                    </a:p>
                  </a:txBody>
                  <a:tcPr marL="9525" marR="9525" marT="952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rtl="0" fontAlgn="t"/>
                      <a:r>
                        <a:rPr lang="en-US" sz="1400" b="0" i="0" u="none" strike="noStrike" dirty="0">
                          <a:solidFill>
                            <a:srgbClr val="000000"/>
                          </a:solidFill>
                          <a:effectLst/>
                          <a:latin typeface="Calibri" pitchFamily="34" charset="0"/>
                        </a:rPr>
                        <a:t>$0</a:t>
                      </a:r>
                    </a:p>
                  </a:txBody>
                  <a:tcPr marL="9525" marR="9525" marT="952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rtl="0" fontAlgn="t"/>
                      <a:r>
                        <a:rPr lang="en-US" sz="1400" b="0" i="0" u="none" strike="noStrike" dirty="0">
                          <a:solidFill>
                            <a:srgbClr val="000000"/>
                          </a:solidFill>
                          <a:effectLst/>
                          <a:latin typeface="Calibri" pitchFamily="34" charset="0"/>
                        </a:rPr>
                        <a:t>$0 </a:t>
                      </a:r>
                    </a:p>
                  </a:txBody>
                  <a:tcPr marL="9525" marR="9525" marT="952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rtl="0" fontAlgn="t"/>
                      <a:r>
                        <a:rPr lang="en-US" sz="1400" b="0" i="0" u="none" strike="noStrike" dirty="0">
                          <a:solidFill>
                            <a:srgbClr val="000000"/>
                          </a:solidFill>
                          <a:effectLst/>
                          <a:latin typeface="Calibri" pitchFamily="34" charset="0"/>
                        </a:rPr>
                        <a:t>$0 </a:t>
                      </a:r>
                    </a:p>
                  </a:txBody>
                  <a:tcPr marL="9525" marR="9525" marT="952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rtl="0" fontAlgn="t"/>
                      <a:r>
                        <a:rPr lang="en-US" sz="1400" b="0" i="0" u="none" strike="noStrike" dirty="0">
                          <a:solidFill>
                            <a:srgbClr val="000000"/>
                          </a:solidFill>
                          <a:effectLst/>
                          <a:latin typeface="Calibri" pitchFamily="34" charset="0"/>
                        </a:rPr>
                        <a:t>$0 </a:t>
                      </a:r>
                    </a:p>
                  </a:txBody>
                  <a:tcPr marL="9525" marR="9525" marT="952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5"/>
                  </a:ext>
                </a:extLst>
              </a:tr>
              <a:tr h="335838">
                <a:tc>
                  <a:txBody>
                    <a:bodyPr/>
                    <a:lstStyle/>
                    <a:p>
                      <a:pPr algn="ctr" rtl="0" fontAlgn="t"/>
                      <a:r>
                        <a:rPr lang="en-US" sz="1400" b="0" i="0" u="none" strike="noStrike" dirty="0">
                          <a:solidFill>
                            <a:srgbClr val="000000"/>
                          </a:solidFill>
                          <a:effectLst/>
                          <a:latin typeface="Calibri" pitchFamily="34" charset="0"/>
                        </a:rPr>
                        <a:t>Rx 1 </a:t>
                      </a:r>
                    </a:p>
                  </a:txBody>
                  <a:tcPr marL="9525" marR="9525" marT="952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a:r>
                        <a:rPr lang="en-US" sz="1400" dirty="0">
                          <a:latin typeface="Calibri" panose="020F0502020204030204" pitchFamily="34" charset="0"/>
                        </a:rPr>
                        <a:t>$240</a:t>
                      </a:r>
                    </a:p>
                  </a:txBody>
                  <a:tcPr marT="45715" marB="4571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a:r>
                        <a:rPr lang="en-US" sz="1400" dirty="0">
                          <a:latin typeface="Calibri" panose="020F0502020204030204" pitchFamily="34" charset="0"/>
                        </a:rPr>
                        <a:t>$240</a:t>
                      </a:r>
                    </a:p>
                  </a:txBody>
                  <a:tcPr marT="45715" marB="4571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a:r>
                        <a:rPr lang="en-US" sz="1400" dirty="0">
                          <a:latin typeface="Calibri" panose="020F0502020204030204" pitchFamily="34" charset="0"/>
                        </a:rPr>
                        <a:t>$240</a:t>
                      </a:r>
                    </a:p>
                  </a:txBody>
                  <a:tcPr marT="45715" marB="4571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a:r>
                        <a:rPr lang="en-US" sz="1400" dirty="0">
                          <a:latin typeface="Calibri" panose="020F0502020204030204" pitchFamily="34" charset="0"/>
                        </a:rPr>
                        <a:t>$240</a:t>
                      </a:r>
                    </a:p>
                  </a:txBody>
                  <a:tcPr marT="45715" marB="4571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a:r>
                        <a:rPr lang="en-US" sz="1400" dirty="0">
                          <a:latin typeface="Calibri" panose="020F0502020204030204" pitchFamily="34" charset="0"/>
                        </a:rPr>
                        <a:t>$240</a:t>
                      </a:r>
                    </a:p>
                  </a:txBody>
                  <a:tcPr marT="45715" marB="4571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rtl="0" fontAlgn="t"/>
                      <a:r>
                        <a:rPr lang="en-US" sz="1400" b="0" i="0" u="none" strike="noStrike" dirty="0">
                          <a:solidFill>
                            <a:srgbClr val="000000"/>
                          </a:solidFill>
                          <a:effectLst/>
                          <a:latin typeface="Calibri" pitchFamily="34" charset="0"/>
                        </a:rPr>
                        <a:t>$145</a:t>
                      </a:r>
                    </a:p>
                  </a:txBody>
                  <a:tcPr marL="9525" marR="9525" marT="952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rtl="0" fontAlgn="t"/>
                      <a:r>
                        <a:rPr lang="en-US" sz="1400" b="0" i="0" u="none" strike="noStrike" dirty="0">
                          <a:solidFill>
                            <a:srgbClr val="000000"/>
                          </a:solidFill>
                          <a:effectLst/>
                          <a:latin typeface="Calibri" pitchFamily="34" charset="0"/>
                        </a:rPr>
                        <a:t>$145</a:t>
                      </a:r>
                    </a:p>
                  </a:txBody>
                  <a:tcPr marL="9525" marR="9525" marT="952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a:r>
                        <a:rPr lang="en-US" sz="1400" dirty="0">
                          <a:latin typeface="Calibri" panose="020F0502020204030204" pitchFamily="34" charset="0"/>
                        </a:rPr>
                        <a:t>$240</a:t>
                      </a:r>
                    </a:p>
                  </a:txBody>
                  <a:tcPr marT="45715" marB="4571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a:r>
                        <a:rPr lang="en-US" sz="1400" dirty="0">
                          <a:latin typeface="Calibri" panose="020F0502020204030204" pitchFamily="34" charset="0"/>
                        </a:rPr>
                        <a:t>$240</a:t>
                      </a:r>
                    </a:p>
                  </a:txBody>
                  <a:tcPr marT="45715" marB="4571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6"/>
                  </a:ext>
                </a:extLst>
              </a:tr>
              <a:tr h="335838">
                <a:tc>
                  <a:txBody>
                    <a:bodyPr/>
                    <a:lstStyle/>
                    <a:p>
                      <a:pPr algn="ctr" rtl="0" fontAlgn="t"/>
                      <a:r>
                        <a:rPr lang="en-US" sz="1400" b="0" i="0" u="none" strike="noStrike" dirty="0">
                          <a:solidFill>
                            <a:srgbClr val="000000"/>
                          </a:solidFill>
                          <a:effectLst/>
                          <a:latin typeface="Calibri" pitchFamily="34" charset="0"/>
                        </a:rPr>
                        <a:t>Rx 2 </a:t>
                      </a:r>
                    </a:p>
                  </a:txBody>
                  <a:tcPr marL="9525" marR="9525" marT="952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a:r>
                        <a:rPr lang="en-US" sz="1400" u="sng" dirty="0">
                          <a:latin typeface="Calibri" panose="020F0502020204030204" pitchFamily="34" charset="0"/>
                        </a:rPr>
                        <a:t>$600</a:t>
                      </a:r>
                    </a:p>
                  </a:txBody>
                  <a:tcPr marT="45715" marB="4571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a:r>
                        <a:rPr lang="en-US" sz="1400" u="sng" dirty="0">
                          <a:latin typeface="Calibri" panose="020F0502020204030204" pitchFamily="34" charset="0"/>
                        </a:rPr>
                        <a:t>$600</a:t>
                      </a:r>
                    </a:p>
                  </a:txBody>
                  <a:tcPr marT="45715" marB="4571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a:r>
                        <a:rPr lang="en-US" sz="1400" u="sng" dirty="0">
                          <a:latin typeface="Calibri" panose="020F0502020204030204" pitchFamily="34" charset="0"/>
                        </a:rPr>
                        <a:t>$600</a:t>
                      </a:r>
                    </a:p>
                  </a:txBody>
                  <a:tcPr marT="45715" marB="4571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a:r>
                        <a:rPr lang="en-US" sz="1400" u="sng" dirty="0">
                          <a:latin typeface="Calibri" panose="020F0502020204030204" pitchFamily="34" charset="0"/>
                        </a:rPr>
                        <a:t>$600</a:t>
                      </a:r>
                    </a:p>
                  </a:txBody>
                  <a:tcPr marT="45715" marB="4571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a:r>
                        <a:rPr lang="en-US" sz="1400" u="sng" dirty="0">
                          <a:latin typeface="Calibri" panose="020F0502020204030204" pitchFamily="34" charset="0"/>
                        </a:rPr>
                        <a:t>$600</a:t>
                      </a:r>
                    </a:p>
                  </a:txBody>
                  <a:tcPr marT="45715" marB="4571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rtl="0" fontAlgn="t"/>
                      <a:r>
                        <a:rPr lang="en-US" sz="1400" b="0" i="0" u="sng" strike="noStrike" dirty="0">
                          <a:solidFill>
                            <a:srgbClr val="000000"/>
                          </a:solidFill>
                          <a:effectLst/>
                          <a:latin typeface="Calibri" pitchFamily="34" charset="0"/>
                        </a:rPr>
                        <a:t>$355 </a:t>
                      </a:r>
                    </a:p>
                  </a:txBody>
                  <a:tcPr marL="9525" marR="9525" marT="952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rtl="0" fontAlgn="t"/>
                      <a:r>
                        <a:rPr lang="en-US" sz="1400" b="0" i="0" u="sng" strike="noStrike" dirty="0">
                          <a:solidFill>
                            <a:srgbClr val="000000"/>
                          </a:solidFill>
                          <a:effectLst/>
                          <a:latin typeface="Calibri" pitchFamily="34" charset="0"/>
                        </a:rPr>
                        <a:t>$355 </a:t>
                      </a:r>
                    </a:p>
                  </a:txBody>
                  <a:tcPr marL="9525" marR="9525" marT="952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a:r>
                        <a:rPr lang="en-US" sz="1400" u="sng" dirty="0">
                          <a:latin typeface="Calibri" panose="020F0502020204030204" pitchFamily="34" charset="0"/>
                        </a:rPr>
                        <a:t>$600</a:t>
                      </a:r>
                    </a:p>
                  </a:txBody>
                  <a:tcPr marT="45715" marB="4571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a:r>
                        <a:rPr lang="en-US" sz="1400" u="sng" dirty="0">
                          <a:latin typeface="Calibri" panose="020F0502020204030204" pitchFamily="34" charset="0"/>
                        </a:rPr>
                        <a:t>$600</a:t>
                      </a:r>
                    </a:p>
                  </a:txBody>
                  <a:tcPr marT="45715" marB="4571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7"/>
                  </a:ext>
                </a:extLst>
              </a:tr>
              <a:tr h="480705">
                <a:tc>
                  <a:txBody>
                    <a:bodyPr/>
                    <a:lstStyle/>
                    <a:p>
                      <a:pPr algn="ctr" rtl="0" fontAlgn="t"/>
                      <a:r>
                        <a:rPr lang="en-US" sz="1400" b="0" i="0" u="none" strike="noStrike" dirty="0">
                          <a:solidFill>
                            <a:srgbClr val="000000"/>
                          </a:solidFill>
                          <a:effectLst/>
                          <a:latin typeface="Calibri" pitchFamily="34" charset="0"/>
                        </a:rPr>
                        <a:t>CLAIMS COSTS </a:t>
                      </a:r>
                    </a:p>
                  </a:txBody>
                  <a:tcPr marL="9525" marR="9525" marT="952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a:r>
                        <a:rPr lang="en-US" sz="1400" dirty="0">
                          <a:latin typeface="Calibri" panose="020F0502020204030204" pitchFamily="34" charset="0"/>
                        </a:rPr>
                        <a:t>$2,500</a:t>
                      </a:r>
                    </a:p>
                  </a:txBody>
                  <a:tcPr marT="45715" marB="4571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rtl="0" fontAlgn="t"/>
                      <a:r>
                        <a:rPr lang="en-US" sz="1400" b="0" i="0" u="none" strike="noStrike" dirty="0">
                          <a:solidFill>
                            <a:srgbClr val="000000"/>
                          </a:solidFill>
                          <a:effectLst/>
                          <a:latin typeface="Calibri" pitchFamily="34" charset="0"/>
                        </a:rPr>
                        <a:t>$2,625 </a:t>
                      </a:r>
                    </a:p>
                  </a:txBody>
                  <a:tcPr marL="9525" marR="9525" marT="952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rtl="0" fontAlgn="t"/>
                      <a:r>
                        <a:rPr lang="en-US" sz="1400" b="0" i="0" u="none" strike="noStrike" dirty="0">
                          <a:solidFill>
                            <a:srgbClr val="000000"/>
                          </a:solidFill>
                          <a:effectLst/>
                          <a:latin typeface="Calibri" pitchFamily="34" charset="0"/>
                        </a:rPr>
                        <a:t>$2,625 </a:t>
                      </a:r>
                    </a:p>
                  </a:txBody>
                  <a:tcPr marL="9525" marR="9525" marT="952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rtl="0" fontAlgn="t"/>
                      <a:r>
                        <a:rPr lang="en-US" sz="1400" b="0" i="0" u="none" strike="noStrike" dirty="0">
                          <a:solidFill>
                            <a:srgbClr val="000000"/>
                          </a:solidFill>
                          <a:effectLst/>
                          <a:latin typeface="Calibri" pitchFamily="34" charset="0"/>
                        </a:rPr>
                        <a:t>$3,235 </a:t>
                      </a:r>
                    </a:p>
                  </a:txBody>
                  <a:tcPr marL="9525" marR="9525" marT="952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rtl="0" fontAlgn="t"/>
                      <a:r>
                        <a:rPr lang="en-US" sz="1400" b="0" i="0" u="none" strike="noStrike" dirty="0">
                          <a:solidFill>
                            <a:srgbClr val="000000"/>
                          </a:solidFill>
                          <a:effectLst/>
                          <a:latin typeface="Calibri" pitchFamily="34" charset="0"/>
                        </a:rPr>
                        <a:t>$3,287.50 </a:t>
                      </a:r>
                    </a:p>
                  </a:txBody>
                  <a:tcPr marL="9525" marR="9525" marT="952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rtl="0" fontAlgn="t"/>
                      <a:r>
                        <a:rPr lang="en-US" sz="1400" b="0" i="0" u="none" strike="noStrike" dirty="0">
                          <a:solidFill>
                            <a:srgbClr val="000000"/>
                          </a:solidFill>
                          <a:effectLst/>
                          <a:latin typeface="Calibri" pitchFamily="34" charset="0"/>
                        </a:rPr>
                        <a:t>$4,000 </a:t>
                      </a:r>
                    </a:p>
                  </a:txBody>
                  <a:tcPr marL="9525" marR="9525" marT="952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rtl="0" fontAlgn="t"/>
                      <a:r>
                        <a:rPr lang="en-US" sz="1400" b="0" i="0" u="none" strike="noStrike">
                          <a:solidFill>
                            <a:srgbClr val="000000"/>
                          </a:solidFill>
                          <a:effectLst/>
                          <a:latin typeface="Calibri" pitchFamily="34" charset="0"/>
                        </a:rPr>
                        <a:t>$4,000</a:t>
                      </a:r>
                      <a:endParaRPr lang="en-US" sz="1400" b="0" i="0" u="none" strike="noStrike" dirty="0">
                        <a:solidFill>
                          <a:srgbClr val="000000"/>
                        </a:solidFill>
                        <a:effectLst/>
                        <a:latin typeface="Calibri" pitchFamily="34" charset="0"/>
                      </a:endParaRPr>
                    </a:p>
                  </a:txBody>
                  <a:tcPr marL="9525" marR="9525" marT="952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rtl="0" fontAlgn="t"/>
                      <a:r>
                        <a:rPr lang="en-US" sz="1400" b="0" i="0" u="none" strike="noStrike" dirty="0">
                          <a:solidFill>
                            <a:srgbClr val="000000"/>
                          </a:solidFill>
                          <a:effectLst/>
                          <a:latin typeface="Calibri" pitchFamily="34" charset="0"/>
                        </a:rPr>
                        <a:t>$5,840 </a:t>
                      </a:r>
                    </a:p>
                  </a:txBody>
                  <a:tcPr marL="9525" marR="9525" marT="952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rtl="0" fontAlgn="t"/>
                      <a:r>
                        <a:rPr lang="en-US" sz="1400" b="0" i="0" u="none" strike="noStrike" dirty="0">
                          <a:solidFill>
                            <a:srgbClr val="000000"/>
                          </a:solidFill>
                          <a:effectLst/>
                          <a:latin typeface="Calibri" pitchFamily="34" charset="0"/>
                        </a:rPr>
                        <a:t>$5,840 </a:t>
                      </a:r>
                    </a:p>
                  </a:txBody>
                  <a:tcPr marL="9525" marR="9525" marT="952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8"/>
                  </a:ext>
                </a:extLst>
              </a:tr>
              <a:tr h="563446">
                <a:tc>
                  <a:txBody>
                    <a:bodyPr/>
                    <a:lstStyle/>
                    <a:p>
                      <a:pPr algn="ctr" rtl="0" fontAlgn="t"/>
                      <a:r>
                        <a:rPr lang="en-US" sz="1400" b="0" i="0" u="none" strike="noStrike">
                          <a:solidFill>
                            <a:srgbClr val="000000"/>
                          </a:solidFill>
                          <a:effectLst/>
                          <a:latin typeface="Calibri" pitchFamily="34" charset="0"/>
                        </a:rPr>
                        <a:t>Annual </a:t>
                      </a:r>
                      <a:r>
                        <a:rPr lang="en-US" sz="1400" b="0" i="0" u="none" strike="noStrike" dirty="0">
                          <a:solidFill>
                            <a:srgbClr val="000000"/>
                          </a:solidFill>
                          <a:effectLst/>
                          <a:latin typeface="Calibri" pitchFamily="34" charset="0"/>
                        </a:rPr>
                        <a:t>EE Premium </a:t>
                      </a:r>
                    </a:p>
                  </a:txBody>
                  <a:tcPr marL="9278" marR="9278" marT="9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a:r>
                        <a:rPr lang="en-US" sz="1400" u="sng" dirty="0">
                          <a:latin typeface="Calibri" pitchFamily="34" charset="0"/>
                        </a:rPr>
                        <a:t>$0</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a:r>
                        <a:rPr lang="en-US" sz="1400" u="sng" dirty="0">
                          <a:latin typeface="Calibri" pitchFamily="34" charset="0"/>
                        </a:rPr>
                        <a:t>$0</a:t>
                      </a:r>
                    </a:p>
                  </a:txBody>
                  <a:tcPr marL="9278" marR="9278" marT="927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a:r>
                        <a:rPr lang="en-US" sz="1400" u="sng" dirty="0">
                          <a:latin typeface="Calibri" pitchFamily="34" charset="0"/>
                        </a:rPr>
                        <a:t>$0</a:t>
                      </a:r>
                    </a:p>
                  </a:txBody>
                  <a:tcPr marL="9278" marR="9278" marT="927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a:r>
                        <a:rPr lang="en-US" sz="1400" u="sng" dirty="0">
                          <a:latin typeface="Calibri" pitchFamily="34" charset="0"/>
                        </a:rPr>
                        <a:t>$0</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a:r>
                        <a:rPr lang="en-US" sz="1400" u="sng" dirty="0">
                          <a:latin typeface="Calibri" pitchFamily="34" charset="0"/>
                        </a:rPr>
                        <a:t>$0</a:t>
                      </a:r>
                    </a:p>
                  </a:txBody>
                  <a:tcPr marL="9278" marR="9278" marT="927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a:r>
                        <a:rPr lang="en-US" sz="1400" u="sng" dirty="0">
                          <a:latin typeface="Calibri" pitchFamily="34" charset="0"/>
                        </a:rPr>
                        <a:t>$0</a:t>
                      </a:r>
                    </a:p>
                  </a:txBody>
                  <a:tcPr marL="9278" marR="9278" marT="927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a:r>
                        <a:rPr lang="en-US" sz="1400" u="sng" dirty="0">
                          <a:latin typeface="Calibri" pitchFamily="34" charset="0"/>
                        </a:rPr>
                        <a:t>$0</a:t>
                      </a:r>
                    </a:p>
                  </a:txBody>
                  <a:tcPr marL="9278" marR="9278" marT="927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a:r>
                        <a:rPr lang="en-US" sz="1400" u="sng" dirty="0">
                          <a:latin typeface="Calibri" pitchFamily="34" charset="0"/>
                        </a:rPr>
                        <a:t>$0</a:t>
                      </a:r>
                    </a:p>
                  </a:txBody>
                  <a:tcPr marL="9278" marR="9278" marT="927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a:r>
                        <a:rPr lang="en-US" sz="1400" u="sng" dirty="0">
                          <a:latin typeface="Calibri" pitchFamily="34" charset="0"/>
                        </a:rPr>
                        <a:t>$0</a:t>
                      </a:r>
                    </a:p>
                  </a:txBody>
                  <a:tcPr marL="9278" marR="9278" marT="927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9"/>
                  </a:ext>
                </a:extLst>
              </a:tr>
              <a:tr h="780417">
                <a:tc>
                  <a:txBody>
                    <a:bodyPr/>
                    <a:lstStyle/>
                    <a:p>
                      <a:pPr algn="ctr" rtl="0" fontAlgn="t"/>
                      <a:r>
                        <a:rPr lang="en-US" sz="1400" b="1" i="0" u="none" strike="noStrike" dirty="0">
                          <a:solidFill>
                            <a:srgbClr val="00B050"/>
                          </a:solidFill>
                          <a:effectLst/>
                          <a:latin typeface="Calibri" pitchFamily="34" charset="0"/>
                        </a:rPr>
                        <a:t>TOTAL ANNUAL COSTS </a:t>
                      </a:r>
                    </a:p>
                  </a:txBody>
                  <a:tcPr marL="9525" marR="9525" marT="952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a:r>
                        <a:rPr lang="en-US" sz="1400" b="1" u="sng" dirty="0">
                          <a:solidFill>
                            <a:srgbClr val="00B050"/>
                          </a:solidFill>
                          <a:latin typeface="Calibri" pitchFamily="34" charset="0"/>
                        </a:rPr>
                        <a:t>$0</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a:r>
                        <a:rPr lang="en-US" sz="1400" b="1" u="sng" dirty="0">
                          <a:solidFill>
                            <a:srgbClr val="00B050"/>
                          </a:solidFill>
                          <a:latin typeface="Calibri" pitchFamily="34" charset="0"/>
                        </a:rPr>
                        <a:t>$0</a:t>
                      </a:r>
                    </a:p>
                  </a:txBody>
                  <a:tcPr marL="9278" marR="9278" marT="927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a:r>
                        <a:rPr lang="en-US" sz="1400" b="1" u="sng" dirty="0">
                          <a:solidFill>
                            <a:srgbClr val="00B050"/>
                          </a:solidFill>
                          <a:latin typeface="Calibri" pitchFamily="34" charset="0"/>
                        </a:rPr>
                        <a:t>$0</a:t>
                      </a:r>
                    </a:p>
                  </a:txBody>
                  <a:tcPr marL="9278" marR="9278" marT="927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a:r>
                        <a:rPr lang="en-US" sz="1400" b="1" u="sng" dirty="0">
                          <a:solidFill>
                            <a:srgbClr val="00B050"/>
                          </a:solidFill>
                          <a:latin typeface="Calibri" pitchFamily="34" charset="0"/>
                        </a:rPr>
                        <a:t>$0</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a:r>
                        <a:rPr lang="en-US" sz="1400" b="1" u="sng" dirty="0">
                          <a:solidFill>
                            <a:srgbClr val="00B050"/>
                          </a:solidFill>
                          <a:latin typeface="Calibri" pitchFamily="34" charset="0"/>
                        </a:rPr>
                        <a:t>$0</a:t>
                      </a:r>
                    </a:p>
                  </a:txBody>
                  <a:tcPr marL="9278" marR="9278" marT="927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a:r>
                        <a:rPr lang="en-US" sz="1400" b="1" u="sng" dirty="0">
                          <a:solidFill>
                            <a:srgbClr val="00B050"/>
                          </a:solidFill>
                          <a:latin typeface="Calibri" pitchFamily="34" charset="0"/>
                        </a:rPr>
                        <a:t>$0</a:t>
                      </a:r>
                    </a:p>
                  </a:txBody>
                  <a:tcPr marL="9278" marR="9278" marT="927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a:r>
                        <a:rPr lang="en-US" sz="1400" b="1" u="sng" dirty="0">
                          <a:solidFill>
                            <a:srgbClr val="00B050"/>
                          </a:solidFill>
                          <a:latin typeface="Calibri" pitchFamily="34" charset="0"/>
                        </a:rPr>
                        <a:t>$0</a:t>
                      </a:r>
                    </a:p>
                  </a:txBody>
                  <a:tcPr marL="9278" marR="9278" marT="927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a:r>
                        <a:rPr lang="en-US" sz="1400" b="1" u="sng" dirty="0">
                          <a:solidFill>
                            <a:srgbClr val="00B050"/>
                          </a:solidFill>
                          <a:latin typeface="Calibri" pitchFamily="34" charset="0"/>
                        </a:rPr>
                        <a:t>$0</a:t>
                      </a:r>
                    </a:p>
                  </a:txBody>
                  <a:tcPr marL="9278" marR="9278" marT="927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a:r>
                        <a:rPr lang="en-US" sz="1400" b="1" u="sng" dirty="0">
                          <a:solidFill>
                            <a:srgbClr val="00B050"/>
                          </a:solidFill>
                          <a:latin typeface="Calibri" pitchFamily="34" charset="0"/>
                        </a:rPr>
                        <a:t>$0</a:t>
                      </a:r>
                    </a:p>
                  </a:txBody>
                  <a:tcPr marL="9278" marR="9278" marT="927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38107077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31951"/>
            <a:ext cx="12192000" cy="0"/>
          </a:xfrm>
          <a:custGeom>
            <a:avLst/>
            <a:gdLst/>
            <a:ahLst/>
            <a:cxnLst/>
            <a:rect l="l" t="t" r="r" b="b"/>
            <a:pathLst>
              <a:path w="9144000">
                <a:moveTo>
                  <a:pt x="0" y="0"/>
                </a:moveTo>
                <a:lnTo>
                  <a:pt x="9144000" y="0"/>
                </a:lnTo>
              </a:path>
            </a:pathLst>
          </a:custGeom>
          <a:ln w="3175">
            <a:solidFill>
              <a:srgbClr val="5E5E5E"/>
            </a:solidFill>
          </a:ln>
        </p:spPr>
        <p:txBody>
          <a:bodyPr wrap="square" lIns="0" tIns="0" rIns="0" bIns="0" rtlCol="0"/>
          <a:lstStyle/>
          <a:p>
            <a:endParaRPr sz="2400"/>
          </a:p>
        </p:txBody>
      </p:sp>
      <p:grpSp>
        <p:nvGrpSpPr>
          <p:cNvPr id="3" name="object 3"/>
          <p:cNvGrpSpPr/>
          <p:nvPr/>
        </p:nvGrpSpPr>
        <p:grpSpPr>
          <a:xfrm>
            <a:off x="0" y="629903"/>
            <a:ext cx="12192000" cy="5592233"/>
            <a:chOff x="0" y="472427"/>
            <a:chExt cx="9144000" cy="4194175"/>
          </a:xfrm>
        </p:grpSpPr>
        <p:sp>
          <p:nvSpPr>
            <p:cNvPr id="4" name="object 4"/>
            <p:cNvSpPr/>
            <p:nvPr/>
          </p:nvSpPr>
          <p:spPr>
            <a:xfrm>
              <a:off x="0" y="4666488"/>
              <a:ext cx="9144000" cy="0"/>
            </a:xfrm>
            <a:custGeom>
              <a:avLst/>
              <a:gdLst/>
              <a:ahLst/>
              <a:cxnLst/>
              <a:rect l="l" t="t" r="r" b="b"/>
              <a:pathLst>
                <a:path w="9144000">
                  <a:moveTo>
                    <a:pt x="0" y="0"/>
                  </a:moveTo>
                  <a:lnTo>
                    <a:pt x="9144000" y="0"/>
                  </a:lnTo>
                </a:path>
              </a:pathLst>
            </a:custGeom>
            <a:ln w="3175">
              <a:solidFill>
                <a:srgbClr val="5E5E5E"/>
              </a:solidFill>
            </a:ln>
          </p:spPr>
          <p:txBody>
            <a:bodyPr wrap="square" lIns="0" tIns="0" rIns="0" bIns="0" rtlCol="0"/>
            <a:lstStyle/>
            <a:p>
              <a:endParaRPr sz="2400"/>
            </a:p>
          </p:txBody>
        </p:sp>
        <p:sp>
          <p:nvSpPr>
            <p:cNvPr id="5" name="object 5"/>
            <p:cNvSpPr/>
            <p:nvPr/>
          </p:nvSpPr>
          <p:spPr>
            <a:xfrm>
              <a:off x="0" y="472427"/>
              <a:ext cx="9144000" cy="4194175"/>
            </a:xfrm>
            <a:custGeom>
              <a:avLst/>
              <a:gdLst/>
              <a:ahLst/>
              <a:cxnLst/>
              <a:rect l="l" t="t" r="r" b="b"/>
              <a:pathLst>
                <a:path w="9144000" h="4194175">
                  <a:moveTo>
                    <a:pt x="9144000" y="0"/>
                  </a:moveTo>
                  <a:lnTo>
                    <a:pt x="0" y="0"/>
                  </a:lnTo>
                  <a:lnTo>
                    <a:pt x="0" y="4194060"/>
                  </a:lnTo>
                  <a:lnTo>
                    <a:pt x="9144000" y="4194060"/>
                  </a:lnTo>
                  <a:lnTo>
                    <a:pt x="9144000" y="0"/>
                  </a:lnTo>
                  <a:close/>
                </a:path>
              </a:pathLst>
            </a:custGeom>
            <a:solidFill>
              <a:srgbClr val="00B0F0"/>
            </a:solidFill>
          </p:spPr>
          <p:txBody>
            <a:bodyPr wrap="square" lIns="0" tIns="0" rIns="0" bIns="0" rtlCol="0"/>
            <a:lstStyle/>
            <a:p>
              <a:endParaRPr sz="2400"/>
            </a:p>
          </p:txBody>
        </p:sp>
      </p:grpSp>
      <p:sp>
        <p:nvSpPr>
          <p:cNvPr id="12" name="object 12"/>
          <p:cNvSpPr txBox="1">
            <a:spLocks noGrp="1"/>
          </p:cNvSpPr>
          <p:nvPr>
            <p:ph type="title"/>
          </p:nvPr>
        </p:nvSpPr>
        <p:spPr>
          <a:xfrm>
            <a:off x="888283" y="2515543"/>
            <a:ext cx="7270065" cy="1822849"/>
          </a:xfrm>
          <a:prstGeom prst="rect">
            <a:avLst/>
          </a:prstGeom>
        </p:spPr>
        <p:txBody>
          <a:bodyPr vert="horz" wrap="square" lIns="0" tIns="16933" rIns="0" bIns="0" rtlCol="0" anchor="t">
            <a:spAutoFit/>
          </a:bodyPr>
          <a:lstStyle/>
          <a:p>
            <a:pPr marL="16933">
              <a:spcBef>
                <a:spcPts val="133"/>
              </a:spcBef>
            </a:pPr>
            <a:r>
              <a:rPr lang="en-US" sz="5867" spc="-100" dirty="0">
                <a:solidFill>
                  <a:srgbClr val="FFFFFF"/>
                </a:solidFill>
                <a:cs typeface="Calibri" panose="020F0502020204030204" pitchFamily="34" charset="0"/>
              </a:rPr>
              <a:t>Additional Medical Tools &amp; Resources</a:t>
            </a:r>
            <a:endParaRPr sz="5867" dirty="0">
              <a:cs typeface="Calibri" panose="020F0502020204030204" pitchFamily="34" charset="0"/>
            </a:endParaRPr>
          </a:p>
        </p:txBody>
      </p:sp>
      <p:sp>
        <p:nvSpPr>
          <p:cNvPr id="6" name="Slide Number Placeholder 5">
            <a:extLst>
              <a:ext uri="{FF2B5EF4-FFF2-40B4-BE49-F238E27FC236}">
                <a16:creationId xmlns:a16="http://schemas.microsoft.com/office/drawing/2014/main" id="{AD13C357-C41D-7465-BE53-11ED0A58545B}"/>
              </a:ext>
            </a:extLst>
          </p:cNvPr>
          <p:cNvSpPr>
            <a:spLocks noGrp="1"/>
          </p:cNvSpPr>
          <p:nvPr>
            <p:ph type="sldNum" sz="quarter" idx="12"/>
          </p:nvPr>
        </p:nvSpPr>
        <p:spPr/>
        <p:txBody>
          <a:bodyPr/>
          <a:lstStyle/>
          <a:p>
            <a:fld id="{3A98EE3D-8CD1-4C3F-BD1C-C98C9596463C}" type="slidenum">
              <a:rPr lang="en-US" smtClean="0"/>
              <a:t>27</a:t>
            </a:fld>
            <a:endParaRPr lang="en-US" dirty="0"/>
          </a:p>
        </p:txBody>
      </p:sp>
    </p:spTree>
    <p:extLst>
      <p:ext uri="{BB962C8B-B14F-4D97-AF65-F5344CB8AC3E}">
        <p14:creationId xmlns:p14="http://schemas.microsoft.com/office/powerpoint/2010/main" val="28487519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 y="631952"/>
            <a:ext cx="12192000" cy="5590032"/>
            <a:chOff x="0" y="473964"/>
            <a:chExt cx="9144000" cy="4192524"/>
          </a:xfrm>
        </p:grpSpPr>
        <p:pic>
          <p:nvPicPr>
            <p:cNvPr id="3" name="object 3"/>
            <p:cNvPicPr/>
            <p:nvPr/>
          </p:nvPicPr>
          <p:blipFill>
            <a:blip r:embed="rId2" cstate="print"/>
            <a:stretch>
              <a:fillRect/>
            </a:stretch>
          </p:blipFill>
          <p:spPr>
            <a:xfrm>
              <a:off x="5850635" y="473964"/>
              <a:ext cx="3293363" cy="4191596"/>
            </a:xfrm>
            <a:prstGeom prst="rect">
              <a:avLst/>
            </a:prstGeom>
          </p:spPr>
        </p:pic>
        <p:sp>
          <p:nvSpPr>
            <p:cNvPr id="4" name="object 4"/>
            <p:cNvSpPr/>
            <p:nvPr/>
          </p:nvSpPr>
          <p:spPr>
            <a:xfrm>
              <a:off x="0" y="1266209"/>
              <a:ext cx="6017260" cy="2658110"/>
            </a:xfrm>
            <a:custGeom>
              <a:avLst/>
              <a:gdLst/>
              <a:ahLst/>
              <a:cxnLst/>
              <a:rect l="l" t="t" r="r" b="b"/>
              <a:pathLst>
                <a:path w="6017260" h="2658110">
                  <a:moveTo>
                    <a:pt x="6016752" y="0"/>
                  </a:moveTo>
                  <a:lnTo>
                    <a:pt x="0" y="0"/>
                  </a:lnTo>
                  <a:lnTo>
                    <a:pt x="0" y="2657868"/>
                  </a:lnTo>
                  <a:lnTo>
                    <a:pt x="6016752" y="2657868"/>
                  </a:lnTo>
                  <a:lnTo>
                    <a:pt x="6016752" y="0"/>
                  </a:lnTo>
                  <a:close/>
                </a:path>
              </a:pathLst>
            </a:custGeom>
            <a:solidFill>
              <a:srgbClr val="DCEBF8">
                <a:alpha val="83529"/>
              </a:srgbClr>
            </a:solidFill>
          </p:spPr>
          <p:txBody>
            <a:bodyPr wrap="square" lIns="0" tIns="0" rIns="0" bIns="0" rtlCol="0"/>
            <a:lstStyle/>
            <a:p>
              <a:endParaRPr sz="2400"/>
            </a:p>
          </p:txBody>
        </p:sp>
        <p:sp>
          <p:nvSpPr>
            <p:cNvPr id="6" name="object 6"/>
            <p:cNvSpPr/>
            <p:nvPr/>
          </p:nvSpPr>
          <p:spPr>
            <a:xfrm>
              <a:off x="0" y="4666488"/>
              <a:ext cx="9144000" cy="0"/>
            </a:xfrm>
            <a:custGeom>
              <a:avLst/>
              <a:gdLst/>
              <a:ahLst/>
              <a:cxnLst/>
              <a:rect l="l" t="t" r="r" b="b"/>
              <a:pathLst>
                <a:path w="9144000">
                  <a:moveTo>
                    <a:pt x="0" y="0"/>
                  </a:moveTo>
                  <a:lnTo>
                    <a:pt x="9144000" y="0"/>
                  </a:lnTo>
                </a:path>
              </a:pathLst>
            </a:custGeom>
            <a:ln w="3175">
              <a:solidFill>
                <a:srgbClr val="5E5E5E"/>
              </a:solidFill>
            </a:ln>
          </p:spPr>
          <p:txBody>
            <a:bodyPr wrap="square" lIns="0" tIns="0" rIns="0" bIns="0" rtlCol="0"/>
            <a:lstStyle/>
            <a:p>
              <a:endParaRPr sz="2400"/>
            </a:p>
          </p:txBody>
        </p:sp>
        <p:pic>
          <p:nvPicPr>
            <p:cNvPr id="7" name="object 7"/>
            <p:cNvPicPr/>
            <p:nvPr/>
          </p:nvPicPr>
          <p:blipFill>
            <a:blip r:embed="rId3" cstate="print"/>
            <a:stretch>
              <a:fillRect/>
            </a:stretch>
          </p:blipFill>
          <p:spPr>
            <a:xfrm>
              <a:off x="5164835" y="3430490"/>
              <a:ext cx="534923" cy="534923"/>
            </a:xfrm>
            <a:prstGeom prst="rect">
              <a:avLst/>
            </a:prstGeom>
          </p:spPr>
        </p:pic>
        <p:sp>
          <p:nvSpPr>
            <p:cNvPr id="11" name="object 11"/>
            <p:cNvSpPr/>
            <p:nvPr/>
          </p:nvSpPr>
          <p:spPr>
            <a:xfrm>
              <a:off x="470867" y="508244"/>
              <a:ext cx="23495" cy="0"/>
            </a:xfrm>
            <a:custGeom>
              <a:avLst/>
              <a:gdLst/>
              <a:ahLst/>
              <a:cxnLst/>
              <a:rect l="l" t="t" r="r" b="b"/>
              <a:pathLst>
                <a:path w="23495">
                  <a:moveTo>
                    <a:pt x="0" y="0"/>
                  </a:moveTo>
                  <a:lnTo>
                    <a:pt x="23494" y="0"/>
                  </a:lnTo>
                </a:path>
              </a:pathLst>
            </a:custGeom>
            <a:ln w="16345">
              <a:solidFill>
                <a:srgbClr val="FFFFFF"/>
              </a:solidFill>
            </a:ln>
          </p:spPr>
          <p:txBody>
            <a:bodyPr wrap="square" lIns="0" tIns="0" rIns="0" bIns="0" rtlCol="0"/>
            <a:lstStyle/>
            <a:p>
              <a:endParaRPr sz="2400"/>
            </a:p>
          </p:txBody>
        </p:sp>
        <p:sp>
          <p:nvSpPr>
            <p:cNvPr id="12" name="object 12"/>
            <p:cNvSpPr/>
            <p:nvPr/>
          </p:nvSpPr>
          <p:spPr>
            <a:xfrm>
              <a:off x="396334" y="478375"/>
              <a:ext cx="135255" cy="0"/>
            </a:xfrm>
            <a:custGeom>
              <a:avLst/>
              <a:gdLst/>
              <a:ahLst/>
              <a:cxnLst/>
              <a:rect l="l" t="t" r="r" b="b"/>
              <a:pathLst>
                <a:path w="135254">
                  <a:moveTo>
                    <a:pt x="0" y="0"/>
                  </a:moveTo>
                  <a:lnTo>
                    <a:pt x="135015" y="0"/>
                  </a:lnTo>
                </a:path>
              </a:pathLst>
            </a:custGeom>
            <a:ln w="16345">
              <a:solidFill>
                <a:srgbClr val="FFFFFF"/>
              </a:solidFill>
            </a:ln>
          </p:spPr>
          <p:txBody>
            <a:bodyPr wrap="square" lIns="0" tIns="0" rIns="0" bIns="0" rtlCol="0"/>
            <a:lstStyle/>
            <a:p>
              <a:endParaRPr sz="2400"/>
            </a:p>
          </p:txBody>
        </p:sp>
      </p:grpSp>
      <p:sp>
        <p:nvSpPr>
          <p:cNvPr id="13" name="object 13"/>
          <p:cNvSpPr txBox="1"/>
          <p:nvPr/>
        </p:nvSpPr>
        <p:spPr>
          <a:xfrm>
            <a:off x="397594" y="1790441"/>
            <a:ext cx="5431367" cy="496716"/>
          </a:xfrm>
          <a:prstGeom prst="rect">
            <a:avLst/>
          </a:prstGeom>
        </p:spPr>
        <p:txBody>
          <a:bodyPr vert="horz" wrap="square" lIns="0" tIns="34712" rIns="0" bIns="0" rtlCol="0">
            <a:spAutoFit/>
          </a:bodyPr>
          <a:lstStyle/>
          <a:p>
            <a:pPr marL="16933" marR="6773">
              <a:lnSpc>
                <a:spcPts val="1827"/>
              </a:lnSpc>
              <a:spcBef>
                <a:spcPts val="272"/>
              </a:spcBef>
            </a:pPr>
            <a:r>
              <a:rPr sz="1600" dirty="0">
                <a:solidFill>
                  <a:srgbClr val="5E5E5E"/>
                </a:solidFill>
                <a:cs typeface="Calibri" panose="020F0502020204030204" pitchFamily="34" charset="0"/>
              </a:rPr>
              <a:t>Download</a:t>
            </a:r>
            <a:r>
              <a:rPr sz="1600" spc="-53" dirty="0">
                <a:solidFill>
                  <a:srgbClr val="5E5E5E"/>
                </a:solidFill>
                <a:cs typeface="Calibri" panose="020F0502020204030204" pitchFamily="34" charset="0"/>
              </a:rPr>
              <a:t> </a:t>
            </a:r>
            <a:r>
              <a:rPr sz="1600" dirty="0">
                <a:solidFill>
                  <a:srgbClr val="5E5E5E"/>
                </a:solidFill>
                <a:cs typeface="Calibri" panose="020F0502020204030204" pitchFamily="34" charset="0"/>
              </a:rPr>
              <a:t>Sydney</a:t>
            </a:r>
            <a:r>
              <a:rPr sz="1600" spc="-40" dirty="0">
                <a:solidFill>
                  <a:srgbClr val="5E5E5E"/>
                </a:solidFill>
                <a:cs typeface="Calibri" panose="020F0502020204030204" pitchFamily="34" charset="0"/>
              </a:rPr>
              <a:t> </a:t>
            </a:r>
            <a:r>
              <a:rPr sz="1600" dirty="0">
                <a:solidFill>
                  <a:srgbClr val="5E5E5E"/>
                </a:solidFill>
                <a:cs typeface="Calibri" panose="020F0502020204030204" pitchFamily="34" charset="0"/>
              </a:rPr>
              <a:t>Health</a:t>
            </a:r>
            <a:r>
              <a:rPr sz="1600" spc="-40" dirty="0">
                <a:solidFill>
                  <a:srgbClr val="5E5E5E"/>
                </a:solidFill>
                <a:cs typeface="Calibri" panose="020F0502020204030204" pitchFamily="34" charset="0"/>
              </a:rPr>
              <a:t> </a:t>
            </a:r>
            <a:r>
              <a:rPr sz="1600" dirty="0">
                <a:solidFill>
                  <a:srgbClr val="5E5E5E"/>
                </a:solidFill>
                <a:cs typeface="Calibri" panose="020F0502020204030204" pitchFamily="34" charset="0"/>
              </a:rPr>
              <a:t>and</a:t>
            </a:r>
            <a:r>
              <a:rPr sz="1600" spc="-33" dirty="0">
                <a:solidFill>
                  <a:srgbClr val="5E5E5E"/>
                </a:solidFill>
                <a:cs typeface="Calibri" panose="020F0502020204030204" pitchFamily="34" charset="0"/>
              </a:rPr>
              <a:t> </a:t>
            </a:r>
            <a:r>
              <a:rPr sz="1600" dirty="0">
                <a:solidFill>
                  <a:srgbClr val="5E5E5E"/>
                </a:solidFill>
                <a:cs typeface="Calibri" panose="020F0502020204030204" pitchFamily="34" charset="0"/>
              </a:rPr>
              <a:t>register</a:t>
            </a:r>
            <a:r>
              <a:rPr sz="1600" spc="-33" dirty="0">
                <a:solidFill>
                  <a:srgbClr val="5E5E5E"/>
                </a:solidFill>
                <a:cs typeface="Calibri" panose="020F0502020204030204" pitchFamily="34" charset="0"/>
              </a:rPr>
              <a:t> </a:t>
            </a:r>
            <a:r>
              <a:rPr sz="1600" dirty="0">
                <a:solidFill>
                  <a:srgbClr val="5E5E5E"/>
                </a:solidFill>
                <a:cs typeface="Calibri" panose="020F0502020204030204" pitchFamily="34" charset="0"/>
              </a:rPr>
              <a:t>on</a:t>
            </a:r>
            <a:r>
              <a:rPr sz="1600" spc="-13" dirty="0">
                <a:solidFill>
                  <a:srgbClr val="5E5E5E"/>
                </a:solidFill>
                <a:cs typeface="Calibri" panose="020F0502020204030204" pitchFamily="34" charset="0"/>
              </a:rPr>
              <a:t> </a:t>
            </a:r>
            <a:r>
              <a:rPr sz="1600" dirty="0">
                <a:solidFill>
                  <a:srgbClr val="5E5E5E"/>
                </a:solidFill>
                <a:cs typeface="Calibri" panose="020F0502020204030204" pitchFamily="34" charset="0"/>
              </a:rPr>
              <a:t>the</a:t>
            </a:r>
            <a:r>
              <a:rPr sz="1600" spc="-40" dirty="0">
                <a:solidFill>
                  <a:srgbClr val="5E5E5E"/>
                </a:solidFill>
                <a:cs typeface="Calibri" panose="020F0502020204030204" pitchFamily="34" charset="0"/>
              </a:rPr>
              <a:t> </a:t>
            </a:r>
            <a:r>
              <a:rPr sz="1600" dirty="0">
                <a:solidFill>
                  <a:srgbClr val="5E5E5E"/>
                </a:solidFill>
                <a:cs typeface="Calibri" panose="020F0502020204030204" pitchFamily="34" charset="0"/>
              </a:rPr>
              <a:t>app</a:t>
            </a:r>
            <a:r>
              <a:rPr sz="1600" spc="-33" dirty="0">
                <a:solidFill>
                  <a:srgbClr val="5E5E5E"/>
                </a:solidFill>
                <a:cs typeface="Calibri" panose="020F0502020204030204" pitchFamily="34" charset="0"/>
              </a:rPr>
              <a:t> </a:t>
            </a:r>
            <a:r>
              <a:rPr sz="1600" dirty="0">
                <a:solidFill>
                  <a:srgbClr val="5E5E5E"/>
                </a:solidFill>
                <a:cs typeface="Calibri" panose="020F0502020204030204" pitchFamily="34" charset="0"/>
              </a:rPr>
              <a:t>to</a:t>
            </a:r>
            <a:r>
              <a:rPr sz="1600" spc="-20" dirty="0">
                <a:solidFill>
                  <a:srgbClr val="5E5E5E"/>
                </a:solidFill>
                <a:cs typeface="Calibri" panose="020F0502020204030204" pitchFamily="34" charset="0"/>
              </a:rPr>
              <a:t> </a:t>
            </a:r>
            <a:r>
              <a:rPr sz="1600" dirty="0">
                <a:solidFill>
                  <a:srgbClr val="5E5E5E"/>
                </a:solidFill>
                <a:cs typeface="Calibri" panose="020F0502020204030204" pitchFamily="34" charset="0"/>
              </a:rPr>
              <a:t>take</a:t>
            </a:r>
            <a:r>
              <a:rPr sz="1600" spc="-13" dirty="0">
                <a:solidFill>
                  <a:srgbClr val="5E5E5E"/>
                </a:solidFill>
                <a:cs typeface="Calibri" panose="020F0502020204030204" pitchFamily="34" charset="0"/>
              </a:rPr>
              <a:t> </a:t>
            </a:r>
            <a:r>
              <a:rPr sz="1600" spc="-27" dirty="0">
                <a:solidFill>
                  <a:srgbClr val="5E5E5E"/>
                </a:solidFill>
                <a:cs typeface="Calibri" panose="020F0502020204030204" pitchFamily="34" charset="0"/>
              </a:rPr>
              <a:t>full </a:t>
            </a:r>
            <a:r>
              <a:rPr sz="1600" dirty="0">
                <a:solidFill>
                  <a:srgbClr val="5E5E5E"/>
                </a:solidFill>
                <a:cs typeface="Calibri" panose="020F0502020204030204" pitchFamily="34" charset="0"/>
              </a:rPr>
              <a:t>advantage</a:t>
            </a:r>
            <a:r>
              <a:rPr sz="1600" spc="-60" dirty="0">
                <a:solidFill>
                  <a:srgbClr val="5E5E5E"/>
                </a:solidFill>
                <a:cs typeface="Calibri" panose="020F0502020204030204" pitchFamily="34" charset="0"/>
              </a:rPr>
              <a:t> </a:t>
            </a:r>
            <a:r>
              <a:rPr sz="1600" dirty="0">
                <a:solidFill>
                  <a:srgbClr val="5E5E5E"/>
                </a:solidFill>
                <a:cs typeface="Calibri" panose="020F0502020204030204" pitchFamily="34" charset="0"/>
              </a:rPr>
              <a:t>of</a:t>
            </a:r>
            <a:r>
              <a:rPr sz="1600" spc="-27" dirty="0">
                <a:solidFill>
                  <a:srgbClr val="5E5E5E"/>
                </a:solidFill>
                <a:cs typeface="Calibri" panose="020F0502020204030204" pitchFamily="34" charset="0"/>
              </a:rPr>
              <a:t> </a:t>
            </a:r>
            <a:r>
              <a:rPr sz="1600" dirty="0">
                <a:solidFill>
                  <a:srgbClr val="5E5E5E"/>
                </a:solidFill>
                <a:cs typeface="Calibri" panose="020F0502020204030204" pitchFamily="34" charset="0"/>
              </a:rPr>
              <a:t>your</a:t>
            </a:r>
            <a:r>
              <a:rPr sz="1600" spc="-93" dirty="0">
                <a:solidFill>
                  <a:srgbClr val="5E5E5E"/>
                </a:solidFill>
                <a:cs typeface="Calibri" panose="020F0502020204030204" pitchFamily="34" charset="0"/>
              </a:rPr>
              <a:t> </a:t>
            </a:r>
            <a:r>
              <a:rPr sz="1600" dirty="0">
                <a:solidFill>
                  <a:srgbClr val="5E5E5E"/>
                </a:solidFill>
                <a:cs typeface="Calibri" panose="020F0502020204030204" pitchFamily="34" charset="0"/>
              </a:rPr>
              <a:t>Anthem</a:t>
            </a:r>
            <a:r>
              <a:rPr sz="1600" spc="-60" dirty="0">
                <a:solidFill>
                  <a:srgbClr val="5E5E5E"/>
                </a:solidFill>
                <a:cs typeface="Calibri" panose="020F0502020204030204" pitchFamily="34" charset="0"/>
              </a:rPr>
              <a:t> </a:t>
            </a:r>
            <a:r>
              <a:rPr sz="1600" spc="-13" dirty="0">
                <a:solidFill>
                  <a:srgbClr val="5E5E5E"/>
                </a:solidFill>
                <a:cs typeface="Calibri" panose="020F0502020204030204" pitchFamily="34" charset="0"/>
              </a:rPr>
              <a:t>plan.</a:t>
            </a:r>
            <a:endParaRPr sz="1600" dirty="0">
              <a:cs typeface="Calibri" panose="020F0502020204030204" pitchFamily="34" charset="0"/>
            </a:endParaRPr>
          </a:p>
        </p:txBody>
      </p:sp>
      <p:sp>
        <p:nvSpPr>
          <p:cNvPr id="14" name="object 14"/>
          <p:cNvSpPr txBox="1">
            <a:spLocks noGrp="1"/>
          </p:cNvSpPr>
          <p:nvPr>
            <p:ph type="title"/>
          </p:nvPr>
        </p:nvSpPr>
        <p:spPr>
          <a:xfrm>
            <a:off x="454480" y="530424"/>
            <a:ext cx="5534660" cy="508687"/>
          </a:xfrm>
          <a:prstGeom prst="rect">
            <a:avLst/>
          </a:prstGeom>
        </p:spPr>
        <p:txBody>
          <a:bodyPr vert="horz" wrap="square" lIns="0" tIns="16087" rIns="0" bIns="0" rtlCol="0" anchor="b">
            <a:spAutoFit/>
          </a:bodyPr>
          <a:lstStyle/>
          <a:p>
            <a:pPr marL="16933">
              <a:spcBef>
                <a:spcPts val="127"/>
              </a:spcBef>
            </a:pPr>
            <a:r>
              <a:rPr sz="3200" spc="-147" dirty="0">
                <a:cs typeface="Calibri" panose="020F0502020204030204" pitchFamily="34" charset="0"/>
              </a:rPr>
              <a:t>Sydney</a:t>
            </a:r>
            <a:r>
              <a:rPr sz="3200" spc="-187" dirty="0">
                <a:cs typeface="Calibri" panose="020F0502020204030204" pitchFamily="34" charset="0"/>
              </a:rPr>
              <a:t> </a:t>
            </a:r>
            <a:r>
              <a:rPr sz="3200" spc="-133" dirty="0">
                <a:cs typeface="Calibri" panose="020F0502020204030204" pitchFamily="34" charset="0"/>
              </a:rPr>
              <a:t>Health</a:t>
            </a:r>
            <a:r>
              <a:rPr sz="3200" spc="-233" dirty="0">
                <a:cs typeface="Calibri" panose="020F0502020204030204" pitchFamily="34" charset="0"/>
              </a:rPr>
              <a:t> </a:t>
            </a:r>
            <a:r>
              <a:rPr sz="3200" spc="-140" dirty="0">
                <a:cs typeface="Calibri" panose="020F0502020204030204" pitchFamily="34" charset="0"/>
              </a:rPr>
              <a:t>mobile</a:t>
            </a:r>
            <a:r>
              <a:rPr sz="3200" spc="-220" dirty="0">
                <a:cs typeface="Calibri" panose="020F0502020204030204" pitchFamily="34" charset="0"/>
              </a:rPr>
              <a:t> </a:t>
            </a:r>
            <a:r>
              <a:rPr sz="3200" spc="-33" dirty="0">
                <a:cs typeface="Calibri" panose="020F0502020204030204" pitchFamily="34" charset="0"/>
              </a:rPr>
              <a:t>app</a:t>
            </a:r>
          </a:p>
        </p:txBody>
      </p:sp>
      <p:sp>
        <p:nvSpPr>
          <p:cNvPr id="15" name="object 15"/>
          <p:cNvSpPr txBox="1"/>
          <p:nvPr/>
        </p:nvSpPr>
        <p:spPr>
          <a:xfrm>
            <a:off x="397594" y="2485044"/>
            <a:ext cx="768773" cy="242866"/>
          </a:xfrm>
          <a:prstGeom prst="rect">
            <a:avLst/>
          </a:prstGeom>
        </p:spPr>
        <p:txBody>
          <a:bodyPr vert="horz" wrap="square" lIns="0" tIns="16933" rIns="0" bIns="0" rtlCol="0">
            <a:spAutoFit/>
          </a:bodyPr>
          <a:lstStyle/>
          <a:p>
            <a:pPr marL="16933">
              <a:spcBef>
                <a:spcPts val="133"/>
              </a:spcBef>
            </a:pPr>
            <a:r>
              <a:rPr sz="1467" dirty="0">
                <a:solidFill>
                  <a:srgbClr val="5E5E5E"/>
                </a:solidFill>
                <a:cs typeface="Calibri" panose="020F0502020204030204" pitchFamily="34" charset="0"/>
              </a:rPr>
              <a:t>Use</a:t>
            </a:r>
            <a:r>
              <a:rPr sz="1467" spc="-20" dirty="0">
                <a:solidFill>
                  <a:srgbClr val="5E5E5E"/>
                </a:solidFill>
                <a:cs typeface="Calibri" panose="020F0502020204030204" pitchFamily="34" charset="0"/>
              </a:rPr>
              <a:t> </a:t>
            </a:r>
            <a:r>
              <a:rPr sz="1467" dirty="0">
                <a:solidFill>
                  <a:srgbClr val="5E5E5E"/>
                </a:solidFill>
                <a:cs typeface="Calibri" panose="020F0502020204030204" pitchFamily="34" charset="0"/>
              </a:rPr>
              <a:t>it</a:t>
            </a:r>
            <a:r>
              <a:rPr sz="1467" spc="-33" dirty="0">
                <a:solidFill>
                  <a:srgbClr val="5E5E5E"/>
                </a:solidFill>
                <a:cs typeface="Calibri" panose="020F0502020204030204" pitchFamily="34" charset="0"/>
              </a:rPr>
              <a:t> to:</a:t>
            </a:r>
            <a:endParaRPr sz="1467" dirty="0">
              <a:cs typeface="Calibri" panose="020F0502020204030204" pitchFamily="34" charset="0"/>
            </a:endParaRPr>
          </a:p>
        </p:txBody>
      </p:sp>
      <p:sp>
        <p:nvSpPr>
          <p:cNvPr id="16" name="object 16"/>
          <p:cNvSpPr txBox="1"/>
          <p:nvPr/>
        </p:nvSpPr>
        <p:spPr>
          <a:xfrm>
            <a:off x="397408" y="2824348"/>
            <a:ext cx="2305473" cy="1920248"/>
          </a:xfrm>
          <a:prstGeom prst="rect">
            <a:avLst/>
          </a:prstGeom>
        </p:spPr>
        <p:txBody>
          <a:bodyPr vert="horz" wrap="square" lIns="0" tIns="27093" rIns="0" bIns="0" rtlCol="0">
            <a:spAutoFit/>
          </a:bodyPr>
          <a:lstStyle/>
          <a:p>
            <a:pPr marL="246374" marR="910991" indent="-230288">
              <a:lnSpc>
                <a:spcPts val="1733"/>
              </a:lnSpc>
              <a:spcBef>
                <a:spcPts val="213"/>
              </a:spcBef>
              <a:buClr>
                <a:srgbClr val="0079C2"/>
              </a:buClr>
              <a:buFont typeface="Century Gothic"/>
              <a:buChar char="◦"/>
              <a:tabLst>
                <a:tab pos="247220" algn="l"/>
              </a:tabLst>
            </a:pPr>
            <a:r>
              <a:rPr sz="1467" dirty="0">
                <a:solidFill>
                  <a:srgbClr val="5E5E5E"/>
                </a:solidFill>
                <a:cs typeface="Calibri" panose="020F0502020204030204" pitchFamily="34" charset="0"/>
              </a:rPr>
              <a:t>Find</a:t>
            </a:r>
            <a:r>
              <a:rPr sz="1467" spc="-20" dirty="0">
                <a:solidFill>
                  <a:srgbClr val="5E5E5E"/>
                </a:solidFill>
                <a:cs typeface="Calibri" panose="020F0502020204030204" pitchFamily="34" charset="0"/>
              </a:rPr>
              <a:t> </a:t>
            </a:r>
            <a:r>
              <a:rPr sz="1467" dirty="0">
                <a:solidFill>
                  <a:srgbClr val="5E5E5E"/>
                </a:solidFill>
                <a:cs typeface="Calibri" panose="020F0502020204030204" pitchFamily="34" charset="0"/>
              </a:rPr>
              <a:t>care</a:t>
            </a:r>
            <a:r>
              <a:rPr sz="1467" spc="-33" dirty="0">
                <a:solidFill>
                  <a:srgbClr val="5E5E5E"/>
                </a:solidFill>
                <a:cs typeface="Calibri" panose="020F0502020204030204" pitchFamily="34" charset="0"/>
              </a:rPr>
              <a:t> and </a:t>
            </a:r>
            <a:r>
              <a:rPr sz="1467" dirty="0">
                <a:solidFill>
                  <a:srgbClr val="5E5E5E"/>
                </a:solidFill>
                <a:cs typeface="Calibri" panose="020F0502020204030204" pitchFamily="34" charset="0"/>
              </a:rPr>
              <a:t>check</a:t>
            </a:r>
            <a:r>
              <a:rPr sz="1467" spc="-40" dirty="0">
                <a:solidFill>
                  <a:srgbClr val="5E5E5E"/>
                </a:solidFill>
                <a:cs typeface="Calibri" panose="020F0502020204030204" pitchFamily="34" charset="0"/>
              </a:rPr>
              <a:t> </a:t>
            </a:r>
            <a:r>
              <a:rPr sz="1467" spc="-13" dirty="0">
                <a:solidFill>
                  <a:srgbClr val="5E5E5E"/>
                </a:solidFill>
                <a:cs typeface="Calibri" panose="020F0502020204030204" pitchFamily="34" charset="0"/>
              </a:rPr>
              <a:t>costs.</a:t>
            </a:r>
            <a:endParaRPr sz="1467" dirty="0">
              <a:cs typeface="Calibri" panose="020F0502020204030204" pitchFamily="34" charset="0"/>
            </a:endParaRPr>
          </a:p>
          <a:p>
            <a:pPr marL="246374" indent="-230288">
              <a:spcBef>
                <a:spcPts val="853"/>
              </a:spcBef>
              <a:buClr>
                <a:srgbClr val="0079C2"/>
              </a:buClr>
              <a:buFont typeface="Century Gothic"/>
              <a:buChar char="◦"/>
              <a:tabLst>
                <a:tab pos="247220" algn="l"/>
              </a:tabLst>
            </a:pPr>
            <a:r>
              <a:rPr sz="1467" dirty="0">
                <a:solidFill>
                  <a:srgbClr val="5E5E5E"/>
                </a:solidFill>
                <a:cs typeface="Calibri" panose="020F0502020204030204" pitchFamily="34" charset="0"/>
              </a:rPr>
              <a:t>See</a:t>
            </a:r>
            <a:r>
              <a:rPr sz="1467" spc="-27" dirty="0">
                <a:solidFill>
                  <a:srgbClr val="5E5E5E"/>
                </a:solidFill>
                <a:cs typeface="Calibri" panose="020F0502020204030204" pitchFamily="34" charset="0"/>
              </a:rPr>
              <a:t> </a:t>
            </a:r>
            <a:r>
              <a:rPr sz="1467" dirty="0">
                <a:solidFill>
                  <a:srgbClr val="5E5E5E"/>
                </a:solidFill>
                <a:cs typeface="Calibri" panose="020F0502020204030204" pitchFamily="34" charset="0"/>
              </a:rPr>
              <a:t>all</a:t>
            </a:r>
            <a:r>
              <a:rPr sz="1467" spc="-20" dirty="0">
                <a:solidFill>
                  <a:srgbClr val="5E5E5E"/>
                </a:solidFill>
                <a:cs typeface="Calibri" panose="020F0502020204030204" pitchFamily="34" charset="0"/>
              </a:rPr>
              <a:t> </a:t>
            </a:r>
            <a:r>
              <a:rPr sz="1467" dirty="0">
                <a:solidFill>
                  <a:srgbClr val="5E5E5E"/>
                </a:solidFill>
                <a:cs typeface="Calibri" panose="020F0502020204030204" pitchFamily="34" charset="0"/>
              </a:rPr>
              <a:t>medical</a:t>
            </a:r>
            <a:r>
              <a:rPr sz="1467" spc="-20" dirty="0">
                <a:solidFill>
                  <a:srgbClr val="5E5E5E"/>
                </a:solidFill>
                <a:cs typeface="Calibri" panose="020F0502020204030204" pitchFamily="34" charset="0"/>
              </a:rPr>
              <a:t> </a:t>
            </a:r>
            <a:r>
              <a:rPr sz="1467" spc="-13" dirty="0">
                <a:solidFill>
                  <a:srgbClr val="5E5E5E"/>
                </a:solidFill>
                <a:cs typeface="Calibri" panose="020F0502020204030204" pitchFamily="34" charset="0"/>
              </a:rPr>
              <a:t>benefits.</a:t>
            </a:r>
            <a:endParaRPr sz="1467" dirty="0">
              <a:cs typeface="Calibri" panose="020F0502020204030204" pitchFamily="34" charset="0"/>
            </a:endParaRPr>
          </a:p>
          <a:p>
            <a:pPr marL="246374" marR="6773" indent="-230288">
              <a:lnSpc>
                <a:spcPts val="1733"/>
              </a:lnSpc>
              <a:spcBef>
                <a:spcPts val="993"/>
              </a:spcBef>
              <a:buClr>
                <a:srgbClr val="0079C2"/>
              </a:buClr>
              <a:buFont typeface="Century Gothic"/>
              <a:buChar char="◦"/>
              <a:tabLst>
                <a:tab pos="247220" algn="l"/>
              </a:tabLst>
            </a:pPr>
            <a:r>
              <a:rPr sz="1467" dirty="0">
                <a:solidFill>
                  <a:srgbClr val="5E5E5E"/>
                </a:solidFill>
                <a:cs typeface="Calibri" panose="020F0502020204030204" pitchFamily="34" charset="0"/>
              </a:rPr>
              <a:t>View</a:t>
            </a:r>
            <a:r>
              <a:rPr sz="1467" spc="-27" dirty="0">
                <a:solidFill>
                  <a:srgbClr val="5E5E5E"/>
                </a:solidFill>
                <a:cs typeface="Calibri" panose="020F0502020204030204" pitchFamily="34" charset="0"/>
              </a:rPr>
              <a:t> </a:t>
            </a:r>
            <a:r>
              <a:rPr sz="1467" dirty="0">
                <a:solidFill>
                  <a:srgbClr val="5E5E5E"/>
                </a:solidFill>
                <a:cs typeface="Calibri" panose="020F0502020204030204" pitchFamily="34" charset="0"/>
              </a:rPr>
              <a:t>medical</a:t>
            </a:r>
            <a:r>
              <a:rPr sz="1467" spc="-33" dirty="0">
                <a:solidFill>
                  <a:srgbClr val="5E5E5E"/>
                </a:solidFill>
                <a:cs typeface="Calibri" panose="020F0502020204030204" pitchFamily="34" charset="0"/>
              </a:rPr>
              <a:t> </a:t>
            </a:r>
            <a:r>
              <a:rPr sz="1467" dirty="0">
                <a:solidFill>
                  <a:srgbClr val="5E5E5E"/>
                </a:solidFill>
                <a:cs typeface="Calibri" panose="020F0502020204030204" pitchFamily="34" charset="0"/>
              </a:rPr>
              <a:t>claims</a:t>
            </a:r>
            <a:r>
              <a:rPr sz="1467" spc="-33" dirty="0">
                <a:solidFill>
                  <a:srgbClr val="5E5E5E"/>
                </a:solidFill>
                <a:cs typeface="Calibri" panose="020F0502020204030204" pitchFamily="34" charset="0"/>
              </a:rPr>
              <a:t> and </a:t>
            </a:r>
            <a:r>
              <a:rPr sz="1467" dirty="0">
                <a:solidFill>
                  <a:srgbClr val="5E5E5E"/>
                </a:solidFill>
                <a:cs typeface="Calibri" panose="020F0502020204030204" pitchFamily="34" charset="0"/>
              </a:rPr>
              <a:t>payment</a:t>
            </a:r>
            <a:r>
              <a:rPr sz="1467" spc="-67" dirty="0">
                <a:solidFill>
                  <a:srgbClr val="5E5E5E"/>
                </a:solidFill>
                <a:cs typeface="Calibri" panose="020F0502020204030204" pitchFamily="34" charset="0"/>
              </a:rPr>
              <a:t> </a:t>
            </a:r>
            <a:r>
              <a:rPr sz="1467" spc="-13" dirty="0">
                <a:solidFill>
                  <a:srgbClr val="5E5E5E"/>
                </a:solidFill>
                <a:cs typeface="Calibri" panose="020F0502020204030204" pitchFamily="34" charset="0"/>
              </a:rPr>
              <a:t>information.</a:t>
            </a:r>
            <a:endParaRPr sz="1467" dirty="0">
              <a:cs typeface="Calibri" panose="020F0502020204030204" pitchFamily="34" charset="0"/>
            </a:endParaRPr>
          </a:p>
          <a:p>
            <a:pPr marL="246374" marR="149856" indent="-230288">
              <a:lnSpc>
                <a:spcPts val="1733"/>
              </a:lnSpc>
              <a:spcBef>
                <a:spcPts val="933"/>
              </a:spcBef>
              <a:buClr>
                <a:srgbClr val="0079C2"/>
              </a:buClr>
              <a:buFont typeface="Century Gothic"/>
              <a:buChar char="◦"/>
              <a:tabLst>
                <a:tab pos="247220" algn="l"/>
              </a:tabLst>
            </a:pPr>
            <a:r>
              <a:rPr sz="1467" dirty="0">
                <a:solidFill>
                  <a:srgbClr val="5E5E5E"/>
                </a:solidFill>
                <a:cs typeface="Calibri" panose="020F0502020204030204" pitchFamily="34" charset="0"/>
              </a:rPr>
              <a:t>View</a:t>
            </a:r>
            <a:r>
              <a:rPr sz="1467" spc="-7" dirty="0">
                <a:solidFill>
                  <a:srgbClr val="5E5E5E"/>
                </a:solidFill>
                <a:cs typeface="Calibri" panose="020F0502020204030204" pitchFamily="34" charset="0"/>
              </a:rPr>
              <a:t> </a:t>
            </a:r>
            <a:r>
              <a:rPr sz="1467" dirty="0">
                <a:solidFill>
                  <a:srgbClr val="5E5E5E"/>
                </a:solidFill>
                <a:cs typeface="Calibri" panose="020F0502020204030204" pitchFamily="34" charset="0"/>
              </a:rPr>
              <a:t>and</a:t>
            </a:r>
            <a:r>
              <a:rPr sz="1467" spc="-33" dirty="0">
                <a:solidFill>
                  <a:srgbClr val="5E5E5E"/>
                </a:solidFill>
                <a:cs typeface="Calibri" panose="020F0502020204030204" pitchFamily="34" charset="0"/>
              </a:rPr>
              <a:t> </a:t>
            </a:r>
            <a:r>
              <a:rPr sz="1467" dirty="0">
                <a:solidFill>
                  <a:srgbClr val="5E5E5E"/>
                </a:solidFill>
                <a:cs typeface="Calibri" panose="020F0502020204030204" pitchFamily="34" charset="0"/>
              </a:rPr>
              <a:t>use</a:t>
            </a:r>
            <a:r>
              <a:rPr sz="1467" spc="-33" dirty="0">
                <a:solidFill>
                  <a:srgbClr val="5E5E5E"/>
                </a:solidFill>
                <a:cs typeface="Calibri" panose="020F0502020204030204" pitchFamily="34" charset="0"/>
              </a:rPr>
              <a:t> </a:t>
            </a:r>
            <a:r>
              <a:rPr sz="1467" dirty="0">
                <a:solidFill>
                  <a:srgbClr val="5E5E5E"/>
                </a:solidFill>
                <a:cs typeface="Calibri" panose="020F0502020204030204" pitchFamily="34" charset="0"/>
              </a:rPr>
              <a:t>digital</a:t>
            </a:r>
            <a:r>
              <a:rPr sz="1467" spc="-13" dirty="0">
                <a:solidFill>
                  <a:srgbClr val="5E5E5E"/>
                </a:solidFill>
                <a:cs typeface="Calibri" panose="020F0502020204030204" pitchFamily="34" charset="0"/>
              </a:rPr>
              <a:t> </a:t>
            </a:r>
            <a:r>
              <a:rPr sz="1467" spc="-33" dirty="0">
                <a:solidFill>
                  <a:srgbClr val="5E5E5E"/>
                </a:solidFill>
                <a:cs typeface="Calibri" panose="020F0502020204030204" pitchFamily="34" charset="0"/>
              </a:rPr>
              <a:t>ID </a:t>
            </a:r>
            <a:r>
              <a:rPr sz="1467" spc="-13" dirty="0">
                <a:solidFill>
                  <a:srgbClr val="5E5E5E"/>
                </a:solidFill>
                <a:cs typeface="Calibri" panose="020F0502020204030204" pitchFamily="34" charset="0"/>
              </a:rPr>
              <a:t>cards.</a:t>
            </a:r>
            <a:endParaRPr sz="1467" dirty="0">
              <a:cs typeface="Calibri" panose="020F0502020204030204" pitchFamily="34" charset="0"/>
            </a:endParaRPr>
          </a:p>
        </p:txBody>
      </p:sp>
      <p:sp>
        <p:nvSpPr>
          <p:cNvPr id="17" name="object 17"/>
          <p:cNvSpPr txBox="1"/>
          <p:nvPr/>
        </p:nvSpPr>
        <p:spPr>
          <a:xfrm>
            <a:off x="3250173" y="2772752"/>
            <a:ext cx="2738967" cy="2260576"/>
          </a:xfrm>
          <a:prstGeom prst="rect">
            <a:avLst/>
          </a:prstGeom>
        </p:spPr>
        <p:txBody>
          <a:bodyPr vert="horz" wrap="square" lIns="0" tIns="26247" rIns="0" bIns="0" rtlCol="0">
            <a:spAutoFit/>
          </a:bodyPr>
          <a:lstStyle/>
          <a:p>
            <a:pPr marL="246374" marR="123610" indent="-230288">
              <a:lnSpc>
                <a:spcPts val="1747"/>
              </a:lnSpc>
              <a:spcBef>
                <a:spcPts val="207"/>
              </a:spcBef>
              <a:buClr>
                <a:srgbClr val="0079C2"/>
              </a:buClr>
              <a:buFont typeface="Century Gothic"/>
              <a:buChar char="◦"/>
              <a:tabLst>
                <a:tab pos="247220" algn="l"/>
              </a:tabLst>
            </a:pPr>
            <a:r>
              <a:rPr sz="1467" dirty="0">
                <a:solidFill>
                  <a:srgbClr val="5E5E5E"/>
                </a:solidFill>
                <a:cs typeface="Calibri" panose="020F0502020204030204" pitchFamily="34" charset="0"/>
              </a:rPr>
              <a:t>Get</a:t>
            </a:r>
            <a:r>
              <a:rPr sz="1467" spc="-60" dirty="0">
                <a:solidFill>
                  <a:srgbClr val="5E5E5E"/>
                </a:solidFill>
                <a:cs typeface="Calibri" panose="020F0502020204030204" pitchFamily="34" charset="0"/>
              </a:rPr>
              <a:t> </a:t>
            </a:r>
            <a:r>
              <a:rPr sz="1467" dirty="0">
                <a:solidFill>
                  <a:srgbClr val="5E5E5E"/>
                </a:solidFill>
                <a:cs typeface="Calibri" panose="020F0502020204030204" pitchFamily="34" charset="0"/>
              </a:rPr>
              <a:t>answers</a:t>
            </a:r>
            <a:r>
              <a:rPr sz="1467" spc="-13" dirty="0">
                <a:solidFill>
                  <a:srgbClr val="5E5E5E"/>
                </a:solidFill>
                <a:cs typeface="Calibri" panose="020F0502020204030204" pitchFamily="34" charset="0"/>
              </a:rPr>
              <a:t> </a:t>
            </a:r>
            <a:r>
              <a:rPr sz="1467" dirty="0">
                <a:solidFill>
                  <a:srgbClr val="5E5E5E"/>
                </a:solidFill>
                <a:cs typeface="Calibri" panose="020F0502020204030204" pitchFamily="34" charset="0"/>
              </a:rPr>
              <a:t>quickly</a:t>
            </a:r>
            <a:r>
              <a:rPr sz="1467" spc="-53" dirty="0">
                <a:solidFill>
                  <a:srgbClr val="5E5E5E"/>
                </a:solidFill>
                <a:cs typeface="Calibri" panose="020F0502020204030204" pitchFamily="34" charset="0"/>
              </a:rPr>
              <a:t> </a:t>
            </a:r>
            <a:r>
              <a:rPr sz="1467" dirty="0">
                <a:solidFill>
                  <a:srgbClr val="5E5E5E"/>
                </a:solidFill>
                <a:cs typeface="Calibri" panose="020F0502020204030204" pitchFamily="34" charset="0"/>
              </a:rPr>
              <a:t>with</a:t>
            </a:r>
            <a:r>
              <a:rPr sz="1467" spc="-20" dirty="0">
                <a:solidFill>
                  <a:srgbClr val="5E5E5E"/>
                </a:solidFill>
                <a:cs typeface="Calibri" panose="020F0502020204030204" pitchFamily="34" charset="0"/>
              </a:rPr>
              <a:t> </a:t>
            </a:r>
            <a:r>
              <a:rPr sz="1467" spc="-33" dirty="0">
                <a:solidFill>
                  <a:srgbClr val="5E5E5E"/>
                </a:solidFill>
                <a:cs typeface="Calibri" panose="020F0502020204030204" pitchFamily="34" charset="0"/>
              </a:rPr>
              <a:t>the </a:t>
            </a:r>
            <a:r>
              <a:rPr sz="1467" dirty="0">
                <a:solidFill>
                  <a:srgbClr val="5E5E5E"/>
                </a:solidFill>
                <a:cs typeface="Calibri" panose="020F0502020204030204" pitchFamily="34" charset="0"/>
              </a:rPr>
              <a:t>interactive</a:t>
            </a:r>
            <a:r>
              <a:rPr sz="1467" spc="-60" dirty="0">
                <a:solidFill>
                  <a:srgbClr val="5E5E5E"/>
                </a:solidFill>
                <a:cs typeface="Calibri" panose="020F0502020204030204" pitchFamily="34" charset="0"/>
              </a:rPr>
              <a:t> </a:t>
            </a:r>
            <a:r>
              <a:rPr sz="1467" dirty="0">
                <a:solidFill>
                  <a:srgbClr val="5E5E5E"/>
                </a:solidFill>
                <a:cs typeface="Calibri" panose="020F0502020204030204" pitchFamily="34" charset="0"/>
              </a:rPr>
              <a:t>chat</a:t>
            </a:r>
            <a:r>
              <a:rPr sz="1467" spc="-53" dirty="0">
                <a:solidFill>
                  <a:srgbClr val="5E5E5E"/>
                </a:solidFill>
                <a:cs typeface="Calibri" panose="020F0502020204030204" pitchFamily="34" charset="0"/>
              </a:rPr>
              <a:t> </a:t>
            </a:r>
            <a:r>
              <a:rPr sz="1467" spc="-13" dirty="0">
                <a:solidFill>
                  <a:srgbClr val="5E5E5E"/>
                </a:solidFill>
                <a:cs typeface="Calibri" panose="020F0502020204030204" pitchFamily="34" charset="0"/>
              </a:rPr>
              <a:t>feature.</a:t>
            </a:r>
            <a:endParaRPr sz="1467" dirty="0">
              <a:cs typeface="Calibri" panose="020F0502020204030204" pitchFamily="34" charset="0"/>
            </a:endParaRPr>
          </a:p>
          <a:p>
            <a:pPr marL="246374" indent="-230288">
              <a:spcBef>
                <a:spcPts val="833"/>
              </a:spcBef>
              <a:buClr>
                <a:srgbClr val="0079C2"/>
              </a:buClr>
              <a:buFont typeface="Century Gothic"/>
              <a:buChar char="◦"/>
              <a:tabLst>
                <a:tab pos="247220" algn="l"/>
              </a:tabLst>
            </a:pPr>
            <a:r>
              <a:rPr sz="1467" dirty="0">
                <a:solidFill>
                  <a:srgbClr val="5E5E5E"/>
                </a:solidFill>
                <a:cs typeface="Calibri" panose="020F0502020204030204" pitchFamily="34" charset="0"/>
              </a:rPr>
              <a:t>Access</a:t>
            </a:r>
            <a:r>
              <a:rPr sz="1467" spc="-60" dirty="0">
                <a:solidFill>
                  <a:srgbClr val="5E5E5E"/>
                </a:solidFill>
                <a:cs typeface="Calibri" panose="020F0502020204030204" pitchFamily="34" charset="0"/>
              </a:rPr>
              <a:t> </a:t>
            </a:r>
            <a:r>
              <a:rPr sz="1467" dirty="0">
                <a:solidFill>
                  <a:srgbClr val="5E5E5E"/>
                </a:solidFill>
                <a:cs typeface="Calibri" panose="020F0502020204030204" pitchFamily="34" charset="0"/>
              </a:rPr>
              <a:t>virtual</a:t>
            </a:r>
            <a:r>
              <a:rPr sz="1467" spc="-27" dirty="0">
                <a:solidFill>
                  <a:srgbClr val="5E5E5E"/>
                </a:solidFill>
                <a:cs typeface="Calibri" panose="020F0502020204030204" pitchFamily="34" charset="0"/>
              </a:rPr>
              <a:t> care.</a:t>
            </a:r>
            <a:endParaRPr sz="1467" dirty="0">
              <a:cs typeface="Calibri" panose="020F0502020204030204" pitchFamily="34" charset="0"/>
            </a:endParaRPr>
          </a:p>
          <a:p>
            <a:pPr marL="246374" marR="240447" indent="-230288">
              <a:lnSpc>
                <a:spcPts val="1733"/>
              </a:lnSpc>
              <a:spcBef>
                <a:spcPts val="993"/>
              </a:spcBef>
              <a:buClr>
                <a:srgbClr val="0079C2"/>
              </a:buClr>
              <a:buFont typeface="Century Gothic"/>
              <a:buChar char="◦"/>
              <a:tabLst>
                <a:tab pos="247220" algn="l"/>
              </a:tabLst>
            </a:pPr>
            <a:r>
              <a:rPr sz="1467" dirty="0">
                <a:solidFill>
                  <a:srgbClr val="5E5E5E"/>
                </a:solidFill>
                <a:cs typeface="Calibri" panose="020F0502020204030204" pitchFamily="34" charset="0"/>
              </a:rPr>
              <a:t>Access</a:t>
            </a:r>
            <a:r>
              <a:rPr sz="1467" spc="-60" dirty="0">
                <a:solidFill>
                  <a:srgbClr val="5E5E5E"/>
                </a:solidFill>
                <a:cs typeface="Calibri" panose="020F0502020204030204" pitchFamily="34" charset="0"/>
              </a:rPr>
              <a:t> </a:t>
            </a:r>
            <a:r>
              <a:rPr sz="1467" dirty="0">
                <a:solidFill>
                  <a:srgbClr val="5E5E5E"/>
                </a:solidFill>
                <a:cs typeface="Calibri" panose="020F0502020204030204" pitchFamily="34" charset="0"/>
              </a:rPr>
              <a:t>wellness </a:t>
            </a:r>
            <a:r>
              <a:rPr sz="1467" spc="-13" dirty="0">
                <a:solidFill>
                  <a:srgbClr val="5E5E5E"/>
                </a:solidFill>
                <a:cs typeface="Calibri" panose="020F0502020204030204" pitchFamily="34" charset="0"/>
              </a:rPr>
              <a:t>resources </a:t>
            </a:r>
            <a:r>
              <a:rPr sz="1467" dirty="0">
                <a:solidFill>
                  <a:srgbClr val="5E5E5E"/>
                </a:solidFill>
                <a:cs typeface="Calibri" panose="020F0502020204030204" pitchFamily="34" charset="0"/>
              </a:rPr>
              <a:t>and</a:t>
            </a:r>
            <a:r>
              <a:rPr sz="1467" spc="-40" dirty="0">
                <a:solidFill>
                  <a:srgbClr val="5E5E5E"/>
                </a:solidFill>
                <a:cs typeface="Calibri" panose="020F0502020204030204" pitchFamily="34" charset="0"/>
              </a:rPr>
              <a:t> </a:t>
            </a:r>
            <a:r>
              <a:rPr sz="1467" spc="-13" dirty="0">
                <a:solidFill>
                  <a:srgbClr val="5E5E5E"/>
                </a:solidFill>
                <a:cs typeface="Calibri" panose="020F0502020204030204" pitchFamily="34" charset="0"/>
              </a:rPr>
              <a:t>rewards.</a:t>
            </a:r>
            <a:endParaRPr sz="1467" dirty="0">
              <a:cs typeface="Calibri" panose="020F0502020204030204" pitchFamily="34" charset="0"/>
            </a:endParaRPr>
          </a:p>
          <a:p>
            <a:pPr marL="246374" indent="-230288">
              <a:spcBef>
                <a:spcPts val="853"/>
              </a:spcBef>
              <a:buClr>
                <a:srgbClr val="0079C2"/>
              </a:buClr>
              <a:buFont typeface="Century Gothic"/>
              <a:buChar char="◦"/>
              <a:tabLst>
                <a:tab pos="247220" algn="l"/>
              </a:tabLst>
            </a:pPr>
            <a:r>
              <a:rPr sz="1467" dirty="0">
                <a:solidFill>
                  <a:srgbClr val="5E5E5E"/>
                </a:solidFill>
                <a:cs typeface="Calibri" panose="020F0502020204030204" pitchFamily="34" charset="0"/>
              </a:rPr>
              <a:t>Sync</a:t>
            </a:r>
            <a:r>
              <a:rPr sz="1467" spc="-27" dirty="0">
                <a:solidFill>
                  <a:srgbClr val="5E5E5E"/>
                </a:solidFill>
                <a:cs typeface="Calibri" panose="020F0502020204030204" pitchFamily="34" charset="0"/>
              </a:rPr>
              <a:t> </a:t>
            </a:r>
            <a:r>
              <a:rPr sz="1467" dirty="0">
                <a:solidFill>
                  <a:srgbClr val="5E5E5E"/>
                </a:solidFill>
                <a:cs typeface="Calibri" panose="020F0502020204030204" pitchFamily="34" charset="0"/>
              </a:rPr>
              <a:t>with</a:t>
            </a:r>
            <a:r>
              <a:rPr sz="1467" spc="-7" dirty="0">
                <a:solidFill>
                  <a:srgbClr val="5E5E5E"/>
                </a:solidFill>
                <a:cs typeface="Calibri" panose="020F0502020204030204" pitchFamily="34" charset="0"/>
              </a:rPr>
              <a:t> </a:t>
            </a:r>
            <a:r>
              <a:rPr sz="1467" dirty="0">
                <a:solidFill>
                  <a:srgbClr val="5E5E5E"/>
                </a:solidFill>
                <a:cs typeface="Calibri" panose="020F0502020204030204" pitchFamily="34" charset="0"/>
              </a:rPr>
              <a:t>your</a:t>
            </a:r>
            <a:r>
              <a:rPr sz="1467" spc="-33" dirty="0">
                <a:solidFill>
                  <a:srgbClr val="5E5E5E"/>
                </a:solidFill>
                <a:cs typeface="Calibri" panose="020F0502020204030204" pitchFamily="34" charset="0"/>
              </a:rPr>
              <a:t> </a:t>
            </a:r>
            <a:r>
              <a:rPr sz="1467" dirty="0">
                <a:solidFill>
                  <a:srgbClr val="5E5E5E"/>
                </a:solidFill>
                <a:cs typeface="Calibri" panose="020F0502020204030204" pitchFamily="34" charset="0"/>
              </a:rPr>
              <a:t>fitness</a:t>
            </a:r>
            <a:r>
              <a:rPr sz="1467" spc="-80" dirty="0">
                <a:solidFill>
                  <a:srgbClr val="5E5E5E"/>
                </a:solidFill>
                <a:cs typeface="Calibri" panose="020F0502020204030204" pitchFamily="34" charset="0"/>
              </a:rPr>
              <a:t> </a:t>
            </a:r>
            <a:r>
              <a:rPr sz="1467" spc="-13" dirty="0">
                <a:solidFill>
                  <a:srgbClr val="5E5E5E"/>
                </a:solidFill>
                <a:cs typeface="Calibri" panose="020F0502020204030204" pitchFamily="34" charset="0"/>
              </a:rPr>
              <a:t>tracker.</a:t>
            </a:r>
            <a:endParaRPr sz="1467" dirty="0">
              <a:cs typeface="Calibri" panose="020F0502020204030204" pitchFamily="34" charset="0"/>
            </a:endParaRPr>
          </a:p>
          <a:p>
            <a:pPr marL="246374" marR="447029" indent="-230288">
              <a:lnSpc>
                <a:spcPts val="1733"/>
              </a:lnSpc>
              <a:spcBef>
                <a:spcPts val="993"/>
              </a:spcBef>
              <a:buClr>
                <a:srgbClr val="0079C2"/>
              </a:buClr>
              <a:buFont typeface="Century Gothic"/>
              <a:buChar char="◦"/>
              <a:tabLst>
                <a:tab pos="247220" algn="l"/>
              </a:tabLst>
            </a:pPr>
            <a:r>
              <a:rPr sz="1467" dirty="0">
                <a:solidFill>
                  <a:srgbClr val="5E5E5E"/>
                </a:solidFill>
                <a:cs typeface="Calibri" panose="020F0502020204030204" pitchFamily="34" charset="0"/>
              </a:rPr>
              <a:t>Reach</a:t>
            </a:r>
            <a:r>
              <a:rPr sz="1467" spc="-47" dirty="0">
                <a:solidFill>
                  <a:srgbClr val="5E5E5E"/>
                </a:solidFill>
                <a:cs typeface="Calibri" panose="020F0502020204030204" pitchFamily="34" charset="0"/>
              </a:rPr>
              <a:t> </a:t>
            </a:r>
            <a:r>
              <a:rPr sz="1467" dirty="0">
                <a:solidFill>
                  <a:srgbClr val="5E5E5E"/>
                </a:solidFill>
                <a:cs typeface="Calibri" panose="020F0502020204030204" pitchFamily="34" charset="0"/>
              </a:rPr>
              <a:t>Member</a:t>
            </a:r>
            <a:r>
              <a:rPr sz="1467" spc="-53" dirty="0">
                <a:solidFill>
                  <a:srgbClr val="5E5E5E"/>
                </a:solidFill>
                <a:cs typeface="Calibri" panose="020F0502020204030204" pitchFamily="34" charset="0"/>
              </a:rPr>
              <a:t> </a:t>
            </a:r>
            <a:r>
              <a:rPr sz="1467" spc="-13" dirty="0">
                <a:solidFill>
                  <a:srgbClr val="5E5E5E"/>
                </a:solidFill>
                <a:cs typeface="Calibri" panose="020F0502020204030204" pitchFamily="34" charset="0"/>
              </a:rPr>
              <a:t>Services </a:t>
            </a:r>
            <a:r>
              <a:rPr sz="1467" dirty="0">
                <a:solidFill>
                  <a:srgbClr val="5E5E5E"/>
                </a:solidFill>
                <a:cs typeface="Calibri" panose="020F0502020204030204" pitchFamily="34" charset="0"/>
              </a:rPr>
              <a:t>for</a:t>
            </a:r>
            <a:r>
              <a:rPr sz="1467" spc="-40" dirty="0">
                <a:solidFill>
                  <a:srgbClr val="5E5E5E"/>
                </a:solidFill>
                <a:cs typeface="Calibri" panose="020F0502020204030204" pitchFamily="34" charset="0"/>
              </a:rPr>
              <a:t> </a:t>
            </a:r>
            <a:r>
              <a:rPr sz="1467" spc="-13" dirty="0">
                <a:solidFill>
                  <a:srgbClr val="5E5E5E"/>
                </a:solidFill>
                <a:cs typeface="Calibri" panose="020F0502020204030204" pitchFamily="34" charset="0"/>
              </a:rPr>
              <a:t>support.</a:t>
            </a:r>
            <a:endParaRPr sz="1467" dirty="0">
              <a:cs typeface="Calibri" panose="020F0502020204030204" pitchFamily="34" charset="0"/>
            </a:endParaRPr>
          </a:p>
        </p:txBody>
      </p:sp>
      <p:pic>
        <p:nvPicPr>
          <p:cNvPr id="18" name="object 18"/>
          <p:cNvPicPr/>
          <p:nvPr/>
        </p:nvPicPr>
        <p:blipFill>
          <a:blip r:embed="rId4" cstate="print"/>
          <a:stretch>
            <a:fillRect/>
          </a:stretch>
        </p:blipFill>
        <p:spPr>
          <a:xfrm>
            <a:off x="6786879" y="1156320"/>
            <a:ext cx="1564639" cy="3045951"/>
          </a:xfrm>
          <a:prstGeom prst="rect">
            <a:avLst/>
          </a:prstGeom>
        </p:spPr>
      </p:pic>
      <p:sp>
        <p:nvSpPr>
          <p:cNvPr id="5" name="Slide Number Placeholder 4">
            <a:extLst>
              <a:ext uri="{FF2B5EF4-FFF2-40B4-BE49-F238E27FC236}">
                <a16:creationId xmlns:a16="http://schemas.microsoft.com/office/drawing/2014/main" id="{CE2E9B55-DD8B-9388-3F96-369FE6DC04C0}"/>
              </a:ext>
            </a:extLst>
          </p:cNvPr>
          <p:cNvSpPr>
            <a:spLocks noGrp="1"/>
          </p:cNvSpPr>
          <p:nvPr>
            <p:ph type="sldNum" sz="quarter" idx="12"/>
          </p:nvPr>
        </p:nvSpPr>
        <p:spPr/>
        <p:txBody>
          <a:bodyPr/>
          <a:lstStyle/>
          <a:p>
            <a:fld id="{3A98EE3D-8CD1-4C3F-BD1C-C98C9596463C}" type="slidenum">
              <a:rPr lang="en-US" smtClean="0"/>
              <a:t>28</a:t>
            </a:fld>
            <a:endParaRPr lang="en-US" dirty="0"/>
          </a:p>
        </p:txBody>
      </p:sp>
      <p:sp>
        <p:nvSpPr>
          <p:cNvPr id="8" name="TextBox 7">
            <a:extLst>
              <a:ext uri="{FF2B5EF4-FFF2-40B4-BE49-F238E27FC236}">
                <a16:creationId xmlns:a16="http://schemas.microsoft.com/office/drawing/2014/main" id="{0A9D7E8F-6213-B126-5A1C-263245BB8E08}"/>
              </a:ext>
            </a:extLst>
          </p:cNvPr>
          <p:cNvSpPr txBox="1"/>
          <p:nvPr/>
        </p:nvSpPr>
        <p:spPr>
          <a:xfrm>
            <a:off x="594843" y="5281787"/>
            <a:ext cx="6007561" cy="923330"/>
          </a:xfrm>
          <a:prstGeom prst="rect">
            <a:avLst/>
          </a:prstGeom>
          <a:noFill/>
        </p:spPr>
        <p:txBody>
          <a:bodyPr wrap="square" rtlCol="0">
            <a:spAutoFit/>
          </a:bodyPr>
          <a:lstStyle/>
          <a:p>
            <a:r>
              <a:rPr lang="en-US" b="1" i="1" dirty="0"/>
              <a:t>Note:  For 2026, new ID cards will be available in electronic version only; please make sure to download the Sydney app before the end of the year.</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0000"/>
                <a:satMod val="92000"/>
                <a:lumMod val="120000"/>
                <a:alpha val="43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EBFF7-F68C-5C34-BBF5-27B72FBC5DDB}"/>
              </a:ext>
            </a:extLst>
          </p:cNvPr>
          <p:cNvSpPr>
            <a:spLocks noGrp="1"/>
          </p:cNvSpPr>
          <p:nvPr>
            <p:ph type="title"/>
          </p:nvPr>
        </p:nvSpPr>
        <p:spPr>
          <a:xfrm>
            <a:off x="769734" y="624109"/>
            <a:ext cx="4137059" cy="1280890"/>
          </a:xfrm>
        </p:spPr>
        <p:txBody>
          <a:bodyPr vert="horz" lIns="91440" tIns="45720" rIns="91440" bIns="45720" rtlCol="0" anchor="t">
            <a:normAutofit/>
          </a:bodyPr>
          <a:lstStyle/>
          <a:p>
            <a:r>
              <a:rPr lang="en-US" sz="3200" dirty="0"/>
              <a:t>Anthem Mental Health Resources</a:t>
            </a:r>
          </a:p>
        </p:txBody>
      </p:sp>
      <p:pic>
        <p:nvPicPr>
          <p:cNvPr id="4" name="Picture 3" descr="A blue and white poster with blue arrows&#10;&#10;AI-generated content may be incorrect.">
            <a:extLst>
              <a:ext uri="{FF2B5EF4-FFF2-40B4-BE49-F238E27FC236}">
                <a16:creationId xmlns:a16="http://schemas.microsoft.com/office/drawing/2014/main" id="{0D9DBEEB-C008-29BB-C929-515C93247FB4}"/>
              </a:ext>
            </a:extLst>
          </p:cNvPr>
          <p:cNvPicPr>
            <a:picLocks noChangeAspect="1"/>
          </p:cNvPicPr>
          <p:nvPr/>
        </p:nvPicPr>
        <p:blipFill>
          <a:blip r:embed="rId3"/>
          <a:srcRect b="4461"/>
          <a:stretch>
            <a:fillRect/>
          </a:stretch>
        </p:blipFill>
        <p:spPr>
          <a:xfrm>
            <a:off x="5621164" y="624109"/>
            <a:ext cx="6339782" cy="6102687"/>
          </a:xfrm>
          <a:prstGeom prst="rect">
            <a:avLst/>
          </a:prstGeom>
        </p:spPr>
      </p:pic>
      <p:sp>
        <p:nvSpPr>
          <p:cNvPr id="6" name="TextBox 5">
            <a:extLst>
              <a:ext uri="{FF2B5EF4-FFF2-40B4-BE49-F238E27FC236}">
                <a16:creationId xmlns:a16="http://schemas.microsoft.com/office/drawing/2014/main" id="{5384BF34-3D4A-92FA-172A-F80F7C68B6DD}"/>
              </a:ext>
            </a:extLst>
          </p:cNvPr>
          <p:cNvSpPr txBox="1"/>
          <p:nvPr/>
        </p:nvSpPr>
        <p:spPr>
          <a:xfrm>
            <a:off x="769734" y="1904999"/>
            <a:ext cx="4373167" cy="3777622"/>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spcBef>
                <a:spcPts val="1000"/>
              </a:spcBef>
              <a:buClr>
                <a:schemeClr val="accent1"/>
              </a:buClr>
              <a:buFont typeface="Wingdings 3" charset="2"/>
              <a:buChar char=""/>
            </a:pPr>
            <a:endParaRPr lang="en-US" sz="1600" dirty="0"/>
          </a:p>
          <a:p>
            <a:pPr marL="285750" indent="-285750">
              <a:spcBef>
                <a:spcPts val="1000"/>
              </a:spcBef>
              <a:buClr>
                <a:schemeClr val="accent1"/>
              </a:buClr>
              <a:buFont typeface="Wingdings 3" charset="2"/>
              <a:buChar char=""/>
            </a:pPr>
            <a:r>
              <a:rPr lang="en-US" sz="1600" dirty="0"/>
              <a:t>Details available through  Sydney App</a:t>
            </a:r>
            <a:br>
              <a:rPr lang="en-US" sz="1600" dirty="0"/>
            </a:br>
            <a:endParaRPr lang="en-US" sz="1600" dirty="0"/>
          </a:p>
          <a:p>
            <a:pPr marL="285750" indent="-285750">
              <a:spcBef>
                <a:spcPts val="1000"/>
              </a:spcBef>
              <a:buClr>
                <a:schemeClr val="accent1"/>
              </a:buClr>
              <a:buFont typeface="Wingdings 3" charset="2"/>
              <a:buChar char=""/>
            </a:pPr>
            <a:r>
              <a:rPr lang="en-US" sz="1600" dirty="0"/>
              <a:t>In-network specialty provider groups</a:t>
            </a:r>
            <a:br>
              <a:rPr lang="en-US" sz="1600" dirty="0"/>
            </a:br>
            <a:endParaRPr lang="en-US" sz="1600" dirty="0"/>
          </a:p>
          <a:p>
            <a:pPr marL="285750" indent="-285750">
              <a:spcBef>
                <a:spcPts val="1000"/>
              </a:spcBef>
              <a:buClr>
                <a:schemeClr val="accent1"/>
              </a:buClr>
              <a:buFont typeface="Wingdings 3" charset="2"/>
              <a:buChar char=""/>
            </a:pPr>
            <a:r>
              <a:rPr lang="en-US" sz="1600" dirty="0"/>
              <a:t>Marketing Communication available on website</a:t>
            </a:r>
          </a:p>
        </p:txBody>
      </p:sp>
      <p:sp>
        <p:nvSpPr>
          <p:cNvPr id="7" name="Slide Number Placeholder 2">
            <a:extLst>
              <a:ext uri="{FF2B5EF4-FFF2-40B4-BE49-F238E27FC236}">
                <a16:creationId xmlns:a16="http://schemas.microsoft.com/office/drawing/2014/main" id="{535B4E5C-B5DB-3B44-40BF-D5AA1202A949}"/>
              </a:ext>
            </a:extLst>
          </p:cNvPr>
          <p:cNvSpPr txBox="1">
            <a:spLocks/>
          </p:cNvSpPr>
          <p:nvPr/>
        </p:nvSpPr>
        <p:spPr>
          <a:xfrm>
            <a:off x="151158" y="6571602"/>
            <a:ext cx="302281" cy="36576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sz="1200" smtClean="0"/>
              <a:pPr/>
              <a:t>29</a:t>
            </a:fld>
            <a:endParaRPr lang="en-US" sz="1200"/>
          </a:p>
        </p:txBody>
      </p:sp>
    </p:spTree>
    <p:extLst>
      <p:ext uri="{BB962C8B-B14F-4D97-AF65-F5344CB8AC3E}">
        <p14:creationId xmlns:p14="http://schemas.microsoft.com/office/powerpoint/2010/main" val="21913643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31951"/>
            <a:ext cx="12192000" cy="0"/>
          </a:xfrm>
          <a:custGeom>
            <a:avLst/>
            <a:gdLst/>
            <a:ahLst/>
            <a:cxnLst/>
            <a:rect l="l" t="t" r="r" b="b"/>
            <a:pathLst>
              <a:path w="9144000">
                <a:moveTo>
                  <a:pt x="0" y="0"/>
                </a:moveTo>
                <a:lnTo>
                  <a:pt x="9144000" y="0"/>
                </a:lnTo>
              </a:path>
            </a:pathLst>
          </a:custGeom>
          <a:ln w="3175">
            <a:solidFill>
              <a:srgbClr val="5E5E5E"/>
            </a:solidFill>
          </a:ln>
        </p:spPr>
        <p:txBody>
          <a:bodyPr wrap="square" lIns="0" tIns="0" rIns="0" bIns="0" rtlCol="0"/>
          <a:lstStyle/>
          <a:p>
            <a:endParaRPr sz="2400"/>
          </a:p>
        </p:txBody>
      </p:sp>
      <p:grpSp>
        <p:nvGrpSpPr>
          <p:cNvPr id="3" name="object 3"/>
          <p:cNvGrpSpPr/>
          <p:nvPr/>
        </p:nvGrpSpPr>
        <p:grpSpPr>
          <a:xfrm>
            <a:off x="0" y="629903"/>
            <a:ext cx="12192000" cy="5592233"/>
            <a:chOff x="0" y="472427"/>
            <a:chExt cx="9144000" cy="4194175"/>
          </a:xfrm>
        </p:grpSpPr>
        <p:sp>
          <p:nvSpPr>
            <p:cNvPr id="4" name="object 4"/>
            <p:cNvSpPr/>
            <p:nvPr/>
          </p:nvSpPr>
          <p:spPr>
            <a:xfrm>
              <a:off x="0" y="4666488"/>
              <a:ext cx="9144000" cy="0"/>
            </a:xfrm>
            <a:custGeom>
              <a:avLst/>
              <a:gdLst/>
              <a:ahLst/>
              <a:cxnLst/>
              <a:rect l="l" t="t" r="r" b="b"/>
              <a:pathLst>
                <a:path w="9144000">
                  <a:moveTo>
                    <a:pt x="0" y="0"/>
                  </a:moveTo>
                  <a:lnTo>
                    <a:pt x="9144000" y="0"/>
                  </a:lnTo>
                </a:path>
              </a:pathLst>
            </a:custGeom>
            <a:ln w="3175">
              <a:solidFill>
                <a:srgbClr val="5E5E5E"/>
              </a:solidFill>
            </a:ln>
          </p:spPr>
          <p:txBody>
            <a:bodyPr wrap="square" lIns="0" tIns="0" rIns="0" bIns="0" rtlCol="0"/>
            <a:lstStyle/>
            <a:p>
              <a:endParaRPr sz="2400"/>
            </a:p>
          </p:txBody>
        </p:sp>
        <p:sp>
          <p:nvSpPr>
            <p:cNvPr id="5" name="object 5"/>
            <p:cNvSpPr/>
            <p:nvPr/>
          </p:nvSpPr>
          <p:spPr>
            <a:xfrm>
              <a:off x="0" y="472427"/>
              <a:ext cx="9144000" cy="4194175"/>
            </a:xfrm>
            <a:custGeom>
              <a:avLst/>
              <a:gdLst/>
              <a:ahLst/>
              <a:cxnLst/>
              <a:rect l="l" t="t" r="r" b="b"/>
              <a:pathLst>
                <a:path w="9144000" h="4194175">
                  <a:moveTo>
                    <a:pt x="9144000" y="0"/>
                  </a:moveTo>
                  <a:lnTo>
                    <a:pt x="0" y="0"/>
                  </a:lnTo>
                  <a:lnTo>
                    <a:pt x="0" y="4194060"/>
                  </a:lnTo>
                  <a:lnTo>
                    <a:pt x="9144000" y="4194060"/>
                  </a:lnTo>
                  <a:lnTo>
                    <a:pt x="9144000" y="0"/>
                  </a:lnTo>
                  <a:close/>
                </a:path>
              </a:pathLst>
            </a:custGeom>
            <a:solidFill>
              <a:srgbClr val="00B0F0"/>
            </a:solidFill>
          </p:spPr>
          <p:txBody>
            <a:bodyPr wrap="square" lIns="0" tIns="0" rIns="0" bIns="0" rtlCol="0"/>
            <a:lstStyle/>
            <a:p>
              <a:endParaRPr sz="2400"/>
            </a:p>
          </p:txBody>
        </p:sp>
      </p:grpSp>
      <p:sp>
        <p:nvSpPr>
          <p:cNvPr id="12" name="object 12"/>
          <p:cNvSpPr txBox="1">
            <a:spLocks noGrp="1"/>
          </p:cNvSpPr>
          <p:nvPr>
            <p:ph type="title"/>
          </p:nvPr>
        </p:nvSpPr>
        <p:spPr>
          <a:xfrm>
            <a:off x="793280" y="2894618"/>
            <a:ext cx="10354733" cy="919974"/>
          </a:xfrm>
          <a:prstGeom prst="rect">
            <a:avLst/>
          </a:prstGeom>
        </p:spPr>
        <p:txBody>
          <a:bodyPr vert="horz" wrap="square" lIns="0" tIns="16933" rIns="0" bIns="0" rtlCol="0" anchor="t">
            <a:spAutoFit/>
          </a:bodyPr>
          <a:lstStyle/>
          <a:p>
            <a:pPr marL="16933">
              <a:spcBef>
                <a:spcPts val="133"/>
              </a:spcBef>
            </a:pPr>
            <a:r>
              <a:rPr lang="en-US" sz="5867" spc="-113" dirty="0">
                <a:solidFill>
                  <a:srgbClr val="FFFFFF"/>
                </a:solidFill>
                <a:cs typeface="Calibri" panose="020F0502020204030204" pitchFamily="34" charset="0"/>
              </a:rPr>
              <a:t>What’s Changing for 2026?</a:t>
            </a:r>
            <a:endParaRPr sz="5867" dirty="0">
              <a:cs typeface="Calibri" panose="020F0502020204030204" pitchFamily="34" charset="0"/>
            </a:endParaRPr>
          </a:p>
        </p:txBody>
      </p:sp>
      <p:sp>
        <p:nvSpPr>
          <p:cNvPr id="6" name="Slide Number Placeholder 5">
            <a:extLst>
              <a:ext uri="{FF2B5EF4-FFF2-40B4-BE49-F238E27FC236}">
                <a16:creationId xmlns:a16="http://schemas.microsoft.com/office/drawing/2014/main" id="{46A410F2-A733-A858-7C21-63E32F658AD1}"/>
              </a:ext>
            </a:extLst>
          </p:cNvPr>
          <p:cNvSpPr>
            <a:spLocks noGrp="1"/>
          </p:cNvSpPr>
          <p:nvPr>
            <p:ph type="sldNum" sz="quarter" idx="12"/>
          </p:nvPr>
        </p:nvSpPr>
        <p:spPr/>
        <p:txBody>
          <a:bodyPr/>
          <a:lstStyle/>
          <a:p>
            <a:fld id="{3A98EE3D-8CD1-4C3F-BD1C-C98C9596463C}" type="slidenum">
              <a:rPr lang="en-US" smtClean="0"/>
              <a:t>3</a:t>
            </a:fld>
            <a:endParaRPr lang="en-US" dirty="0"/>
          </a:p>
        </p:txBody>
      </p:sp>
    </p:spTree>
    <p:extLst>
      <p:ext uri="{BB962C8B-B14F-4D97-AF65-F5344CB8AC3E}">
        <p14:creationId xmlns:p14="http://schemas.microsoft.com/office/powerpoint/2010/main" val="35712563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525231" y="818921"/>
            <a:ext cx="7772400" cy="334962"/>
          </a:xfrm>
        </p:spPr>
        <p:txBody>
          <a:bodyPr>
            <a:noAutofit/>
          </a:bodyPr>
          <a:lstStyle/>
          <a:p>
            <a:pPr marL="16933">
              <a:spcBef>
                <a:spcPts val="127"/>
              </a:spcBef>
            </a:pPr>
            <a:r>
              <a:rPr lang="en-US" sz="3200" spc="-147" dirty="0">
                <a:cs typeface="Calibri" panose="020F0502020204030204" pitchFamily="34" charset="0"/>
              </a:rPr>
              <a:t>Total Health Connections</a:t>
            </a:r>
          </a:p>
        </p:txBody>
      </p:sp>
      <p:sp>
        <p:nvSpPr>
          <p:cNvPr id="2" name="Slide Number Placeholder 1">
            <a:extLst>
              <a:ext uri="{FF2B5EF4-FFF2-40B4-BE49-F238E27FC236}">
                <a16:creationId xmlns:a16="http://schemas.microsoft.com/office/drawing/2014/main" id="{F83287F5-8436-47E0-8829-72C009DD8EE9}"/>
              </a:ext>
            </a:extLst>
          </p:cNvPr>
          <p:cNvSpPr>
            <a:spLocks noGrp="1"/>
          </p:cNvSpPr>
          <p:nvPr>
            <p:ph type="sldNum" sz="quarter" idx="12"/>
          </p:nvPr>
        </p:nvSpPr>
        <p:spPr/>
        <p:txBody>
          <a:bodyPr/>
          <a:lstStyle/>
          <a:p>
            <a:fld id="{AA269C83-254E-4507-A77E-F811EA1FBE29}" type="slidenum">
              <a:rPr lang="en-US" smtClean="0"/>
              <a:pPr/>
              <a:t>30</a:t>
            </a:fld>
            <a:endParaRPr lang="en-US" dirty="0"/>
          </a:p>
        </p:txBody>
      </p:sp>
      <p:pic>
        <p:nvPicPr>
          <p:cNvPr id="3" name="object 21">
            <a:extLst>
              <a:ext uri="{FF2B5EF4-FFF2-40B4-BE49-F238E27FC236}">
                <a16:creationId xmlns:a16="http://schemas.microsoft.com/office/drawing/2014/main" id="{AB399150-D990-319E-F6A1-3556EDED2232}"/>
              </a:ext>
            </a:extLst>
          </p:cNvPr>
          <p:cNvPicPr/>
          <p:nvPr/>
        </p:nvPicPr>
        <p:blipFill>
          <a:blip r:embed="rId2" cstate="print"/>
          <a:stretch>
            <a:fillRect/>
          </a:stretch>
        </p:blipFill>
        <p:spPr>
          <a:xfrm>
            <a:off x="9977394" y="743561"/>
            <a:ext cx="1633416" cy="365125"/>
          </a:xfrm>
          <a:prstGeom prst="rect">
            <a:avLst/>
          </a:prstGeom>
        </p:spPr>
      </p:pic>
      <p:graphicFrame>
        <p:nvGraphicFramePr>
          <p:cNvPr id="6" name="Content Placeholder 3">
            <a:extLst>
              <a:ext uri="{FF2B5EF4-FFF2-40B4-BE49-F238E27FC236}">
                <a16:creationId xmlns:a16="http://schemas.microsoft.com/office/drawing/2014/main" id="{9AD8B890-B749-A4BF-D6D6-DC55097FC6B9}"/>
              </a:ext>
            </a:extLst>
          </p:cNvPr>
          <p:cNvGraphicFramePr>
            <a:graphicFrameLocks/>
          </p:cNvGraphicFramePr>
          <p:nvPr>
            <p:extLst>
              <p:ext uri="{D42A27DB-BD31-4B8C-83A1-F6EECF244321}">
                <p14:modId xmlns:p14="http://schemas.microsoft.com/office/powerpoint/2010/main" val="2381879842"/>
              </p:ext>
            </p:extLst>
          </p:nvPr>
        </p:nvGraphicFramePr>
        <p:xfrm>
          <a:off x="1012704" y="1534041"/>
          <a:ext cx="10166591" cy="4409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563278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2424176"/>
            <a:ext cx="7955280" cy="3075093"/>
          </a:xfrm>
          <a:custGeom>
            <a:avLst/>
            <a:gdLst/>
            <a:ahLst/>
            <a:cxnLst/>
            <a:rect l="l" t="t" r="r" b="b"/>
            <a:pathLst>
              <a:path w="5966460" h="2306320">
                <a:moveTo>
                  <a:pt x="5966460" y="0"/>
                </a:moveTo>
                <a:lnTo>
                  <a:pt x="0" y="0"/>
                </a:lnTo>
                <a:lnTo>
                  <a:pt x="0" y="2305812"/>
                </a:lnTo>
                <a:lnTo>
                  <a:pt x="5966460" y="2305812"/>
                </a:lnTo>
                <a:lnTo>
                  <a:pt x="5966460" y="0"/>
                </a:lnTo>
                <a:close/>
              </a:path>
            </a:pathLst>
          </a:custGeom>
          <a:solidFill>
            <a:srgbClr val="F1F1F1"/>
          </a:solidFill>
        </p:spPr>
        <p:txBody>
          <a:bodyPr wrap="square" lIns="0" tIns="0" rIns="0" bIns="0" rtlCol="0"/>
          <a:lstStyle/>
          <a:p>
            <a:endParaRPr sz="2400"/>
          </a:p>
        </p:txBody>
      </p:sp>
      <p:sp>
        <p:nvSpPr>
          <p:cNvPr id="3" name="object 3"/>
          <p:cNvSpPr txBox="1">
            <a:spLocks noGrp="1"/>
          </p:cNvSpPr>
          <p:nvPr>
            <p:ph type="title"/>
          </p:nvPr>
        </p:nvSpPr>
        <p:spPr>
          <a:xfrm>
            <a:off x="444926" y="529134"/>
            <a:ext cx="14706155" cy="508687"/>
          </a:xfrm>
          <a:prstGeom prst="rect">
            <a:avLst/>
          </a:prstGeom>
        </p:spPr>
        <p:txBody>
          <a:bodyPr vert="horz" wrap="square" lIns="0" tIns="16087" rIns="0" bIns="0" rtlCol="0" anchor="b">
            <a:spAutoFit/>
          </a:bodyPr>
          <a:lstStyle/>
          <a:p>
            <a:pPr marL="16933">
              <a:spcBef>
                <a:spcPts val="127"/>
              </a:spcBef>
            </a:pPr>
            <a:r>
              <a:rPr sz="3200" spc="-152" dirty="0">
                <a:cs typeface="Calibri" panose="020F0502020204030204" pitchFamily="34" charset="0"/>
              </a:rPr>
              <a:t>Employee</a:t>
            </a:r>
            <a:r>
              <a:rPr sz="3200" spc="-287" dirty="0">
                <a:cs typeface="Calibri" panose="020F0502020204030204" pitchFamily="34" charset="0"/>
              </a:rPr>
              <a:t> </a:t>
            </a:r>
            <a:r>
              <a:rPr sz="3200" spc="-140" dirty="0">
                <a:cs typeface="Calibri" panose="020F0502020204030204" pitchFamily="34" charset="0"/>
              </a:rPr>
              <a:t>Assistance</a:t>
            </a:r>
            <a:r>
              <a:rPr sz="3200" spc="-193" dirty="0">
                <a:cs typeface="Calibri" panose="020F0502020204030204" pitchFamily="34" charset="0"/>
              </a:rPr>
              <a:t> </a:t>
            </a:r>
            <a:r>
              <a:rPr sz="3200" spc="-147" dirty="0">
                <a:cs typeface="Calibri" panose="020F0502020204030204" pitchFamily="34" charset="0"/>
              </a:rPr>
              <a:t>Program</a:t>
            </a:r>
            <a:r>
              <a:rPr sz="3200" spc="-207" dirty="0">
                <a:cs typeface="Calibri" panose="020F0502020204030204" pitchFamily="34" charset="0"/>
              </a:rPr>
              <a:t> </a:t>
            </a:r>
            <a:r>
              <a:rPr sz="3200" spc="-27" dirty="0">
                <a:cs typeface="Calibri" panose="020F0502020204030204" pitchFamily="34" charset="0"/>
              </a:rPr>
              <a:t>(EAP)</a:t>
            </a:r>
          </a:p>
        </p:txBody>
      </p:sp>
      <p:sp>
        <p:nvSpPr>
          <p:cNvPr id="4" name="object 4"/>
          <p:cNvSpPr txBox="1"/>
          <p:nvPr/>
        </p:nvSpPr>
        <p:spPr>
          <a:xfrm>
            <a:off x="410742" y="2892769"/>
            <a:ext cx="3862493" cy="304421"/>
          </a:xfrm>
          <a:prstGeom prst="rect">
            <a:avLst/>
          </a:prstGeom>
        </p:spPr>
        <p:txBody>
          <a:bodyPr vert="horz" wrap="square" lIns="0" tIns="16933" rIns="0" bIns="0" rtlCol="0">
            <a:spAutoFit/>
          </a:bodyPr>
          <a:lstStyle/>
          <a:p>
            <a:pPr marL="16933">
              <a:spcBef>
                <a:spcPts val="133"/>
              </a:spcBef>
            </a:pPr>
            <a:r>
              <a:rPr sz="1867" b="1" dirty="0">
                <a:solidFill>
                  <a:srgbClr val="5E5E5E"/>
                </a:solidFill>
                <a:latin typeface="Calibri" panose="020F0502020204030204" pitchFamily="34" charset="0"/>
                <a:cs typeface="Calibri" panose="020F0502020204030204" pitchFamily="34" charset="0"/>
              </a:rPr>
              <a:t>A</a:t>
            </a:r>
            <a:r>
              <a:rPr sz="1867" b="1" spc="-87" dirty="0">
                <a:solidFill>
                  <a:srgbClr val="5E5E5E"/>
                </a:solidFill>
                <a:latin typeface="Calibri" panose="020F0502020204030204" pitchFamily="34" charset="0"/>
                <a:cs typeface="Calibri" panose="020F0502020204030204" pitchFamily="34" charset="0"/>
              </a:rPr>
              <a:t> </a:t>
            </a:r>
            <a:r>
              <a:rPr sz="1867" b="1" spc="-13" dirty="0">
                <a:solidFill>
                  <a:srgbClr val="5E5E5E"/>
                </a:solidFill>
                <a:latin typeface="Calibri" panose="020F0502020204030204" pitchFamily="34" charset="0"/>
                <a:cs typeface="Calibri" panose="020F0502020204030204" pitchFamily="34" charset="0"/>
              </a:rPr>
              <a:t>confidential</a:t>
            </a:r>
            <a:r>
              <a:rPr sz="1867" b="1" spc="-47" dirty="0">
                <a:solidFill>
                  <a:srgbClr val="5E5E5E"/>
                </a:solidFill>
                <a:latin typeface="Calibri" panose="020F0502020204030204" pitchFamily="34" charset="0"/>
                <a:cs typeface="Calibri" panose="020F0502020204030204" pitchFamily="34" charset="0"/>
              </a:rPr>
              <a:t> </a:t>
            </a:r>
            <a:r>
              <a:rPr sz="1867" b="1" dirty="0">
                <a:solidFill>
                  <a:srgbClr val="5E5E5E"/>
                </a:solidFill>
                <a:latin typeface="Calibri" panose="020F0502020204030204" pitchFamily="34" charset="0"/>
                <a:cs typeface="Calibri" panose="020F0502020204030204" pitchFamily="34" charset="0"/>
              </a:rPr>
              <a:t>service</a:t>
            </a:r>
            <a:r>
              <a:rPr sz="1867" b="1" spc="-33" dirty="0">
                <a:solidFill>
                  <a:srgbClr val="5E5E5E"/>
                </a:solidFill>
                <a:latin typeface="Calibri" panose="020F0502020204030204" pitchFamily="34" charset="0"/>
                <a:cs typeface="Calibri" panose="020F0502020204030204" pitchFamily="34" charset="0"/>
              </a:rPr>
              <a:t> </a:t>
            </a:r>
            <a:r>
              <a:rPr sz="1867" b="1" dirty="0">
                <a:solidFill>
                  <a:srgbClr val="5E5E5E"/>
                </a:solidFill>
                <a:latin typeface="Calibri" panose="020F0502020204030204" pitchFamily="34" charset="0"/>
                <a:cs typeface="Calibri" panose="020F0502020204030204" pitchFamily="34" charset="0"/>
              </a:rPr>
              <a:t>to</a:t>
            </a:r>
            <a:r>
              <a:rPr sz="1867" b="1" spc="-13" dirty="0">
                <a:solidFill>
                  <a:srgbClr val="5E5E5E"/>
                </a:solidFill>
                <a:latin typeface="Calibri" panose="020F0502020204030204" pitchFamily="34" charset="0"/>
                <a:cs typeface="Calibri" panose="020F0502020204030204" pitchFamily="34" charset="0"/>
              </a:rPr>
              <a:t> </a:t>
            </a:r>
            <a:r>
              <a:rPr sz="1867" b="1" dirty="0">
                <a:solidFill>
                  <a:srgbClr val="5E5E5E"/>
                </a:solidFill>
                <a:latin typeface="Calibri" panose="020F0502020204030204" pitchFamily="34" charset="0"/>
                <a:cs typeface="Calibri" panose="020F0502020204030204" pitchFamily="34" charset="0"/>
              </a:rPr>
              <a:t>help</a:t>
            </a:r>
            <a:r>
              <a:rPr sz="1867" b="1" spc="-20" dirty="0">
                <a:solidFill>
                  <a:srgbClr val="5E5E5E"/>
                </a:solidFill>
                <a:latin typeface="Calibri" panose="020F0502020204030204" pitchFamily="34" charset="0"/>
                <a:cs typeface="Calibri" panose="020F0502020204030204" pitchFamily="34" charset="0"/>
              </a:rPr>
              <a:t> </a:t>
            </a:r>
            <a:r>
              <a:rPr sz="1867" b="1" spc="-27" dirty="0">
                <a:solidFill>
                  <a:srgbClr val="5E5E5E"/>
                </a:solidFill>
                <a:latin typeface="Calibri" panose="020F0502020204030204" pitchFamily="34" charset="0"/>
                <a:cs typeface="Calibri" panose="020F0502020204030204" pitchFamily="34" charset="0"/>
              </a:rPr>
              <a:t>you:</a:t>
            </a:r>
            <a:endParaRPr sz="1867" dirty="0">
              <a:latin typeface="Calibri" panose="020F0502020204030204" pitchFamily="34" charset="0"/>
              <a:cs typeface="Calibri" panose="020F0502020204030204" pitchFamily="34" charset="0"/>
            </a:endParaRPr>
          </a:p>
        </p:txBody>
      </p:sp>
      <p:grpSp>
        <p:nvGrpSpPr>
          <p:cNvPr id="5" name="object 5"/>
          <p:cNvGrpSpPr/>
          <p:nvPr/>
        </p:nvGrpSpPr>
        <p:grpSpPr>
          <a:xfrm>
            <a:off x="414531" y="2416047"/>
            <a:ext cx="11777980" cy="3076787"/>
            <a:chOff x="310898" y="1812035"/>
            <a:chExt cx="8833485" cy="2307590"/>
          </a:xfrm>
        </p:grpSpPr>
        <p:sp>
          <p:nvSpPr>
            <p:cNvPr id="6" name="object 6"/>
            <p:cNvSpPr/>
            <p:nvPr/>
          </p:nvSpPr>
          <p:spPr>
            <a:xfrm>
              <a:off x="310896" y="2779153"/>
              <a:ext cx="3381375" cy="407670"/>
            </a:xfrm>
            <a:custGeom>
              <a:avLst/>
              <a:gdLst/>
              <a:ahLst/>
              <a:cxnLst/>
              <a:rect l="l" t="t" r="r" b="b"/>
              <a:pathLst>
                <a:path w="3381375" h="407669">
                  <a:moveTo>
                    <a:pt x="320040" y="99504"/>
                  </a:moveTo>
                  <a:lnTo>
                    <a:pt x="297383" y="62268"/>
                  </a:lnTo>
                  <a:lnTo>
                    <a:pt x="254000" y="27444"/>
                  </a:lnTo>
                  <a:lnTo>
                    <a:pt x="212077" y="11010"/>
                  </a:lnTo>
                  <a:lnTo>
                    <a:pt x="172072" y="5207"/>
                  </a:lnTo>
                  <a:lnTo>
                    <a:pt x="155194" y="5207"/>
                  </a:lnTo>
                  <a:lnTo>
                    <a:pt x="115671" y="11010"/>
                  </a:lnTo>
                  <a:lnTo>
                    <a:pt x="79527" y="24066"/>
                  </a:lnTo>
                  <a:lnTo>
                    <a:pt x="38074" y="53568"/>
                  </a:lnTo>
                  <a:lnTo>
                    <a:pt x="16865" y="81127"/>
                  </a:lnTo>
                  <a:lnTo>
                    <a:pt x="13004" y="86931"/>
                  </a:lnTo>
                  <a:lnTo>
                    <a:pt x="965" y="126111"/>
                  </a:lnTo>
                  <a:lnTo>
                    <a:pt x="0" y="140131"/>
                  </a:lnTo>
                  <a:lnTo>
                    <a:pt x="482" y="149313"/>
                  </a:lnTo>
                  <a:lnTo>
                    <a:pt x="12052" y="191871"/>
                  </a:lnTo>
                  <a:lnTo>
                    <a:pt x="37109" y="226212"/>
                  </a:lnTo>
                  <a:lnTo>
                    <a:pt x="71335" y="251358"/>
                  </a:lnTo>
                  <a:lnTo>
                    <a:pt x="62661" y="322922"/>
                  </a:lnTo>
                  <a:lnTo>
                    <a:pt x="62661" y="325831"/>
                  </a:lnTo>
                  <a:lnTo>
                    <a:pt x="63131" y="328244"/>
                  </a:lnTo>
                  <a:lnTo>
                    <a:pt x="65062" y="333082"/>
                  </a:lnTo>
                  <a:lnTo>
                    <a:pt x="68922" y="335991"/>
                  </a:lnTo>
                  <a:lnTo>
                    <a:pt x="71335" y="336956"/>
                  </a:lnTo>
                  <a:lnTo>
                    <a:pt x="73736" y="337439"/>
                  </a:lnTo>
                  <a:lnTo>
                    <a:pt x="76631" y="337439"/>
                  </a:lnTo>
                  <a:lnTo>
                    <a:pt x="79527" y="336956"/>
                  </a:lnTo>
                  <a:lnTo>
                    <a:pt x="81940" y="335508"/>
                  </a:lnTo>
                  <a:lnTo>
                    <a:pt x="84340" y="333565"/>
                  </a:lnTo>
                  <a:lnTo>
                    <a:pt x="147002" y="274574"/>
                  </a:lnTo>
                  <a:lnTo>
                    <a:pt x="152311" y="275056"/>
                  </a:lnTo>
                  <a:lnTo>
                    <a:pt x="154711" y="275056"/>
                  </a:lnTo>
                  <a:lnTo>
                    <a:pt x="154711" y="249428"/>
                  </a:lnTo>
                  <a:lnTo>
                    <a:pt x="153746" y="248932"/>
                  </a:lnTo>
                  <a:lnTo>
                    <a:pt x="141706" y="248450"/>
                  </a:lnTo>
                  <a:lnTo>
                    <a:pt x="138811" y="248932"/>
                  </a:lnTo>
                  <a:lnTo>
                    <a:pt x="136398" y="249910"/>
                  </a:lnTo>
                  <a:lnTo>
                    <a:pt x="133985" y="251841"/>
                  </a:lnTo>
                  <a:lnTo>
                    <a:pt x="92544" y="291007"/>
                  </a:lnTo>
                  <a:lnTo>
                    <a:pt x="97840" y="246037"/>
                  </a:lnTo>
                  <a:lnTo>
                    <a:pt x="97840" y="242163"/>
                  </a:lnTo>
                  <a:lnTo>
                    <a:pt x="96393" y="238302"/>
                  </a:lnTo>
                  <a:lnTo>
                    <a:pt x="95427" y="236855"/>
                  </a:lnTo>
                  <a:lnTo>
                    <a:pt x="92544" y="233946"/>
                  </a:lnTo>
                  <a:lnTo>
                    <a:pt x="91097" y="232981"/>
                  </a:lnTo>
                  <a:lnTo>
                    <a:pt x="76149" y="225247"/>
                  </a:lnTo>
                  <a:lnTo>
                    <a:pt x="69888" y="219925"/>
                  </a:lnTo>
                  <a:lnTo>
                    <a:pt x="42418" y="192836"/>
                  </a:lnTo>
                  <a:lnTo>
                    <a:pt x="26987" y="154152"/>
                  </a:lnTo>
                  <a:lnTo>
                    <a:pt x="25539" y="140131"/>
                  </a:lnTo>
                  <a:lnTo>
                    <a:pt x="26504" y="129006"/>
                  </a:lnTo>
                  <a:lnTo>
                    <a:pt x="48196" y="79679"/>
                  </a:lnTo>
                  <a:lnTo>
                    <a:pt x="85305" y="50177"/>
                  </a:lnTo>
                  <a:lnTo>
                    <a:pt x="121945" y="35674"/>
                  </a:lnTo>
                  <a:lnTo>
                    <a:pt x="163868" y="30353"/>
                  </a:lnTo>
                  <a:lnTo>
                    <a:pt x="177850" y="31318"/>
                  </a:lnTo>
                  <a:lnTo>
                    <a:pt x="217855" y="39052"/>
                  </a:lnTo>
                  <a:lnTo>
                    <a:pt x="252564" y="56464"/>
                  </a:lnTo>
                  <a:lnTo>
                    <a:pt x="266534" y="67589"/>
                  </a:lnTo>
                  <a:lnTo>
                    <a:pt x="271360" y="71462"/>
                  </a:lnTo>
                  <a:lnTo>
                    <a:pt x="279552" y="80645"/>
                  </a:lnTo>
                  <a:lnTo>
                    <a:pt x="282930" y="85001"/>
                  </a:lnTo>
                  <a:lnTo>
                    <a:pt x="286296" y="89839"/>
                  </a:lnTo>
                  <a:lnTo>
                    <a:pt x="292087" y="99504"/>
                  </a:lnTo>
                  <a:lnTo>
                    <a:pt x="320040" y="99504"/>
                  </a:lnTo>
                  <a:close/>
                </a:path>
                <a:path w="3381375" h="407669">
                  <a:moveTo>
                    <a:pt x="484619" y="163576"/>
                  </a:moveTo>
                  <a:lnTo>
                    <a:pt x="466204" y="123964"/>
                  </a:lnTo>
                  <a:lnTo>
                    <a:pt x="461835" y="121069"/>
                  </a:lnTo>
                  <a:lnTo>
                    <a:pt x="457962" y="118160"/>
                  </a:lnTo>
                  <a:lnTo>
                    <a:pt x="453593" y="116230"/>
                  </a:lnTo>
                  <a:lnTo>
                    <a:pt x="448259" y="114300"/>
                  </a:lnTo>
                  <a:lnTo>
                    <a:pt x="443420" y="113334"/>
                  </a:lnTo>
                  <a:lnTo>
                    <a:pt x="438086" y="111887"/>
                  </a:lnTo>
                  <a:lnTo>
                    <a:pt x="414807" y="111887"/>
                  </a:lnTo>
                  <a:lnTo>
                    <a:pt x="414807" y="229273"/>
                  </a:lnTo>
                  <a:lnTo>
                    <a:pt x="414324" y="233629"/>
                  </a:lnTo>
                  <a:lnTo>
                    <a:pt x="393484" y="250050"/>
                  </a:lnTo>
                  <a:lnTo>
                    <a:pt x="389115" y="249567"/>
                  </a:lnTo>
                  <a:lnTo>
                    <a:pt x="372148" y="229273"/>
                  </a:lnTo>
                  <a:lnTo>
                    <a:pt x="372630" y="225412"/>
                  </a:lnTo>
                  <a:lnTo>
                    <a:pt x="393484" y="208508"/>
                  </a:lnTo>
                  <a:lnTo>
                    <a:pt x="397357" y="208991"/>
                  </a:lnTo>
                  <a:lnTo>
                    <a:pt x="414807" y="229273"/>
                  </a:lnTo>
                  <a:lnTo>
                    <a:pt x="414807" y="111887"/>
                  </a:lnTo>
                  <a:lnTo>
                    <a:pt x="346456" y="111887"/>
                  </a:lnTo>
                  <a:lnTo>
                    <a:pt x="346456" y="229273"/>
                  </a:lnTo>
                  <a:lnTo>
                    <a:pt x="345973" y="233629"/>
                  </a:lnTo>
                  <a:lnTo>
                    <a:pt x="325602" y="250050"/>
                  </a:lnTo>
                  <a:lnTo>
                    <a:pt x="321246" y="249567"/>
                  </a:lnTo>
                  <a:lnTo>
                    <a:pt x="304761" y="229273"/>
                  </a:lnTo>
                  <a:lnTo>
                    <a:pt x="305244" y="225412"/>
                  </a:lnTo>
                  <a:lnTo>
                    <a:pt x="325602" y="208508"/>
                  </a:lnTo>
                  <a:lnTo>
                    <a:pt x="329488" y="208991"/>
                  </a:lnTo>
                  <a:lnTo>
                    <a:pt x="346456" y="229273"/>
                  </a:lnTo>
                  <a:lnTo>
                    <a:pt x="346456" y="111887"/>
                  </a:lnTo>
                  <a:lnTo>
                    <a:pt x="278587" y="111887"/>
                  </a:lnTo>
                  <a:lnTo>
                    <a:pt x="278587" y="229273"/>
                  </a:lnTo>
                  <a:lnTo>
                    <a:pt x="278091" y="233629"/>
                  </a:lnTo>
                  <a:lnTo>
                    <a:pt x="257251" y="250050"/>
                  </a:lnTo>
                  <a:lnTo>
                    <a:pt x="253377" y="249567"/>
                  </a:lnTo>
                  <a:lnTo>
                    <a:pt x="236410" y="229273"/>
                  </a:lnTo>
                  <a:lnTo>
                    <a:pt x="236893" y="225412"/>
                  </a:lnTo>
                  <a:lnTo>
                    <a:pt x="257251" y="208508"/>
                  </a:lnTo>
                  <a:lnTo>
                    <a:pt x="261620" y="208991"/>
                  </a:lnTo>
                  <a:lnTo>
                    <a:pt x="278587" y="229273"/>
                  </a:lnTo>
                  <a:lnTo>
                    <a:pt x="278587" y="111887"/>
                  </a:lnTo>
                  <a:lnTo>
                    <a:pt x="212648" y="111887"/>
                  </a:lnTo>
                  <a:lnTo>
                    <a:pt x="207314" y="113334"/>
                  </a:lnTo>
                  <a:lnTo>
                    <a:pt x="202463" y="114300"/>
                  </a:lnTo>
                  <a:lnTo>
                    <a:pt x="192773" y="118160"/>
                  </a:lnTo>
                  <a:lnTo>
                    <a:pt x="188899" y="121069"/>
                  </a:lnTo>
                  <a:lnTo>
                    <a:pt x="184531" y="123964"/>
                  </a:lnTo>
                  <a:lnTo>
                    <a:pt x="166598" y="158267"/>
                  </a:lnTo>
                  <a:lnTo>
                    <a:pt x="166103" y="163576"/>
                  </a:lnTo>
                  <a:lnTo>
                    <a:pt x="166103" y="284353"/>
                  </a:lnTo>
                  <a:lnTo>
                    <a:pt x="181140" y="321068"/>
                  </a:lnTo>
                  <a:lnTo>
                    <a:pt x="217500" y="336524"/>
                  </a:lnTo>
                  <a:lnTo>
                    <a:pt x="301371" y="336524"/>
                  </a:lnTo>
                  <a:lnTo>
                    <a:pt x="373113" y="403669"/>
                  </a:lnTo>
                  <a:lnTo>
                    <a:pt x="375056" y="405612"/>
                  </a:lnTo>
                  <a:lnTo>
                    <a:pt x="378447" y="406577"/>
                  </a:lnTo>
                  <a:lnTo>
                    <a:pt x="381355" y="407543"/>
                  </a:lnTo>
                  <a:lnTo>
                    <a:pt x="384263" y="407543"/>
                  </a:lnTo>
                  <a:lnTo>
                    <a:pt x="386689" y="407060"/>
                  </a:lnTo>
                  <a:lnTo>
                    <a:pt x="395414" y="395465"/>
                  </a:lnTo>
                  <a:lnTo>
                    <a:pt x="395414" y="393052"/>
                  </a:lnTo>
                  <a:lnTo>
                    <a:pt x="388632" y="336524"/>
                  </a:lnTo>
                  <a:lnTo>
                    <a:pt x="433235" y="336524"/>
                  </a:lnTo>
                  <a:lnTo>
                    <a:pt x="469595" y="321068"/>
                  </a:lnTo>
                  <a:lnTo>
                    <a:pt x="484619" y="284353"/>
                  </a:lnTo>
                  <a:lnTo>
                    <a:pt x="484619" y="250050"/>
                  </a:lnTo>
                  <a:lnTo>
                    <a:pt x="484619" y="208508"/>
                  </a:lnTo>
                  <a:lnTo>
                    <a:pt x="484619" y="163576"/>
                  </a:lnTo>
                  <a:close/>
                </a:path>
                <a:path w="3381375" h="407669">
                  <a:moveTo>
                    <a:pt x="3380829" y="198640"/>
                  </a:moveTo>
                  <a:lnTo>
                    <a:pt x="3377463" y="179603"/>
                  </a:lnTo>
                  <a:lnTo>
                    <a:pt x="3368154" y="163258"/>
                  </a:lnTo>
                  <a:lnTo>
                    <a:pt x="3367760" y="162915"/>
                  </a:lnTo>
                  <a:lnTo>
                    <a:pt x="3367760" y="198640"/>
                  </a:lnTo>
                  <a:lnTo>
                    <a:pt x="3367684" y="234213"/>
                  </a:lnTo>
                  <a:lnTo>
                    <a:pt x="3364331" y="250774"/>
                  </a:lnTo>
                  <a:lnTo>
                    <a:pt x="3354984" y="264617"/>
                  </a:lnTo>
                  <a:lnTo>
                    <a:pt x="3341103" y="273964"/>
                  </a:lnTo>
                  <a:lnTo>
                    <a:pt x="3324339" y="277342"/>
                  </a:lnTo>
                  <a:lnTo>
                    <a:pt x="3311550" y="277317"/>
                  </a:lnTo>
                  <a:lnTo>
                    <a:pt x="3306076" y="271792"/>
                  </a:lnTo>
                  <a:lnTo>
                    <a:pt x="3306038" y="160578"/>
                  </a:lnTo>
                  <a:lnTo>
                    <a:pt x="3311563" y="155067"/>
                  </a:lnTo>
                  <a:lnTo>
                    <a:pt x="3323704" y="155067"/>
                  </a:lnTo>
                  <a:lnTo>
                    <a:pt x="3323704" y="221640"/>
                  </a:lnTo>
                  <a:lnTo>
                    <a:pt x="3326511" y="224434"/>
                  </a:lnTo>
                  <a:lnTo>
                    <a:pt x="3333419" y="224434"/>
                  </a:lnTo>
                  <a:lnTo>
                    <a:pt x="3336213" y="221640"/>
                  </a:lnTo>
                  <a:lnTo>
                    <a:pt x="3336213" y="156832"/>
                  </a:lnTo>
                  <a:lnTo>
                    <a:pt x="3349040" y="162890"/>
                  </a:lnTo>
                  <a:lnTo>
                    <a:pt x="3359010" y="172466"/>
                  </a:lnTo>
                  <a:lnTo>
                    <a:pt x="3365474" y="184670"/>
                  </a:lnTo>
                  <a:lnTo>
                    <a:pt x="3367760" y="198640"/>
                  </a:lnTo>
                  <a:lnTo>
                    <a:pt x="3367760" y="162915"/>
                  </a:lnTo>
                  <a:lnTo>
                    <a:pt x="3360788" y="156832"/>
                  </a:lnTo>
                  <a:lnTo>
                    <a:pt x="3358756" y="155067"/>
                  </a:lnTo>
                  <a:lnTo>
                    <a:pt x="3353955" y="150888"/>
                  </a:lnTo>
                  <a:lnTo>
                    <a:pt x="3335947" y="143802"/>
                  </a:lnTo>
                  <a:lnTo>
                    <a:pt x="3325698" y="101688"/>
                  </a:lnTo>
                  <a:lnTo>
                    <a:pt x="3305441" y="65011"/>
                  </a:lnTo>
                  <a:lnTo>
                    <a:pt x="3276854" y="35128"/>
                  </a:lnTo>
                  <a:lnTo>
                    <a:pt x="3243707" y="14693"/>
                  </a:lnTo>
                  <a:lnTo>
                    <a:pt x="3201492" y="1257"/>
                  </a:lnTo>
                  <a:lnTo>
                    <a:pt x="3158096" y="0"/>
                  </a:lnTo>
                  <a:lnTo>
                    <a:pt x="3114700" y="10731"/>
                  </a:lnTo>
                  <a:lnTo>
                    <a:pt x="3076854" y="32207"/>
                  </a:lnTo>
                  <a:lnTo>
                    <a:pt x="3046298" y="62699"/>
                  </a:lnTo>
                  <a:lnTo>
                    <a:pt x="3024784" y="100469"/>
                  </a:lnTo>
                  <a:lnTo>
                    <a:pt x="3014040" y="143802"/>
                  </a:lnTo>
                  <a:lnTo>
                    <a:pt x="2995892" y="150799"/>
                  </a:lnTo>
                  <a:lnTo>
                    <a:pt x="2981579" y="163144"/>
                  </a:lnTo>
                  <a:lnTo>
                    <a:pt x="2972168" y="179527"/>
                  </a:lnTo>
                  <a:lnTo>
                    <a:pt x="2968752" y="198640"/>
                  </a:lnTo>
                  <a:lnTo>
                    <a:pt x="2968828" y="234213"/>
                  </a:lnTo>
                  <a:lnTo>
                    <a:pt x="2973209" y="255587"/>
                  </a:lnTo>
                  <a:lnTo>
                    <a:pt x="2985249" y="273367"/>
                  </a:lnTo>
                  <a:lnTo>
                    <a:pt x="3003092" y="285343"/>
                  </a:lnTo>
                  <a:lnTo>
                    <a:pt x="3024911" y="289737"/>
                  </a:lnTo>
                  <a:lnTo>
                    <a:pt x="3030486" y="289737"/>
                  </a:lnTo>
                  <a:lnTo>
                    <a:pt x="3040202" y="287782"/>
                  </a:lnTo>
                  <a:lnTo>
                    <a:pt x="3048139" y="282460"/>
                  </a:lnTo>
                  <a:lnTo>
                    <a:pt x="3051594" y="277380"/>
                  </a:lnTo>
                  <a:lnTo>
                    <a:pt x="3053511" y="274574"/>
                  </a:lnTo>
                  <a:lnTo>
                    <a:pt x="3055518" y="264896"/>
                  </a:lnTo>
                  <a:lnTo>
                    <a:pt x="3055518" y="167424"/>
                  </a:lnTo>
                  <a:lnTo>
                    <a:pt x="3053511" y="157746"/>
                  </a:lnTo>
                  <a:lnTo>
                    <a:pt x="3051683" y="155067"/>
                  </a:lnTo>
                  <a:lnTo>
                    <a:pt x="3048139" y="149860"/>
                  </a:lnTo>
                  <a:lnTo>
                    <a:pt x="3043542" y="146773"/>
                  </a:lnTo>
                  <a:lnTo>
                    <a:pt x="3043542" y="271792"/>
                  </a:lnTo>
                  <a:lnTo>
                    <a:pt x="3037941" y="277380"/>
                  </a:lnTo>
                  <a:lnTo>
                    <a:pt x="3024911" y="277380"/>
                  </a:lnTo>
                  <a:lnTo>
                    <a:pt x="3007918" y="273964"/>
                  </a:lnTo>
                  <a:lnTo>
                    <a:pt x="2994050" y="264617"/>
                  </a:lnTo>
                  <a:lnTo>
                    <a:pt x="2984690" y="250774"/>
                  </a:lnTo>
                  <a:lnTo>
                    <a:pt x="2981337" y="234213"/>
                  </a:lnTo>
                  <a:lnTo>
                    <a:pt x="2981261" y="198640"/>
                  </a:lnTo>
                  <a:lnTo>
                    <a:pt x="2983560" y="184708"/>
                  </a:lnTo>
                  <a:lnTo>
                    <a:pt x="2989986" y="172516"/>
                  </a:lnTo>
                  <a:lnTo>
                    <a:pt x="2999917" y="162941"/>
                  </a:lnTo>
                  <a:lnTo>
                    <a:pt x="3012681" y="156832"/>
                  </a:lnTo>
                  <a:lnTo>
                    <a:pt x="3012579" y="218808"/>
                  </a:lnTo>
                  <a:lnTo>
                    <a:pt x="3012173" y="221602"/>
                  </a:lnTo>
                  <a:lnTo>
                    <a:pt x="3014522" y="224777"/>
                  </a:lnTo>
                  <a:lnTo>
                    <a:pt x="3021368" y="225793"/>
                  </a:lnTo>
                  <a:lnTo>
                    <a:pt x="3024543" y="223443"/>
                  </a:lnTo>
                  <a:lnTo>
                    <a:pt x="3025152" y="219417"/>
                  </a:lnTo>
                  <a:lnTo>
                    <a:pt x="3025051" y="156832"/>
                  </a:lnTo>
                  <a:lnTo>
                    <a:pt x="3025051" y="155067"/>
                  </a:lnTo>
                  <a:lnTo>
                    <a:pt x="3037890" y="155067"/>
                  </a:lnTo>
                  <a:lnTo>
                    <a:pt x="3043478" y="160578"/>
                  </a:lnTo>
                  <a:lnTo>
                    <a:pt x="3043542" y="271792"/>
                  </a:lnTo>
                  <a:lnTo>
                    <a:pt x="3043542" y="146773"/>
                  </a:lnTo>
                  <a:lnTo>
                    <a:pt x="3040202" y="144526"/>
                  </a:lnTo>
                  <a:lnTo>
                    <a:pt x="3030486" y="142582"/>
                  </a:lnTo>
                  <a:lnTo>
                    <a:pt x="3026270" y="142582"/>
                  </a:lnTo>
                  <a:lnTo>
                    <a:pt x="3040189" y="96837"/>
                  </a:lnTo>
                  <a:lnTo>
                    <a:pt x="3066758" y="59067"/>
                  </a:lnTo>
                  <a:lnTo>
                    <a:pt x="3103207" y="31381"/>
                  </a:lnTo>
                  <a:lnTo>
                    <a:pt x="3146755" y="15900"/>
                  </a:lnTo>
                  <a:lnTo>
                    <a:pt x="3194647" y="14693"/>
                  </a:lnTo>
                  <a:lnTo>
                    <a:pt x="3241497" y="29133"/>
                  </a:lnTo>
                  <a:lnTo>
                    <a:pt x="3280295" y="57073"/>
                  </a:lnTo>
                  <a:lnTo>
                    <a:pt x="3308286" y="95796"/>
                  </a:lnTo>
                  <a:lnTo>
                    <a:pt x="3322751" y="142582"/>
                  </a:lnTo>
                  <a:lnTo>
                    <a:pt x="3318395" y="142582"/>
                  </a:lnTo>
                  <a:lnTo>
                    <a:pt x="3308718" y="144526"/>
                  </a:lnTo>
                  <a:lnTo>
                    <a:pt x="3300806" y="149847"/>
                  </a:lnTo>
                  <a:lnTo>
                    <a:pt x="3295472" y="157746"/>
                  </a:lnTo>
                  <a:lnTo>
                    <a:pt x="3293516" y="167424"/>
                  </a:lnTo>
                  <a:lnTo>
                    <a:pt x="3293516" y="264896"/>
                  </a:lnTo>
                  <a:lnTo>
                    <a:pt x="3295065" y="273456"/>
                  </a:lnTo>
                  <a:lnTo>
                    <a:pt x="3299307" y="280771"/>
                  </a:lnTo>
                  <a:lnTo>
                    <a:pt x="3305759" y="286258"/>
                  </a:lnTo>
                  <a:lnTo>
                    <a:pt x="3313912" y="289331"/>
                  </a:lnTo>
                  <a:lnTo>
                    <a:pt x="3305073" y="321119"/>
                  </a:lnTo>
                  <a:lnTo>
                    <a:pt x="3285858" y="344703"/>
                  </a:lnTo>
                  <a:lnTo>
                    <a:pt x="3255581" y="360514"/>
                  </a:lnTo>
                  <a:lnTo>
                    <a:pt x="3213544" y="369011"/>
                  </a:lnTo>
                  <a:lnTo>
                    <a:pt x="3211055" y="363728"/>
                  </a:lnTo>
                  <a:lnTo>
                    <a:pt x="3210090" y="361670"/>
                  </a:lnTo>
                  <a:lnTo>
                    <a:pt x="3204616" y="355930"/>
                  </a:lnTo>
                  <a:lnTo>
                    <a:pt x="3202533" y="354825"/>
                  </a:lnTo>
                  <a:lnTo>
                    <a:pt x="3202533" y="369316"/>
                  </a:lnTo>
                  <a:lnTo>
                    <a:pt x="3202533" y="386092"/>
                  </a:lnTo>
                  <a:lnTo>
                    <a:pt x="3196920" y="391693"/>
                  </a:lnTo>
                  <a:lnTo>
                    <a:pt x="3153054" y="391693"/>
                  </a:lnTo>
                  <a:lnTo>
                    <a:pt x="3147453" y="386092"/>
                  </a:lnTo>
                  <a:lnTo>
                    <a:pt x="3147453" y="369316"/>
                  </a:lnTo>
                  <a:lnTo>
                    <a:pt x="3153054" y="363728"/>
                  </a:lnTo>
                  <a:lnTo>
                    <a:pt x="3196920" y="363728"/>
                  </a:lnTo>
                  <a:lnTo>
                    <a:pt x="3202533" y="369316"/>
                  </a:lnTo>
                  <a:lnTo>
                    <a:pt x="3202533" y="354825"/>
                  </a:lnTo>
                  <a:lnTo>
                    <a:pt x="3197631" y="352196"/>
                  </a:lnTo>
                  <a:lnTo>
                    <a:pt x="3189605" y="350824"/>
                  </a:lnTo>
                  <a:lnTo>
                    <a:pt x="3159963" y="350824"/>
                  </a:lnTo>
                  <a:lnTo>
                    <a:pt x="3150222" y="352793"/>
                  </a:lnTo>
                  <a:lnTo>
                    <a:pt x="3142272" y="358140"/>
                  </a:lnTo>
                  <a:lnTo>
                    <a:pt x="3136900" y="366077"/>
                  </a:lnTo>
                  <a:lnTo>
                    <a:pt x="3134931" y="375805"/>
                  </a:lnTo>
                  <a:lnTo>
                    <a:pt x="3134931" y="379196"/>
                  </a:lnTo>
                  <a:lnTo>
                    <a:pt x="3136938" y="388899"/>
                  </a:lnTo>
                  <a:lnTo>
                    <a:pt x="3142297" y="396824"/>
                  </a:lnTo>
                  <a:lnTo>
                    <a:pt x="3150247" y="402170"/>
                  </a:lnTo>
                  <a:lnTo>
                    <a:pt x="3159963" y="404177"/>
                  </a:lnTo>
                  <a:lnTo>
                    <a:pt x="3190011" y="404177"/>
                  </a:lnTo>
                  <a:lnTo>
                    <a:pt x="3199028" y="402437"/>
                  </a:lnTo>
                  <a:lnTo>
                    <a:pt x="3206585" y="397738"/>
                  </a:lnTo>
                  <a:lnTo>
                    <a:pt x="3211245" y="391693"/>
                  </a:lnTo>
                  <a:lnTo>
                    <a:pt x="3212020" y="390702"/>
                  </a:lnTo>
                  <a:lnTo>
                    <a:pt x="3214636" y="381914"/>
                  </a:lnTo>
                  <a:lnTo>
                    <a:pt x="3261360" y="372173"/>
                  </a:lnTo>
                  <a:lnTo>
                    <a:pt x="3267202" y="369011"/>
                  </a:lnTo>
                  <a:lnTo>
                    <a:pt x="3295205" y="353885"/>
                  </a:lnTo>
                  <a:lnTo>
                    <a:pt x="3316719" y="326631"/>
                  </a:lnTo>
                  <a:lnTo>
                    <a:pt x="3326422" y="290004"/>
                  </a:lnTo>
                  <a:lnTo>
                    <a:pt x="3347682" y="285165"/>
                  </a:lnTo>
                  <a:lnTo>
                    <a:pt x="3358832" y="277380"/>
                  </a:lnTo>
                  <a:lnTo>
                    <a:pt x="3364954" y="273100"/>
                  </a:lnTo>
                  <a:lnTo>
                    <a:pt x="3376549" y="255549"/>
                  </a:lnTo>
                  <a:lnTo>
                    <a:pt x="3380829" y="234213"/>
                  </a:lnTo>
                  <a:lnTo>
                    <a:pt x="3380829" y="198640"/>
                  </a:lnTo>
                  <a:close/>
                </a:path>
              </a:pathLst>
            </a:custGeom>
            <a:solidFill>
              <a:srgbClr val="0079C2"/>
            </a:solidFill>
          </p:spPr>
          <p:txBody>
            <a:bodyPr wrap="square" lIns="0" tIns="0" rIns="0" bIns="0" rtlCol="0"/>
            <a:lstStyle/>
            <a:p>
              <a:endParaRPr sz="2400"/>
            </a:p>
          </p:txBody>
        </p:sp>
        <p:sp>
          <p:nvSpPr>
            <p:cNvPr id="7" name="object 7"/>
            <p:cNvSpPr/>
            <p:nvPr/>
          </p:nvSpPr>
          <p:spPr>
            <a:xfrm>
              <a:off x="3279650" y="2779144"/>
              <a:ext cx="412115" cy="404495"/>
            </a:xfrm>
            <a:custGeom>
              <a:avLst/>
              <a:gdLst/>
              <a:ahLst/>
              <a:cxnLst/>
              <a:rect l="l" t="t" r="r" b="b"/>
              <a:pathLst>
                <a:path w="412114" h="404494">
                  <a:moveTo>
                    <a:pt x="367195" y="143803"/>
                  </a:moveTo>
                  <a:lnTo>
                    <a:pt x="356954" y="101696"/>
                  </a:lnTo>
                  <a:lnTo>
                    <a:pt x="336693" y="65016"/>
                  </a:lnTo>
                  <a:lnTo>
                    <a:pt x="308107" y="35136"/>
                  </a:lnTo>
                  <a:lnTo>
                    <a:pt x="272891" y="13426"/>
                  </a:lnTo>
                  <a:lnTo>
                    <a:pt x="232740" y="1256"/>
                  </a:lnTo>
                  <a:lnTo>
                    <a:pt x="189350" y="0"/>
                  </a:lnTo>
                  <a:lnTo>
                    <a:pt x="145946" y="10731"/>
                  </a:lnTo>
                  <a:lnTo>
                    <a:pt x="108103" y="32210"/>
                  </a:lnTo>
                  <a:lnTo>
                    <a:pt x="77555" y="62702"/>
                  </a:lnTo>
                  <a:lnTo>
                    <a:pt x="56038" y="100478"/>
                  </a:lnTo>
                  <a:lnTo>
                    <a:pt x="45287" y="143803"/>
                  </a:lnTo>
                  <a:lnTo>
                    <a:pt x="27143" y="150798"/>
                  </a:lnTo>
                  <a:lnTo>
                    <a:pt x="12826" y="163147"/>
                  </a:lnTo>
                  <a:lnTo>
                    <a:pt x="3417" y="179535"/>
                  </a:lnTo>
                  <a:lnTo>
                    <a:pt x="0" y="198648"/>
                  </a:lnTo>
                  <a:lnTo>
                    <a:pt x="0" y="233808"/>
                  </a:lnTo>
                  <a:lnTo>
                    <a:pt x="4455" y="255588"/>
                  </a:lnTo>
                  <a:lnTo>
                    <a:pt x="16501" y="273365"/>
                  </a:lnTo>
                  <a:lnTo>
                    <a:pt x="34338" y="285346"/>
                  </a:lnTo>
                  <a:lnTo>
                    <a:pt x="56167" y="289739"/>
                  </a:lnTo>
                  <a:lnTo>
                    <a:pt x="61743" y="289739"/>
                  </a:lnTo>
                  <a:lnTo>
                    <a:pt x="71447" y="287789"/>
                  </a:lnTo>
                  <a:lnTo>
                    <a:pt x="79385" y="282469"/>
                  </a:lnTo>
                  <a:lnTo>
                    <a:pt x="84757" y="274573"/>
                  </a:lnTo>
                  <a:lnTo>
                    <a:pt x="86766" y="264896"/>
                  </a:lnTo>
                  <a:lnTo>
                    <a:pt x="86766" y="167425"/>
                  </a:lnTo>
                  <a:lnTo>
                    <a:pt x="84757" y="157747"/>
                  </a:lnTo>
                  <a:lnTo>
                    <a:pt x="79385" y="149851"/>
                  </a:lnTo>
                  <a:lnTo>
                    <a:pt x="71447" y="144531"/>
                  </a:lnTo>
                  <a:lnTo>
                    <a:pt x="61743" y="142582"/>
                  </a:lnTo>
                  <a:lnTo>
                    <a:pt x="57527" y="142582"/>
                  </a:lnTo>
                  <a:lnTo>
                    <a:pt x="71444" y="96835"/>
                  </a:lnTo>
                  <a:lnTo>
                    <a:pt x="98013" y="59069"/>
                  </a:lnTo>
                  <a:lnTo>
                    <a:pt x="134460" y="31388"/>
                  </a:lnTo>
                  <a:lnTo>
                    <a:pt x="178011" y="15897"/>
                  </a:lnTo>
                  <a:lnTo>
                    <a:pt x="225893" y="14702"/>
                  </a:lnTo>
                  <a:lnTo>
                    <a:pt x="272751" y="29135"/>
                  </a:lnTo>
                  <a:lnTo>
                    <a:pt x="311546" y="57077"/>
                  </a:lnTo>
                  <a:lnTo>
                    <a:pt x="339541" y="95801"/>
                  </a:lnTo>
                  <a:lnTo>
                    <a:pt x="354003" y="142582"/>
                  </a:lnTo>
                  <a:lnTo>
                    <a:pt x="349651" y="142582"/>
                  </a:lnTo>
                  <a:lnTo>
                    <a:pt x="339962" y="144533"/>
                  </a:lnTo>
                  <a:lnTo>
                    <a:pt x="332051" y="149856"/>
                  </a:lnTo>
                  <a:lnTo>
                    <a:pt x="326718" y="157753"/>
                  </a:lnTo>
                  <a:lnTo>
                    <a:pt x="324763" y="167425"/>
                  </a:lnTo>
                  <a:lnTo>
                    <a:pt x="324763" y="264896"/>
                  </a:lnTo>
                  <a:lnTo>
                    <a:pt x="326316" y="273454"/>
                  </a:lnTo>
                  <a:lnTo>
                    <a:pt x="330562" y="280774"/>
                  </a:lnTo>
                  <a:lnTo>
                    <a:pt x="337009" y="286264"/>
                  </a:lnTo>
                  <a:lnTo>
                    <a:pt x="345163" y="289331"/>
                  </a:lnTo>
                  <a:lnTo>
                    <a:pt x="336327" y="321121"/>
                  </a:lnTo>
                  <a:lnTo>
                    <a:pt x="317113" y="344702"/>
                  </a:lnTo>
                  <a:lnTo>
                    <a:pt x="286833" y="360519"/>
                  </a:lnTo>
                  <a:lnTo>
                    <a:pt x="244796" y="369019"/>
                  </a:lnTo>
                  <a:lnTo>
                    <a:pt x="241345" y="361667"/>
                  </a:lnTo>
                  <a:lnTo>
                    <a:pt x="235873" y="355932"/>
                  </a:lnTo>
                  <a:lnTo>
                    <a:pt x="228879" y="352193"/>
                  </a:lnTo>
                  <a:lnTo>
                    <a:pt x="220861" y="350828"/>
                  </a:lnTo>
                  <a:lnTo>
                    <a:pt x="191213" y="350828"/>
                  </a:lnTo>
                  <a:lnTo>
                    <a:pt x="181474" y="352791"/>
                  </a:lnTo>
                  <a:lnTo>
                    <a:pt x="173520" y="358145"/>
                  </a:lnTo>
                  <a:lnTo>
                    <a:pt x="168156" y="366085"/>
                  </a:lnTo>
                  <a:lnTo>
                    <a:pt x="166189" y="375807"/>
                  </a:lnTo>
                  <a:lnTo>
                    <a:pt x="166189" y="379200"/>
                  </a:lnTo>
                  <a:lnTo>
                    <a:pt x="168189" y="388899"/>
                  </a:lnTo>
                  <a:lnTo>
                    <a:pt x="173555" y="396821"/>
                  </a:lnTo>
                  <a:lnTo>
                    <a:pt x="181495" y="402178"/>
                  </a:lnTo>
                  <a:lnTo>
                    <a:pt x="191213" y="404179"/>
                  </a:lnTo>
                  <a:lnTo>
                    <a:pt x="221269" y="404179"/>
                  </a:lnTo>
                  <a:lnTo>
                    <a:pt x="230282" y="402443"/>
                  </a:lnTo>
                  <a:lnTo>
                    <a:pt x="237840" y="397746"/>
                  </a:lnTo>
                  <a:lnTo>
                    <a:pt x="243266" y="390699"/>
                  </a:lnTo>
                  <a:lnTo>
                    <a:pt x="245884" y="381916"/>
                  </a:lnTo>
                  <a:lnTo>
                    <a:pt x="292612" y="372175"/>
                  </a:lnTo>
                  <a:lnTo>
                    <a:pt x="326463" y="353882"/>
                  </a:lnTo>
                  <a:lnTo>
                    <a:pt x="347972" y="326630"/>
                  </a:lnTo>
                  <a:lnTo>
                    <a:pt x="357675" y="290010"/>
                  </a:lnTo>
                  <a:lnTo>
                    <a:pt x="378933" y="285168"/>
                  </a:lnTo>
                  <a:lnTo>
                    <a:pt x="396201" y="273109"/>
                  </a:lnTo>
                  <a:lnTo>
                    <a:pt x="407807" y="255552"/>
                  </a:lnTo>
                  <a:lnTo>
                    <a:pt x="412074" y="234215"/>
                  </a:lnTo>
                  <a:lnTo>
                    <a:pt x="412074" y="198648"/>
                  </a:lnTo>
                  <a:lnTo>
                    <a:pt x="408715" y="179611"/>
                  </a:lnTo>
                  <a:lnTo>
                    <a:pt x="399406" y="163259"/>
                  </a:lnTo>
                  <a:lnTo>
                    <a:pt x="385211" y="150890"/>
                  </a:lnTo>
                  <a:lnTo>
                    <a:pt x="367195" y="143803"/>
                  </a:lnTo>
                  <a:close/>
                </a:path>
              </a:pathLst>
            </a:custGeom>
            <a:ln w="9375">
              <a:solidFill>
                <a:srgbClr val="0078C1"/>
              </a:solidFill>
            </a:ln>
          </p:spPr>
          <p:txBody>
            <a:bodyPr wrap="square" lIns="0" tIns="0" rIns="0" bIns="0" rtlCol="0"/>
            <a:lstStyle/>
            <a:p>
              <a:endParaRPr sz="2400"/>
            </a:p>
          </p:txBody>
        </p:sp>
        <p:pic>
          <p:nvPicPr>
            <p:cNvPr id="8" name="object 8"/>
            <p:cNvPicPr/>
            <p:nvPr/>
          </p:nvPicPr>
          <p:blipFill>
            <a:blip r:embed="rId2" cstate="print"/>
            <a:stretch>
              <a:fillRect/>
            </a:stretch>
          </p:blipFill>
          <p:spPr>
            <a:xfrm>
              <a:off x="3287471" y="2929525"/>
              <a:ext cx="71667" cy="131694"/>
            </a:xfrm>
            <a:prstGeom prst="rect">
              <a:avLst/>
            </a:prstGeom>
          </p:spPr>
        </p:pic>
        <p:sp>
          <p:nvSpPr>
            <p:cNvPr id="9" name="object 9"/>
            <p:cNvSpPr/>
            <p:nvPr/>
          </p:nvSpPr>
          <p:spPr>
            <a:xfrm>
              <a:off x="3458351" y="3142869"/>
              <a:ext cx="55244" cy="28575"/>
            </a:xfrm>
            <a:custGeom>
              <a:avLst/>
              <a:gdLst/>
              <a:ahLst/>
              <a:cxnLst/>
              <a:rect l="l" t="t" r="r" b="b"/>
              <a:pathLst>
                <a:path w="55245" h="28575">
                  <a:moveTo>
                    <a:pt x="55079" y="15475"/>
                  </a:moveTo>
                  <a:lnTo>
                    <a:pt x="55079" y="22372"/>
                  </a:lnTo>
                  <a:lnTo>
                    <a:pt x="49476" y="27965"/>
                  </a:lnTo>
                  <a:lnTo>
                    <a:pt x="42567" y="27965"/>
                  </a:lnTo>
                  <a:lnTo>
                    <a:pt x="12511" y="27965"/>
                  </a:lnTo>
                  <a:lnTo>
                    <a:pt x="5603" y="27965"/>
                  </a:lnTo>
                  <a:lnTo>
                    <a:pt x="0" y="22372"/>
                  </a:lnTo>
                  <a:lnTo>
                    <a:pt x="0" y="15475"/>
                  </a:lnTo>
                  <a:lnTo>
                    <a:pt x="0" y="12489"/>
                  </a:lnTo>
                  <a:lnTo>
                    <a:pt x="0" y="5593"/>
                  </a:lnTo>
                  <a:lnTo>
                    <a:pt x="5603" y="0"/>
                  </a:lnTo>
                  <a:lnTo>
                    <a:pt x="12511" y="0"/>
                  </a:lnTo>
                  <a:lnTo>
                    <a:pt x="42567" y="0"/>
                  </a:lnTo>
                  <a:lnTo>
                    <a:pt x="49476" y="0"/>
                  </a:lnTo>
                  <a:lnTo>
                    <a:pt x="55079" y="5593"/>
                  </a:lnTo>
                  <a:lnTo>
                    <a:pt x="55079" y="12489"/>
                  </a:lnTo>
                  <a:lnTo>
                    <a:pt x="55079" y="15475"/>
                  </a:lnTo>
                  <a:close/>
                </a:path>
              </a:pathLst>
            </a:custGeom>
            <a:ln w="9370">
              <a:solidFill>
                <a:srgbClr val="0078C1"/>
              </a:solidFill>
            </a:ln>
          </p:spPr>
          <p:txBody>
            <a:bodyPr wrap="square" lIns="0" tIns="0" rIns="0" bIns="0" rtlCol="0"/>
            <a:lstStyle/>
            <a:p>
              <a:endParaRPr sz="2400"/>
            </a:p>
          </p:txBody>
        </p:sp>
        <p:pic>
          <p:nvPicPr>
            <p:cNvPr id="10" name="object 10"/>
            <p:cNvPicPr/>
            <p:nvPr/>
          </p:nvPicPr>
          <p:blipFill>
            <a:blip r:embed="rId3" cstate="print"/>
            <a:stretch>
              <a:fillRect/>
            </a:stretch>
          </p:blipFill>
          <p:spPr>
            <a:xfrm>
              <a:off x="3612235" y="2929525"/>
              <a:ext cx="71123" cy="131694"/>
            </a:xfrm>
            <a:prstGeom prst="rect">
              <a:avLst/>
            </a:prstGeom>
          </p:spPr>
        </p:pic>
        <p:sp>
          <p:nvSpPr>
            <p:cNvPr id="11" name="object 11"/>
            <p:cNvSpPr/>
            <p:nvPr/>
          </p:nvSpPr>
          <p:spPr>
            <a:xfrm>
              <a:off x="5966459" y="1812035"/>
              <a:ext cx="3177540" cy="2307590"/>
            </a:xfrm>
            <a:custGeom>
              <a:avLst/>
              <a:gdLst/>
              <a:ahLst/>
              <a:cxnLst/>
              <a:rect l="l" t="t" r="r" b="b"/>
              <a:pathLst>
                <a:path w="3177540" h="2307590">
                  <a:moveTo>
                    <a:pt x="3177540" y="0"/>
                  </a:moveTo>
                  <a:lnTo>
                    <a:pt x="0" y="0"/>
                  </a:lnTo>
                  <a:lnTo>
                    <a:pt x="0" y="2307336"/>
                  </a:lnTo>
                  <a:lnTo>
                    <a:pt x="3177540" y="2307336"/>
                  </a:lnTo>
                  <a:lnTo>
                    <a:pt x="3177540" y="0"/>
                  </a:lnTo>
                  <a:close/>
                </a:path>
              </a:pathLst>
            </a:custGeom>
            <a:solidFill>
              <a:srgbClr val="001F69"/>
            </a:solidFill>
          </p:spPr>
          <p:txBody>
            <a:bodyPr wrap="square" lIns="0" tIns="0" rIns="0" bIns="0" rtlCol="0"/>
            <a:lstStyle/>
            <a:p>
              <a:endParaRPr sz="2400"/>
            </a:p>
          </p:txBody>
        </p:sp>
      </p:grpSp>
      <p:sp>
        <p:nvSpPr>
          <p:cNvPr id="16" name="object 16"/>
          <p:cNvSpPr txBox="1"/>
          <p:nvPr/>
        </p:nvSpPr>
        <p:spPr>
          <a:xfrm>
            <a:off x="8504034" y="3727901"/>
            <a:ext cx="3273437" cy="1001983"/>
          </a:xfrm>
          <a:prstGeom prst="rect">
            <a:avLst/>
          </a:prstGeom>
        </p:spPr>
        <p:txBody>
          <a:bodyPr vert="horz" wrap="square" lIns="0" tIns="16933" rIns="0" bIns="0" rtlCol="0">
            <a:spAutoFit/>
          </a:bodyPr>
          <a:lstStyle/>
          <a:p>
            <a:pPr marL="16933" marR="6773">
              <a:spcBef>
                <a:spcPts val="133"/>
              </a:spcBef>
            </a:pPr>
            <a:r>
              <a:rPr sz="1600" dirty="0">
                <a:solidFill>
                  <a:srgbClr val="FFFFFF"/>
                </a:solidFill>
                <a:latin typeface="Calibri" panose="020F0502020204030204" pitchFamily="34" charset="0"/>
                <a:cs typeface="Calibri" panose="020F0502020204030204" pitchFamily="34" charset="0"/>
              </a:rPr>
              <a:t>Reach</a:t>
            </a:r>
            <a:r>
              <a:rPr sz="1600" spc="-20" dirty="0">
                <a:solidFill>
                  <a:srgbClr val="FFFFFF"/>
                </a:solidFill>
                <a:latin typeface="Calibri" panose="020F0502020204030204" pitchFamily="34" charset="0"/>
                <a:cs typeface="Calibri" panose="020F0502020204030204" pitchFamily="34" charset="0"/>
              </a:rPr>
              <a:t> </a:t>
            </a:r>
            <a:r>
              <a:rPr sz="1600" dirty="0">
                <a:solidFill>
                  <a:srgbClr val="FFFFFF"/>
                </a:solidFill>
                <a:latin typeface="Calibri" panose="020F0502020204030204" pitchFamily="34" charset="0"/>
                <a:cs typeface="Calibri" panose="020F0502020204030204" pitchFamily="34" charset="0"/>
              </a:rPr>
              <a:t>EAP</a:t>
            </a:r>
            <a:r>
              <a:rPr sz="1600" spc="-27" dirty="0">
                <a:solidFill>
                  <a:srgbClr val="FFFFFF"/>
                </a:solidFill>
                <a:latin typeface="Calibri" panose="020F0502020204030204" pitchFamily="34" charset="0"/>
                <a:cs typeface="Calibri" panose="020F0502020204030204" pitchFamily="34" charset="0"/>
              </a:rPr>
              <a:t> </a:t>
            </a:r>
            <a:r>
              <a:rPr sz="1600" dirty="0">
                <a:solidFill>
                  <a:srgbClr val="FFFFFF"/>
                </a:solidFill>
                <a:latin typeface="Calibri" panose="020F0502020204030204" pitchFamily="34" charset="0"/>
                <a:cs typeface="Calibri" panose="020F0502020204030204" pitchFamily="34" charset="0"/>
              </a:rPr>
              <a:t>at</a:t>
            </a:r>
            <a:r>
              <a:rPr sz="1600" spc="-7" dirty="0">
                <a:solidFill>
                  <a:srgbClr val="FFFFFF"/>
                </a:solidFill>
                <a:latin typeface="Calibri" panose="020F0502020204030204" pitchFamily="34" charset="0"/>
                <a:cs typeface="Calibri" panose="020F0502020204030204" pitchFamily="34" charset="0"/>
              </a:rPr>
              <a:t> </a:t>
            </a:r>
            <a:r>
              <a:rPr sz="1600" spc="-13" dirty="0">
                <a:solidFill>
                  <a:srgbClr val="FFFFFF"/>
                </a:solidFill>
                <a:latin typeface="Calibri" panose="020F0502020204030204" pitchFamily="34" charset="0"/>
                <a:cs typeface="Calibri" panose="020F0502020204030204" pitchFamily="34" charset="0"/>
              </a:rPr>
              <a:t>800-346-</a:t>
            </a:r>
            <a:r>
              <a:rPr sz="1600" dirty="0">
                <a:solidFill>
                  <a:srgbClr val="FFFFFF"/>
                </a:solidFill>
                <a:latin typeface="Calibri" panose="020F0502020204030204" pitchFamily="34" charset="0"/>
                <a:cs typeface="Calibri" panose="020F0502020204030204" pitchFamily="34" charset="0"/>
              </a:rPr>
              <a:t>5484</a:t>
            </a:r>
            <a:r>
              <a:rPr sz="1600" spc="-47" dirty="0">
                <a:solidFill>
                  <a:srgbClr val="FFFFFF"/>
                </a:solidFill>
                <a:latin typeface="Calibri" panose="020F0502020204030204" pitchFamily="34" charset="0"/>
                <a:cs typeface="Calibri" panose="020F0502020204030204" pitchFamily="34" charset="0"/>
              </a:rPr>
              <a:t> </a:t>
            </a:r>
            <a:r>
              <a:rPr sz="1600" spc="-33" dirty="0">
                <a:solidFill>
                  <a:srgbClr val="FFFFFF"/>
                </a:solidFill>
                <a:latin typeface="Calibri" panose="020F0502020204030204" pitchFamily="34" charset="0"/>
                <a:cs typeface="Calibri" panose="020F0502020204030204" pitchFamily="34" charset="0"/>
              </a:rPr>
              <a:t>and </a:t>
            </a:r>
            <a:r>
              <a:rPr sz="1600" b="1" dirty="0">
                <a:solidFill>
                  <a:srgbClr val="FFFFFF"/>
                </a:solidFill>
                <a:latin typeface="Calibri" panose="020F0502020204030204" pitchFamily="34" charset="0"/>
                <a:cs typeface="Calibri" panose="020F0502020204030204" pitchFamily="34" charset="0"/>
              </a:rPr>
              <a:t>online </a:t>
            </a:r>
            <a:r>
              <a:rPr sz="1600" dirty="0">
                <a:solidFill>
                  <a:srgbClr val="FFFFFF"/>
                </a:solidFill>
                <a:latin typeface="Calibri" panose="020F0502020204030204" pitchFamily="34" charset="0"/>
                <a:cs typeface="Calibri" panose="020F0502020204030204" pitchFamily="34" charset="0"/>
              </a:rPr>
              <a:t>when</a:t>
            </a:r>
            <a:r>
              <a:rPr sz="1600" spc="-20" dirty="0">
                <a:solidFill>
                  <a:srgbClr val="FFFFFF"/>
                </a:solidFill>
                <a:latin typeface="Calibri" panose="020F0502020204030204" pitchFamily="34" charset="0"/>
                <a:cs typeface="Calibri" panose="020F0502020204030204" pitchFamily="34" charset="0"/>
              </a:rPr>
              <a:t> </a:t>
            </a:r>
            <a:r>
              <a:rPr sz="1600" dirty="0">
                <a:solidFill>
                  <a:srgbClr val="FFFFFF"/>
                </a:solidFill>
                <a:latin typeface="Calibri" panose="020F0502020204030204" pitchFamily="34" charset="0"/>
                <a:cs typeface="Calibri" panose="020F0502020204030204" pitchFamily="34" charset="0"/>
              </a:rPr>
              <a:t>you</a:t>
            </a:r>
            <a:r>
              <a:rPr sz="1600" spc="-20" dirty="0">
                <a:solidFill>
                  <a:srgbClr val="FFFFFF"/>
                </a:solidFill>
                <a:latin typeface="Calibri" panose="020F0502020204030204" pitchFamily="34" charset="0"/>
                <a:cs typeface="Calibri" panose="020F0502020204030204" pitchFamily="34" charset="0"/>
              </a:rPr>
              <a:t> </a:t>
            </a:r>
            <a:r>
              <a:rPr sz="1600" dirty="0">
                <a:solidFill>
                  <a:srgbClr val="FFFFFF"/>
                </a:solidFill>
                <a:latin typeface="Calibri" panose="020F0502020204030204" pitchFamily="34" charset="0"/>
                <a:cs typeface="Calibri" panose="020F0502020204030204" pitchFamily="34" charset="0"/>
              </a:rPr>
              <a:t>log</a:t>
            </a:r>
            <a:r>
              <a:rPr sz="1600" spc="-20" dirty="0">
                <a:solidFill>
                  <a:srgbClr val="FFFFFF"/>
                </a:solidFill>
                <a:latin typeface="Calibri" panose="020F0502020204030204" pitchFamily="34" charset="0"/>
                <a:cs typeface="Calibri" panose="020F0502020204030204" pitchFamily="34" charset="0"/>
              </a:rPr>
              <a:t> </a:t>
            </a:r>
            <a:r>
              <a:rPr sz="1600" dirty="0">
                <a:solidFill>
                  <a:srgbClr val="FFFFFF"/>
                </a:solidFill>
                <a:latin typeface="Calibri" panose="020F0502020204030204" pitchFamily="34" charset="0"/>
                <a:cs typeface="Calibri" panose="020F0502020204030204" pitchFamily="34" charset="0"/>
              </a:rPr>
              <a:t>in</a:t>
            </a:r>
            <a:r>
              <a:rPr sz="1600" spc="-20" dirty="0">
                <a:solidFill>
                  <a:srgbClr val="FFFFFF"/>
                </a:solidFill>
                <a:latin typeface="Calibri" panose="020F0502020204030204" pitchFamily="34" charset="0"/>
                <a:cs typeface="Calibri" panose="020F0502020204030204" pitchFamily="34" charset="0"/>
              </a:rPr>
              <a:t> </a:t>
            </a:r>
            <a:r>
              <a:rPr sz="1600" spc="-33" dirty="0">
                <a:solidFill>
                  <a:srgbClr val="FFFFFF"/>
                </a:solidFill>
                <a:latin typeface="Calibri" panose="020F0502020204030204" pitchFamily="34" charset="0"/>
                <a:cs typeface="Calibri" panose="020F0502020204030204" pitchFamily="34" charset="0"/>
              </a:rPr>
              <a:t>to </a:t>
            </a:r>
            <a:r>
              <a:rPr sz="1600" b="1" dirty="0">
                <a:solidFill>
                  <a:srgbClr val="FFFFFF"/>
                </a:solidFill>
                <a:latin typeface="Calibri" panose="020F0502020204030204" pitchFamily="34" charset="0"/>
                <a:cs typeface="Calibri" panose="020F0502020204030204" pitchFamily="34" charset="0"/>
              </a:rPr>
              <a:t>anthem.com</a:t>
            </a:r>
            <a:r>
              <a:rPr lang="en-US" sz="1600" b="1" dirty="0">
                <a:solidFill>
                  <a:srgbClr val="FFFFFF"/>
                </a:solidFill>
                <a:latin typeface="Calibri" panose="020F0502020204030204" pitchFamily="34" charset="0"/>
                <a:cs typeface="Calibri" panose="020F0502020204030204" pitchFamily="34" charset="0"/>
              </a:rPr>
              <a:t> (Login – VBA)</a:t>
            </a:r>
            <a:r>
              <a:rPr sz="1600" dirty="0">
                <a:solidFill>
                  <a:srgbClr val="FFFFFF"/>
                </a:solidFill>
                <a:latin typeface="Calibri" panose="020F0502020204030204" pitchFamily="34" charset="0"/>
                <a:cs typeface="Calibri" panose="020F0502020204030204" pitchFamily="34" charset="0"/>
              </a:rPr>
              <a:t>.</a:t>
            </a:r>
            <a:r>
              <a:rPr sz="1600" spc="-67" dirty="0">
                <a:solidFill>
                  <a:srgbClr val="FFFFFF"/>
                </a:solidFill>
                <a:latin typeface="Calibri" panose="020F0502020204030204" pitchFamily="34" charset="0"/>
                <a:cs typeface="Calibri" panose="020F0502020204030204" pitchFamily="34" charset="0"/>
              </a:rPr>
              <a:t> </a:t>
            </a:r>
            <a:r>
              <a:rPr sz="1600" spc="-40" dirty="0">
                <a:solidFill>
                  <a:srgbClr val="FFFFFF"/>
                </a:solidFill>
                <a:latin typeface="Calibri" panose="020F0502020204030204" pitchFamily="34" charset="0"/>
                <a:cs typeface="Calibri" panose="020F0502020204030204" pitchFamily="34" charset="0"/>
              </a:rPr>
              <a:t>You</a:t>
            </a:r>
            <a:r>
              <a:rPr sz="1600" spc="-27" dirty="0">
                <a:solidFill>
                  <a:srgbClr val="FFFFFF"/>
                </a:solidFill>
                <a:latin typeface="Calibri" panose="020F0502020204030204" pitchFamily="34" charset="0"/>
                <a:cs typeface="Calibri" panose="020F0502020204030204" pitchFamily="34" charset="0"/>
              </a:rPr>
              <a:t> </a:t>
            </a:r>
            <a:r>
              <a:rPr sz="1600" dirty="0">
                <a:solidFill>
                  <a:srgbClr val="FFFFFF"/>
                </a:solidFill>
                <a:latin typeface="Calibri" panose="020F0502020204030204" pitchFamily="34" charset="0"/>
                <a:cs typeface="Calibri" panose="020F0502020204030204" pitchFamily="34" charset="0"/>
              </a:rPr>
              <a:t>can</a:t>
            </a:r>
            <a:r>
              <a:rPr sz="1600" spc="-27" dirty="0">
                <a:solidFill>
                  <a:srgbClr val="FFFFFF"/>
                </a:solidFill>
                <a:latin typeface="Calibri" panose="020F0502020204030204" pitchFamily="34" charset="0"/>
                <a:cs typeface="Calibri" panose="020F0502020204030204" pitchFamily="34" charset="0"/>
              </a:rPr>
              <a:t> </a:t>
            </a:r>
            <a:r>
              <a:rPr lang="en-US" sz="1600" spc="-27">
                <a:solidFill>
                  <a:srgbClr val="FFFFFF"/>
                </a:solidFill>
                <a:latin typeface="Calibri" panose="020F0502020204030204" pitchFamily="34" charset="0"/>
                <a:cs typeface="Calibri" panose="020F0502020204030204" pitchFamily="34" charset="0"/>
              </a:rPr>
              <a:t>also reach</a:t>
            </a:r>
            <a:r>
              <a:rPr sz="1600" spc="-53">
                <a:solidFill>
                  <a:srgbClr val="FFFFFF"/>
                </a:solidFill>
                <a:latin typeface="Calibri" panose="020F0502020204030204" pitchFamily="34" charset="0"/>
                <a:cs typeface="Calibri" panose="020F0502020204030204" pitchFamily="34" charset="0"/>
              </a:rPr>
              <a:t> </a:t>
            </a:r>
            <a:r>
              <a:rPr sz="1600" dirty="0">
                <a:solidFill>
                  <a:srgbClr val="FFFFFF"/>
                </a:solidFill>
                <a:latin typeface="Calibri" panose="020F0502020204030204" pitchFamily="34" charset="0"/>
                <a:cs typeface="Calibri" panose="020F0502020204030204" pitchFamily="34" charset="0"/>
              </a:rPr>
              <a:t>them</a:t>
            </a:r>
            <a:r>
              <a:rPr sz="1600" spc="-27" dirty="0">
                <a:solidFill>
                  <a:srgbClr val="FFFFFF"/>
                </a:solidFill>
                <a:latin typeface="Calibri" panose="020F0502020204030204" pitchFamily="34" charset="0"/>
                <a:cs typeface="Calibri" panose="020F0502020204030204" pitchFamily="34" charset="0"/>
              </a:rPr>
              <a:t> </a:t>
            </a:r>
            <a:r>
              <a:rPr sz="1600" dirty="0">
                <a:solidFill>
                  <a:srgbClr val="FFFFFF"/>
                </a:solidFill>
                <a:latin typeface="Calibri" panose="020F0502020204030204" pitchFamily="34" charset="0"/>
                <a:cs typeface="Calibri" panose="020F0502020204030204" pitchFamily="34" charset="0"/>
              </a:rPr>
              <a:t>through</a:t>
            </a:r>
            <a:r>
              <a:rPr sz="1600" spc="-33" dirty="0">
                <a:solidFill>
                  <a:srgbClr val="FFFFFF"/>
                </a:solidFill>
                <a:latin typeface="Calibri" panose="020F0502020204030204" pitchFamily="34" charset="0"/>
                <a:cs typeface="Calibri" panose="020F0502020204030204" pitchFamily="34" charset="0"/>
              </a:rPr>
              <a:t> </a:t>
            </a:r>
            <a:r>
              <a:rPr sz="1600" dirty="0">
                <a:solidFill>
                  <a:srgbClr val="FFFFFF"/>
                </a:solidFill>
                <a:latin typeface="Calibri" panose="020F0502020204030204" pitchFamily="34" charset="0"/>
                <a:cs typeface="Calibri" panose="020F0502020204030204" pitchFamily="34" charset="0"/>
              </a:rPr>
              <a:t>the</a:t>
            </a:r>
            <a:r>
              <a:rPr sz="1600" spc="-33" dirty="0">
                <a:solidFill>
                  <a:srgbClr val="FFFFFF"/>
                </a:solidFill>
                <a:latin typeface="Calibri" panose="020F0502020204030204" pitchFamily="34" charset="0"/>
                <a:cs typeface="Calibri" panose="020F0502020204030204" pitchFamily="34" charset="0"/>
              </a:rPr>
              <a:t> </a:t>
            </a:r>
            <a:r>
              <a:rPr sz="1600" spc="-13" dirty="0">
                <a:solidFill>
                  <a:srgbClr val="FFFFFF"/>
                </a:solidFill>
                <a:latin typeface="Calibri" panose="020F0502020204030204" pitchFamily="34" charset="0"/>
                <a:cs typeface="Calibri" panose="020F0502020204030204" pitchFamily="34" charset="0"/>
              </a:rPr>
              <a:t>Sydney </a:t>
            </a:r>
            <a:r>
              <a:rPr sz="1600" dirty="0">
                <a:solidFill>
                  <a:srgbClr val="FFFFFF"/>
                </a:solidFill>
                <a:latin typeface="Calibri" panose="020F0502020204030204" pitchFamily="34" charset="0"/>
                <a:cs typeface="Calibri" panose="020F0502020204030204" pitchFamily="34" charset="0"/>
              </a:rPr>
              <a:t>Health</a:t>
            </a:r>
            <a:r>
              <a:rPr sz="1600" spc="-40" dirty="0">
                <a:solidFill>
                  <a:srgbClr val="FFFFFF"/>
                </a:solidFill>
                <a:latin typeface="Calibri" panose="020F0502020204030204" pitchFamily="34" charset="0"/>
                <a:cs typeface="Calibri" panose="020F0502020204030204" pitchFamily="34" charset="0"/>
              </a:rPr>
              <a:t> </a:t>
            </a:r>
            <a:r>
              <a:rPr sz="1600" dirty="0">
                <a:solidFill>
                  <a:srgbClr val="FFFFFF"/>
                </a:solidFill>
                <a:latin typeface="Calibri" panose="020F0502020204030204" pitchFamily="34" charset="0"/>
                <a:cs typeface="Calibri" panose="020F0502020204030204" pitchFamily="34" charset="0"/>
              </a:rPr>
              <a:t>mobile</a:t>
            </a:r>
            <a:r>
              <a:rPr sz="1600" spc="-67" dirty="0">
                <a:solidFill>
                  <a:srgbClr val="FFFFFF"/>
                </a:solidFill>
                <a:latin typeface="Calibri" panose="020F0502020204030204" pitchFamily="34" charset="0"/>
                <a:cs typeface="Calibri" panose="020F0502020204030204" pitchFamily="34" charset="0"/>
              </a:rPr>
              <a:t> </a:t>
            </a:r>
            <a:r>
              <a:rPr sz="1600" spc="-27" dirty="0">
                <a:solidFill>
                  <a:srgbClr val="FFFFFF"/>
                </a:solidFill>
                <a:latin typeface="Calibri" panose="020F0502020204030204" pitchFamily="34" charset="0"/>
                <a:cs typeface="Calibri" panose="020F0502020204030204" pitchFamily="34" charset="0"/>
              </a:rPr>
              <a:t>app.</a:t>
            </a:r>
            <a:endParaRPr sz="1600" dirty="0">
              <a:latin typeface="Calibri" panose="020F0502020204030204" pitchFamily="34" charset="0"/>
              <a:cs typeface="Calibri" panose="020F0502020204030204" pitchFamily="34" charset="0"/>
            </a:endParaRPr>
          </a:p>
        </p:txBody>
      </p:sp>
      <p:grpSp>
        <p:nvGrpSpPr>
          <p:cNvPr id="17" name="object 17"/>
          <p:cNvGrpSpPr/>
          <p:nvPr/>
        </p:nvGrpSpPr>
        <p:grpSpPr>
          <a:xfrm>
            <a:off x="3803736" y="2798067"/>
            <a:ext cx="5002953" cy="2115820"/>
            <a:chOff x="2852801" y="2098550"/>
            <a:chExt cx="3752215" cy="1586865"/>
          </a:xfrm>
        </p:grpSpPr>
        <p:sp>
          <p:nvSpPr>
            <p:cNvPr id="18" name="object 18"/>
            <p:cNvSpPr/>
            <p:nvPr/>
          </p:nvSpPr>
          <p:spPr>
            <a:xfrm>
              <a:off x="6380986" y="2249424"/>
              <a:ext cx="224154" cy="373380"/>
            </a:xfrm>
            <a:custGeom>
              <a:avLst/>
              <a:gdLst/>
              <a:ahLst/>
              <a:cxnLst/>
              <a:rect l="l" t="t" r="r" b="b"/>
              <a:pathLst>
                <a:path w="224154" h="373380">
                  <a:moveTo>
                    <a:pt x="192532" y="0"/>
                  </a:moveTo>
                  <a:lnTo>
                    <a:pt x="31051" y="0"/>
                  </a:lnTo>
                  <a:lnTo>
                    <a:pt x="18902" y="2415"/>
                  </a:lnTo>
                  <a:lnTo>
                    <a:pt x="9039" y="8990"/>
                  </a:lnTo>
                  <a:lnTo>
                    <a:pt x="2419" y="18714"/>
                  </a:lnTo>
                  <a:lnTo>
                    <a:pt x="0" y="30581"/>
                  </a:lnTo>
                  <a:lnTo>
                    <a:pt x="0" y="343230"/>
                  </a:lnTo>
                  <a:lnTo>
                    <a:pt x="2419" y="355029"/>
                  </a:lnTo>
                  <a:lnTo>
                    <a:pt x="9039" y="364605"/>
                  </a:lnTo>
                  <a:lnTo>
                    <a:pt x="18902" y="371031"/>
                  </a:lnTo>
                  <a:lnTo>
                    <a:pt x="31051" y="373380"/>
                  </a:lnTo>
                  <a:lnTo>
                    <a:pt x="192532" y="373380"/>
                  </a:lnTo>
                  <a:lnTo>
                    <a:pt x="204750" y="371031"/>
                  </a:lnTo>
                  <a:lnTo>
                    <a:pt x="214766" y="364605"/>
                  </a:lnTo>
                  <a:lnTo>
                    <a:pt x="221539" y="355029"/>
                  </a:lnTo>
                  <a:lnTo>
                    <a:pt x="222482" y="350558"/>
                  </a:lnTo>
                  <a:lnTo>
                    <a:pt x="27063" y="350558"/>
                  </a:lnTo>
                  <a:lnTo>
                    <a:pt x="23507" y="347103"/>
                  </a:lnTo>
                  <a:lnTo>
                    <a:pt x="23507" y="327304"/>
                  </a:lnTo>
                  <a:lnTo>
                    <a:pt x="224028" y="327304"/>
                  </a:lnTo>
                  <a:lnTo>
                    <a:pt x="224028" y="304469"/>
                  </a:lnTo>
                  <a:lnTo>
                    <a:pt x="23507" y="304469"/>
                  </a:lnTo>
                  <a:lnTo>
                    <a:pt x="23507" y="65887"/>
                  </a:lnTo>
                  <a:lnTo>
                    <a:pt x="224028" y="65887"/>
                  </a:lnTo>
                  <a:lnTo>
                    <a:pt x="224028" y="43065"/>
                  </a:lnTo>
                  <a:lnTo>
                    <a:pt x="23507" y="43065"/>
                  </a:lnTo>
                  <a:lnTo>
                    <a:pt x="23507" y="26276"/>
                  </a:lnTo>
                  <a:lnTo>
                    <a:pt x="27063" y="23253"/>
                  </a:lnTo>
                  <a:lnTo>
                    <a:pt x="222491" y="23253"/>
                  </a:lnTo>
                  <a:lnTo>
                    <a:pt x="221539" y="18714"/>
                  </a:lnTo>
                  <a:lnTo>
                    <a:pt x="214766" y="8990"/>
                  </a:lnTo>
                  <a:lnTo>
                    <a:pt x="204750" y="2415"/>
                  </a:lnTo>
                  <a:lnTo>
                    <a:pt x="192532" y="0"/>
                  </a:lnTo>
                  <a:close/>
                </a:path>
                <a:path w="224154" h="373380">
                  <a:moveTo>
                    <a:pt x="224028" y="327304"/>
                  </a:moveTo>
                  <a:lnTo>
                    <a:pt x="200075" y="327304"/>
                  </a:lnTo>
                  <a:lnTo>
                    <a:pt x="200075" y="347103"/>
                  </a:lnTo>
                  <a:lnTo>
                    <a:pt x="196519" y="350558"/>
                  </a:lnTo>
                  <a:lnTo>
                    <a:pt x="222482" y="350558"/>
                  </a:lnTo>
                  <a:lnTo>
                    <a:pt x="224028" y="343230"/>
                  </a:lnTo>
                  <a:lnTo>
                    <a:pt x="224028" y="327304"/>
                  </a:lnTo>
                  <a:close/>
                </a:path>
                <a:path w="224154" h="373380">
                  <a:moveTo>
                    <a:pt x="224028" y="65887"/>
                  </a:moveTo>
                  <a:lnTo>
                    <a:pt x="200075" y="65887"/>
                  </a:lnTo>
                  <a:lnTo>
                    <a:pt x="200075" y="304469"/>
                  </a:lnTo>
                  <a:lnTo>
                    <a:pt x="224028" y="304469"/>
                  </a:lnTo>
                  <a:lnTo>
                    <a:pt x="224028" y="65887"/>
                  </a:lnTo>
                  <a:close/>
                </a:path>
                <a:path w="224154" h="373380">
                  <a:moveTo>
                    <a:pt x="222491" y="23253"/>
                  </a:moveTo>
                  <a:lnTo>
                    <a:pt x="196519" y="23253"/>
                  </a:lnTo>
                  <a:lnTo>
                    <a:pt x="200075" y="26276"/>
                  </a:lnTo>
                  <a:lnTo>
                    <a:pt x="200075" y="43065"/>
                  </a:lnTo>
                  <a:lnTo>
                    <a:pt x="224028" y="43065"/>
                  </a:lnTo>
                  <a:lnTo>
                    <a:pt x="224028" y="30581"/>
                  </a:lnTo>
                  <a:lnTo>
                    <a:pt x="222491" y="23253"/>
                  </a:lnTo>
                  <a:close/>
                </a:path>
              </a:pathLst>
            </a:custGeom>
            <a:solidFill>
              <a:srgbClr val="DCEBF8"/>
            </a:solidFill>
          </p:spPr>
          <p:txBody>
            <a:bodyPr wrap="square" lIns="0" tIns="0" rIns="0" bIns="0" rtlCol="0"/>
            <a:lstStyle/>
            <a:p>
              <a:endParaRPr sz="2400"/>
            </a:p>
          </p:txBody>
        </p:sp>
        <p:pic>
          <p:nvPicPr>
            <p:cNvPr id="19" name="object 19"/>
            <p:cNvPicPr/>
            <p:nvPr/>
          </p:nvPicPr>
          <p:blipFill>
            <a:blip r:embed="rId4" cstate="print"/>
            <a:stretch>
              <a:fillRect/>
            </a:stretch>
          </p:blipFill>
          <p:spPr>
            <a:xfrm>
              <a:off x="6390133" y="2098550"/>
              <a:ext cx="204215" cy="132585"/>
            </a:xfrm>
            <a:prstGeom prst="rect">
              <a:avLst/>
            </a:prstGeom>
          </p:spPr>
        </p:pic>
        <p:sp>
          <p:nvSpPr>
            <p:cNvPr id="20" name="object 20"/>
            <p:cNvSpPr/>
            <p:nvPr/>
          </p:nvSpPr>
          <p:spPr>
            <a:xfrm>
              <a:off x="2855976" y="2761488"/>
              <a:ext cx="0" cy="923925"/>
            </a:xfrm>
            <a:custGeom>
              <a:avLst/>
              <a:gdLst/>
              <a:ahLst/>
              <a:cxnLst/>
              <a:rect l="l" t="t" r="r" b="b"/>
              <a:pathLst>
                <a:path h="923925">
                  <a:moveTo>
                    <a:pt x="0" y="0"/>
                  </a:moveTo>
                  <a:lnTo>
                    <a:pt x="0" y="923328"/>
                  </a:lnTo>
                </a:path>
              </a:pathLst>
            </a:custGeom>
            <a:ln w="6350">
              <a:solidFill>
                <a:srgbClr val="69B3E7"/>
              </a:solidFill>
            </a:ln>
          </p:spPr>
          <p:txBody>
            <a:bodyPr wrap="square" lIns="0" tIns="0" rIns="0" bIns="0" rtlCol="0"/>
            <a:lstStyle/>
            <a:p>
              <a:endParaRPr sz="2400"/>
            </a:p>
          </p:txBody>
        </p:sp>
      </p:grpSp>
      <p:sp>
        <p:nvSpPr>
          <p:cNvPr id="21" name="object 21"/>
          <p:cNvSpPr txBox="1"/>
          <p:nvPr/>
        </p:nvSpPr>
        <p:spPr>
          <a:xfrm>
            <a:off x="5215251" y="3658166"/>
            <a:ext cx="1783080" cy="755762"/>
          </a:xfrm>
          <a:prstGeom prst="rect">
            <a:avLst/>
          </a:prstGeom>
        </p:spPr>
        <p:txBody>
          <a:bodyPr vert="horz" wrap="square" lIns="0" tIns="16933" rIns="0" bIns="0" rtlCol="0">
            <a:spAutoFit/>
          </a:bodyPr>
          <a:lstStyle/>
          <a:p>
            <a:pPr marL="16933" marR="6773">
              <a:spcBef>
                <a:spcPts val="133"/>
              </a:spcBef>
            </a:pPr>
            <a:r>
              <a:rPr sz="1600" dirty="0">
                <a:solidFill>
                  <a:srgbClr val="5E5E5E"/>
                </a:solidFill>
                <a:latin typeface="Calibri" panose="020F0502020204030204" pitchFamily="34" charset="0"/>
                <a:cs typeface="Calibri" panose="020F0502020204030204" pitchFamily="34" charset="0"/>
              </a:rPr>
              <a:t>Connect</a:t>
            </a:r>
            <a:r>
              <a:rPr sz="1600" spc="-67" dirty="0">
                <a:solidFill>
                  <a:srgbClr val="5E5E5E"/>
                </a:solidFill>
                <a:latin typeface="Calibri" panose="020F0502020204030204" pitchFamily="34" charset="0"/>
                <a:cs typeface="Calibri" panose="020F0502020204030204" pitchFamily="34" charset="0"/>
              </a:rPr>
              <a:t> </a:t>
            </a:r>
            <a:r>
              <a:rPr sz="1600" dirty="0">
                <a:solidFill>
                  <a:srgbClr val="5E5E5E"/>
                </a:solidFill>
                <a:latin typeface="Calibri" panose="020F0502020204030204" pitchFamily="34" charset="0"/>
                <a:cs typeface="Calibri" panose="020F0502020204030204" pitchFamily="34" charset="0"/>
              </a:rPr>
              <a:t>with</a:t>
            </a:r>
            <a:r>
              <a:rPr sz="1600" spc="-13" dirty="0">
                <a:solidFill>
                  <a:srgbClr val="5E5E5E"/>
                </a:solidFill>
                <a:latin typeface="Calibri" panose="020F0502020204030204" pitchFamily="34" charset="0"/>
                <a:cs typeface="Calibri" panose="020F0502020204030204" pitchFamily="34" charset="0"/>
              </a:rPr>
              <a:t> </a:t>
            </a:r>
            <a:r>
              <a:rPr sz="1600" b="1" spc="-13" dirty="0">
                <a:solidFill>
                  <a:srgbClr val="5E5E5E"/>
                </a:solidFill>
                <a:latin typeface="Calibri" panose="020F0502020204030204" pitchFamily="34" charset="0"/>
                <a:cs typeface="Calibri" panose="020F0502020204030204" pitchFamily="34" charset="0"/>
              </a:rPr>
              <a:t>legal</a:t>
            </a:r>
            <a:r>
              <a:rPr sz="1600" spc="-13" dirty="0">
                <a:solidFill>
                  <a:srgbClr val="5E5E5E"/>
                </a:solidFill>
                <a:latin typeface="Calibri" panose="020F0502020204030204" pitchFamily="34" charset="0"/>
                <a:cs typeface="Calibri" panose="020F0502020204030204" pitchFamily="34" charset="0"/>
              </a:rPr>
              <a:t>, </a:t>
            </a:r>
            <a:r>
              <a:rPr sz="1600" b="1" dirty="0">
                <a:solidFill>
                  <a:srgbClr val="5E5E5E"/>
                </a:solidFill>
                <a:latin typeface="Calibri" panose="020F0502020204030204" pitchFamily="34" charset="0"/>
                <a:cs typeface="Calibri" panose="020F0502020204030204" pitchFamily="34" charset="0"/>
              </a:rPr>
              <a:t>financial</a:t>
            </a:r>
            <a:r>
              <a:rPr sz="1600" dirty="0">
                <a:solidFill>
                  <a:srgbClr val="5E5E5E"/>
                </a:solidFill>
                <a:latin typeface="Calibri" panose="020F0502020204030204" pitchFamily="34" charset="0"/>
                <a:cs typeface="Calibri" panose="020F0502020204030204" pitchFamily="34" charset="0"/>
              </a:rPr>
              <a:t>,</a:t>
            </a:r>
            <a:r>
              <a:rPr sz="1600" spc="-33" dirty="0">
                <a:solidFill>
                  <a:srgbClr val="5E5E5E"/>
                </a:solidFill>
                <a:latin typeface="Calibri" panose="020F0502020204030204" pitchFamily="34" charset="0"/>
                <a:cs typeface="Calibri" panose="020F0502020204030204" pitchFamily="34" charset="0"/>
              </a:rPr>
              <a:t> and </a:t>
            </a:r>
            <a:r>
              <a:rPr sz="1600" b="1" dirty="0">
                <a:solidFill>
                  <a:srgbClr val="5E5E5E"/>
                </a:solidFill>
                <a:latin typeface="Calibri" panose="020F0502020204030204" pitchFamily="34" charset="0"/>
                <a:cs typeface="Calibri" panose="020F0502020204030204" pitchFamily="34" charset="0"/>
              </a:rPr>
              <a:t>crisis</a:t>
            </a:r>
            <a:r>
              <a:rPr sz="1600" b="1" spc="-20" dirty="0">
                <a:solidFill>
                  <a:srgbClr val="5E5E5E"/>
                </a:solidFill>
                <a:latin typeface="Calibri" panose="020F0502020204030204" pitchFamily="34" charset="0"/>
                <a:cs typeface="Calibri" panose="020F0502020204030204" pitchFamily="34" charset="0"/>
              </a:rPr>
              <a:t> </a:t>
            </a:r>
            <a:r>
              <a:rPr sz="1600" spc="-13" dirty="0">
                <a:solidFill>
                  <a:srgbClr val="5E5E5E"/>
                </a:solidFill>
                <a:latin typeface="Calibri" panose="020F0502020204030204" pitchFamily="34" charset="0"/>
                <a:cs typeface="Calibri" panose="020F0502020204030204" pitchFamily="34" charset="0"/>
              </a:rPr>
              <a:t>counselors.</a:t>
            </a:r>
            <a:endParaRPr sz="1600">
              <a:latin typeface="Calibri" panose="020F0502020204030204" pitchFamily="34" charset="0"/>
              <a:cs typeface="Calibri" panose="020F0502020204030204" pitchFamily="34" charset="0"/>
            </a:endParaRPr>
          </a:p>
        </p:txBody>
      </p:sp>
      <p:sp>
        <p:nvSpPr>
          <p:cNvPr id="22" name="object 22"/>
          <p:cNvSpPr txBox="1"/>
          <p:nvPr/>
        </p:nvSpPr>
        <p:spPr>
          <a:xfrm>
            <a:off x="1345917" y="3658166"/>
            <a:ext cx="1916007" cy="755762"/>
          </a:xfrm>
          <a:prstGeom prst="rect">
            <a:avLst/>
          </a:prstGeom>
        </p:spPr>
        <p:txBody>
          <a:bodyPr vert="horz" wrap="square" lIns="0" tIns="16933" rIns="0" bIns="0" rtlCol="0">
            <a:spAutoFit/>
          </a:bodyPr>
          <a:lstStyle/>
          <a:p>
            <a:pPr marL="16933" marR="6773">
              <a:spcBef>
                <a:spcPts val="133"/>
              </a:spcBef>
            </a:pPr>
            <a:r>
              <a:rPr sz="1600" dirty="0">
                <a:solidFill>
                  <a:srgbClr val="5E5E5E"/>
                </a:solidFill>
                <a:latin typeface="Calibri" panose="020F0502020204030204" pitchFamily="34" charset="0"/>
                <a:cs typeface="Calibri" panose="020F0502020204030204" pitchFamily="34" charset="0"/>
              </a:rPr>
              <a:t>Find</a:t>
            </a:r>
            <a:r>
              <a:rPr sz="1600" spc="-40" dirty="0">
                <a:solidFill>
                  <a:srgbClr val="5E5E5E"/>
                </a:solidFill>
                <a:latin typeface="Calibri" panose="020F0502020204030204" pitchFamily="34" charset="0"/>
                <a:cs typeface="Calibri" panose="020F0502020204030204" pitchFamily="34" charset="0"/>
              </a:rPr>
              <a:t> </a:t>
            </a:r>
            <a:r>
              <a:rPr sz="1600" b="1" dirty="0">
                <a:solidFill>
                  <a:srgbClr val="5E5E5E"/>
                </a:solidFill>
                <a:latin typeface="Calibri" panose="020F0502020204030204" pitchFamily="34" charset="0"/>
                <a:cs typeface="Calibri" panose="020F0502020204030204" pitchFamily="34" charset="0"/>
              </a:rPr>
              <a:t>support</a:t>
            </a:r>
            <a:r>
              <a:rPr sz="1600" b="1" spc="-7" dirty="0">
                <a:solidFill>
                  <a:srgbClr val="5E5E5E"/>
                </a:solidFill>
                <a:latin typeface="Calibri" panose="020F0502020204030204" pitchFamily="34" charset="0"/>
                <a:cs typeface="Calibri" panose="020F0502020204030204" pitchFamily="34" charset="0"/>
              </a:rPr>
              <a:t> </a:t>
            </a:r>
            <a:r>
              <a:rPr sz="1600" spc="-33" dirty="0">
                <a:solidFill>
                  <a:srgbClr val="5E5E5E"/>
                </a:solidFill>
                <a:latin typeface="Calibri" panose="020F0502020204030204" pitchFamily="34" charset="0"/>
                <a:cs typeface="Calibri" panose="020F0502020204030204" pitchFamily="34" charset="0"/>
              </a:rPr>
              <a:t>for </a:t>
            </a:r>
            <a:r>
              <a:rPr sz="1600" dirty="0">
                <a:solidFill>
                  <a:srgbClr val="5E5E5E"/>
                </a:solidFill>
                <a:latin typeface="Calibri" panose="020F0502020204030204" pitchFamily="34" charset="0"/>
                <a:cs typeface="Calibri" panose="020F0502020204030204" pitchFamily="34" charset="0"/>
              </a:rPr>
              <a:t>various</a:t>
            </a:r>
            <a:r>
              <a:rPr sz="1600" spc="-60" dirty="0">
                <a:solidFill>
                  <a:srgbClr val="5E5E5E"/>
                </a:solidFill>
                <a:latin typeface="Calibri" panose="020F0502020204030204" pitchFamily="34" charset="0"/>
                <a:cs typeface="Calibri" panose="020F0502020204030204" pitchFamily="34" charset="0"/>
              </a:rPr>
              <a:t> </a:t>
            </a:r>
            <a:r>
              <a:rPr sz="1600" dirty="0">
                <a:solidFill>
                  <a:srgbClr val="5E5E5E"/>
                </a:solidFill>
                <a:latin typeface="Calibri" panose="020F0502020204030204" pitchFamily="34" charset="0"/>
                <a:cs typeface="Calibri" panose="020F0502020204030204" pitchFamily="34" charset="0"/>
              </a:rPr>
              <a:t>personal</a:t>
            </a:r>
            <a:r>
              <a:rPr sz="1600" spc="-73" dirty="0">
                <a:solidFill>
                  <a:srgbClr val="5E5E5E"/>
                </a:solidFill>
                <a:latin typeface="Calibri" panose="020F0502020204030204" pitchFamily="34" charset="0"/>
                <a:cs typeface="Calibri" panose="020F0502020204030204" pitchFamily="34" charset="0"/>
              </a:rPr>
              <a:t> </a:t>
            </a:r>
            <a:r>
              <a:rPr sz="1600" spc="-33" dirty="0">
                <a:solidFill>
                  <a:srgbClr val="5E5E5E"/>
                </a:solidFill>
                <a:latin typeface="Calibri" panose="020F0502020204030204" pitchFamily="34" charset="0"/>
                <a:cs typeface="Calibri" panose="020F0502020204030204" pitchFamily="34" charset="0"/>
              </a:rPr>
              <a:t>and </a:t>
            </a:r>
            <a:r>
              <a:rPr sz="1600" spc="-13" dirty="0">
                <a:solidFill>
                  <a:srgbClr val="5E5E5E"/>
                </a:solidFill>
                <a:latin typeface="Calibri" panose="020F0502020204030204" pitchFamily="34" charset="0"/>
                <a:cs typeface="Calibri" panose="020F0502020204030204" pitchFamily="34" charset="0"/>
              </a:rPr>
              <a:t>work-</a:t>
            </a:r>
            <a:r>
              <a:rPr sz="1600" dirty="0">
                <a:solidFill>
                  <a:srgbClr val="5E5E5E"/>
                </a:solidFill>
                <a:latin typeface="Calibri" panose="020F0502020204030204" pitchFamily="34" charset="0"/>
                <a:cs typeface="Calibri" panose="020F0502020204030204" pitchFamily="34" charset="0"/>
              </a:rPr>
              <a:t>related</a:t>
            </a:r>
            <a:r>
              <a:rPr sz="1600" spc="-7" dirty="0">
                <a:solidFill>
                  <a:srgbClr val="5E5E5E"/>
                </a:solidFill>
                <a:latin typeface="Calibri" panose="020F0502020204030204" pitchFamily="34" charset="0"/>
                <a:cs typeface="Calibri" panose="020F0502020204030204" pitchFamily="34" charset="0"/>
              </a:rPr>
              <a:t> </a:t>
            </a:r>
            <a:r>
              <a:rPr sz="1600" spc="-13" dirty="0">
                <a:solidFill>
                  <a:srgbClr val="5E5E5E"/>
                </a:solidFill>
                <a:latin typeface="Calibri" panose="020F0502020204030204" pitchFamily="34" charset="0"/>
                <a:cs typeface="Calibri" panose="020F0502020204030204" pitchFamily="34" charset="0"/>
              </a:rPr>
              <a:t>issues.</a:t>
            </a:r>
            <a:endParaRPr sz="1600" dirty="0">
              <a:latin typeface="Calibri" panose="020F0502020204030204" pitchFamily="34" charset="0"/>
              <a:cs typeface="Calibri" panose="020F0502020204030204" pitchFamily="34" charset="0"/>
            </a:endParaRPr>
          </a:p>
        </p:txBody>
      </p:sp>
      <p:sp>
        <p:nvSpPr>
          <p:cNvPr id="12" name="Slide Number Placeholder 11">
            <a:extLst>
              <a:ext uri="{FF2B5EF4-FFF2-40B4-BE49-F238E27FC236}">
                <a16:creationId xmlns:a16="http://schemas.microsoft.com/office/drawing/2014/main" id="{E873BDC0-417F-6663-EFEF-75B174960D4C}"/>
              </a:ext>
            </a:extLst>
          </p:cNvPr>
          <p:cNvSpPr>
            <a:spLocks noGrp="1"/>
          </p:cNvSpPr>
          <p:nvPr>
            <p:ph type="sldNum" sz="quarter" idx="12"/>
          </p:nvPr>
        </p:nvSpPr>
        <p:spPr/>
        <p:txBody>
          <a:bodyPr/>
          <a:lstStyle/>
          <a:p>
            <a:fld id="{3A98EE3D-8CD1-4C3F-BD1C-C98C9596463C}" type="slidenum">
              <a:rPr lang="en-US" smtClean="0"/>
              <a:t>31</a:t>
            </a:fld>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7465569" y="631952"/>
            <a:ext cx="4726431" cy="5590538"/>
            <a:chOff x="5599176" y="473964"/>
            <a:chExt cx="3544823" cy="4192904"/>
          </a:xfrm>
        </p:grpSpPr>
        <p:sp>
          <p:nvSpPr>
            <p:cNvPr id="3" name="object 3"/>
            <p:cNvSpPr/>
            <p:nvPr/>
          </p:nvSpPr>
          <p:spPr>
            <a:xfrm>
              <a:off x="5599176" y="3240023"/>
              <a:ext cx="3537585" cy="1426845"/>
            </a:xfrm>
            <a:custGeom>
              <a:avLst/>
              <a:gdLst/>
              <a:ahLst/>
              <a:cxnLst/>
              <a:rect l="l" t="t" r="r" b="b"/>
              <a:pathLst>
                <a:path w="3537584" h="1426845">
                  <a:moveTo>
                    <a:pt x="3537191" y="0"/>
                  </a:moveTo>
                  <a:lnTo>
                    <a:pt x="0" y="0"/>
                  </a:lnTo>
                  <a:lnTo>
                    <a:pt x="0" y="1426464"/>
                  </a:lnTo>
                  <a:lnTo>
                    <a:pt x="3537191" y="1426464"/>
                  </a:lnTo>
                  <a:lnTo>
                    <a:pt x="3537191" y="0"/>
                  </a:lnTo>
                  <a:close/>
                </a:path>
              </a:pathLst>
            </a:custGeom>
            <a:solidFill>
              <a:srgbClr val="001F69"/>
            </a:solidFill>
          </p:spPr>
          <p:txBody>
            <a:bodyPr wrap="square" lIns="0" tIns="0" rIns="0" bIns="0" rtlCol="0"/>
            <a:lstStyle/>
            <a:p>
              <a:endParaRPr sz="2400"/>
            </a:p>
          </p:txBody>
        </p:sp>
        <p:pic>
          <p:nvPicPr>
            <p:cNvPr id="4" name="object 4"/>
            <p:cNvPicPr/>
            <p:nvPr/>
          </p:nvPicPr>
          <p:blipFill>
            <a:blip r:embed="rId2" cstate="print"/>
            <a:stretch>
              <a:fillRect/>
            </a:stretch>
          </p:blipFill>
          <p:spPr>
            <a:xfrm>
              <a:off x="5599176" y="473964"/>
              <a:ext cx="3544823" cy="2766047"/>
            </a:xfrm>
            <a:prstGeom prst="rect">
              <a:avLst/>
            </a:prstGeom>
          </p:spPr>
        </p:pic>
      </p:grpSp>
      <p:sp>
        <p:nvSpPr>
          <p:cNvPr id="10" name="object 10"/>
          <p:cNvSpPr txBox="1">
            <a:spLocks noGrp="1"/>
          </p:cNvSpPr>
          <p:nvPr>
            <p:ph type="title"/>
          </p:nvPr>
        </p:nvSpPr>
        <p:spPr>
          <a:xfrm>
            <a:off x="284595" y="631936"/>
            <a:ext cx="14706155" cy="508687"/>
          </a:xfrm>
          <a:prstGeom prst="rect">
            <a:avLst/>
          </a:prstGeom>
        </p:spPr>
        <p:txBody>
          <a:bodyPr vert="horz" wrap="square" lIns="0" tIns="16087" rIns="0" bIns="0" rtlCol="0" anchor="b">
            <a:spAutoFit/>
          </a:bodyPr>
          <a:lstStyle/>
          <a:p>
            <a:pPr marL="16933">
              <a:spcBef>
                <a:spcPts val="127"/>
              </a:spcBef>
            </a:pPr>
            <a:r>
              <a:rPr lang="en-US" sz="3200" spc="-140" dirty="0">
                <a:cs typeface="Calibri" panose="020F0502020204030204" pitchFamily="34" charset="0"/>
              </a:rPr>
              <a:t>Lark - </a:t>
            </a:r>
            <a:r>
              <a:rPr sz="3200" spc="-140" dirty="0">
                <a:cs typeface="Calibri" panose="020F0502020204030204" pitchFamily="34" charset="0"/>
              </a:rPr>
              <a:t>Diabetes</a:t>
            </a:r>
            <a:r>
              <a:rPr sz="3200" spc="-187" dirty="0">
                <a:cs typeface="Calibri" panose="020F0502020204030204" pitchFamily="34" charset="0"/>
              </a:rPr>
              <a:t> </a:t>
            </a:r>
            <a:r>
              <a:rPr sz="3200" spc="-147" dirty="0">
                <a:cs typeface="Calibri" panose="020F0502020204030204" pitchFamily="34" charset="0"/>
              </a:rPr>
              <a:t>Prevention</a:t>
            </a:r>
            <a:r>
              <a:rPr sz="3200" spc="-213" dirty="0">
                <a:cs typeface="Calibri" panose="020F0502020204030204" pitchFamily="34" charset="0"/>
              </a:rPr>
              <a:t> </a:t>
            </a:r>
            <a:r>
              <a:rPr sz="3200" spc="-60" dirty="0">
                <a:cs typeface="Calibri" panose="020F0502020204030204" pitchFamily="34" charset="0"/>
              </a:rPr>
              <a:t>Program</a:t>
            </a:r>
          </a:p>
        </p:txBody>
      </p:sp>
      <p:sp>
        <p:nvSpPr>
          <p:cNvPr id="11" name="object 11"/>
          <p:cNvSpPr txBox="1"/>
          <p:nvPr/>
        </p:nvSpPr>
        <p:spPr>
          <a:xfrm>
            <a:off x="408001" y="2018391"/>
            <a:ext cx="6041813" cy="2197974"/>
          </a:xfrm>
          <a:prstGeom prst="rect">
            <a:avLst/>
          </a:prstGeom>
        </p:spPr>
        <p:txBody>
          <a:bodyPr vert="horz" wrap="square" lIns="0" tIns="38100" rIns="0" bIns="0" rtlCol="0">
            <a:spAutoFit/>
          </a:bodyPr>
          <a:lstStyle/>
          <a:p>
            <a:pPr marL="16933" marR="40639">
              <a:lnSpc>
                <a:spcPts val="2133"/>
              </a:lnSpc>
              <a:spcBef>
                <a:spcPts val="300"/>
              </a:spcBef>
            </a:pPr>
            <a:r>
              <a:rPr sz="1867" b="1" dirty="0">
                <a:solidFill>
                  <a:srgbClr val="0079C2"/>
                </a:solidFill>
                <a:cs typeface="Calibri" panose="020F0502020204030204" pitchFamily="34" charset="0"/>
              </a:rPr>
              <a:t>The</a:t>
            </a:r>
            <a:r>
              <a:rPr sz="1867" b="1" spc="-40" dirty="0">
                <a:solidFill>
                  <a:srgbClr val="0079C2"/>
                </a:solidFill>
                <a:cs typeface="Calibri" panose="020F0502020204030204" pitchFamily="34" charset="0"/>
              </a:rPr>
              <a:t> </a:t>
            </a:r>
            <a:r>
              <a:rPr sz="1867" b="1" spc="-13" dirty="0">
                <a:solidFill>
                  <a:srgbClr val="0079C2"/>
                </a:solidFill>
                <a:cs typeface="Calibri" panose="020F0502020204030204" pitchFamily="34" charset="0"/>
              </a:rPr>
              <a:t>12-</a:t>
            </a:r>
            <a:r>
              <a:rPr sz="1867" b="1" dirty="0">
                <a:solidFill>
                  <a:srgbClr val="0079C2"/>
                </a:solidFill>
                <a:cs typeface="Calibri" panose="020F0502020204030204" pitchFamily="34" charset="0"/>
              </a:rPr>
              <a:t>month</a:t>
            </a:r>
            <a:r>
              <a:rPr sz="1867" b="1" spc="-73" dirty="0">
                <a:solidFill>
                  <a:srgbClr val="0079C2"/>
                </a:solidFill>
                <a:cs typeface="Calibri" panose="020F0502020204030204" pitchFamily="34" charset="0"/>
              </a:rPr>
              <a:t> </a:t>
            </a:r>
            <a:r>
              <a:rPr sz="1867" b="1" dirty="0">
                <a:solidFill>
                  <a:srgbClr val="0079C2"/>
                </a:solidFill>
                <a:cs typeface="Calibri" panose="020F0502020204030204" pitchFamily="34" charset="0"/>
              </a:rPr>
              <a:t>weight</a:t>
            </a:r>
            <a:r>
              <a:rPr sz="1867" b="1" spc="-87" dirty="0">
                <a:solidFill>
                  <a:srgbClr val="0079C2"/>
                </a:solidFill>
                <a:cs typeface="Calibri" panose="020F0502020204030204" pitchFamily="34" charset="0"/>
              </a:rPr>
              <a:t> </a:t>
            </a:r>
            <a:r>
              <a:rPr sz="1867" b="1" dirty="0">
                <a:solidFill>
                  <a:srgbClr val="0079C2"/>
                </a:solidFill>
                <a:cs typeface="Calibri" panose="020F0502020204030204" pitchFamily="34" charset="0"/>
              </a:rPr>
              <a:t>loss</a:t>
            </a:r>
            <a:r>
              <a:rPr sz="1867" b="1" spc="-67" dirty="0">
                <a:solidFill>
                  <a:srgbClr val="0079C2"/>
                </a:solidFill>
                <a:cs typeface="Calibri" panose="020F0502020204030204" pitchFamily="34" charset="0"/>
              </a:rPr>
              <a:t> </a:t>
            </a:r>
            <a:r>
              <a:rPr sz="1867" b="1" dirty="0">
                <a:solidFill>
                  <a:srgbClr val="0079C2"/>
                </a:solidFill>
                <a:cs typeface="Calibri" panose="020F0502020204030204" pitchFamily="34" charset="0"/>
              </a:rPr>
              <a:t>program</a:t>
            </a:r>
            <a:r>
              <a:rPr sz="1867" b="1" spc="-40" dirty="0">
                <a:solidFill>
                  <a:srgbClr val="0079C2"/>
                </a:solidFill>
                <a:cs typeface="Calibri" panose="020F0502020204030204" pitchFamily="34" charset="0"/>
              </a:rPr>
              <a:t> </a:t>
            </a:r>
            <a:r>
              <a:rPr sz="1867" b="1" dirty="0">
                <a:solidFill>
                  <a:srgbClr val="0079C2"/>
                </a:solidFill>
                <a:cs typeface="Calibri" panose="020F0502020204030204" pitchFamily="34" charset="0"/>
              </a:rPr>
              <a:t>can</a:t>
            </a:r>
            <a:r>
              <a:rPr sz="1867" b="1" spc="-53" dirty="0">
                <a:solidFill>
                  <a:srgbClr val="0079C2"/>
                </a:solidFill>
                <a:cs typeface="Calibri" panose="020F0502020204030204" pitchFamily="34" charset="0"/>
              </a:rPr>
              <a:t> </a:t>
            </a:r>
            <a:r>
              <a:rPr sz="1867" b="1" dirty="0">
                <a:solidFill>
                  <a:srgbClr val="0079C2"/>
                </a:solidFill>
                <a:cs typeface="Calibri" panose="020F0502020204030204" pitchFamily="34" charset="0"/>
              </a:rPr>
              <a:t>help</a:t>
            </a:r>
            <a:r>
              <a:rPr sz="1867" b="1" spc="-60" dirty="0">
                <a:solidFill>
                  <a:srgbClr val="0079C2"/>
                </a:solidFill>
                <a:cs typeface="Calibri" panose="020F0502020204030204" pitchFamily="34" charset="0"/>
              </a:rPr>
              <a:t> </a:t>
            </a:r>
            <a:r>
              <a:rPr sz="1867" b="1" dirty="0">
                <a:solidFill>
                  <a:srgbClr val="0079C2"/>
                </a:solidFill>
                <a:cs typeface="Calibri" panose="020F0502020204030204" pitchFamily="34" charset="0"/>
              </a:rPr>
              <a:t>you</a:t>
            </a:r>
            <a:r>
              <a:rPr sz="1867" b="1" spc="7" dirty="0">
                <a:solidFill>
                  <a:srgbClr val="0079C2"/>
                </a:solidFill>
                <a:cs typeface="Calibri" panose="020F0502020204030204" pitchFamily="34" charset="0"/>
              </a:rPr>
              <a:t> </a:t>
            </a:r>
            <a:r>
              <a:rPr sz="1867" b="1" spc="-27" dirty="0">
                <a:solidFill>
                  <a:srgbClr val="0079C2"/>
                </a:solidFill>
                <a:cs typeface="Calibri" panose="020F0502020204030204" pitchFamily="34" charset="0"/>
              </a:rPr>
              <a:t>lose </a:t>
            </a:r>
            <a:r>
              <a:rPr sz="1867" b="1" dirty="0">
                <a:solidFill>
                  <a:srgbClr val="0079C2"/>
                </a:solidFill>
                <a:cs typeface="Calibri" panose="020F0502020204030204" pitchFamily="34" charset="0"/>
              </a:rPr>
              <a:t>weight</a:t>
            </a:r>
            <a:r>
              <a:rPr sz="1867" b="1" spc="-87" dirty="0">
                <a:solidFill>
                  <a:srgbClr val="0079C2"/>
                </a:solidFill>
                <a:cs typeface="Calibri" panose="020F0502020204030204" pitchFamily="34" charset="0"/>
              </a:rPr>
              <a:t> </a:t>
            </a:r>
            <a:r>
              <a:rPr sz="1867" b="1" dirty="0">
                <a:solidFill>
                  <a:srgbClr val="0079C2"/>
                </a:solidFill>
                <a:cs typeface="Calibri" panose="020F0502020204030204" pitchFamily="34" charset="0"/>
              </a:rPr>
              <a:t>and</a:t>
            </a:r>
            <a:r>
              <a:rPr sz="1867" b="1" spc="-47" dirty="0">
                <a:solidFill>
                  <a:srgbClr val="0079C2"/>
                </a:solidFill>
                <a:cs typeface="Calibri" panose="020F0502020204030204" pitchFamily="34" charset="0"/>
              </a:rPr>
              <a:t> </a:t>
            </a:r>
            <a:r>
              <a:rPr sz="1867" b="1" dirty="0">
                <a:solidFill>
                  <a:srgbClr val="0079C2"/>
                </a:solidFill>
                <a:cs typeface="Calibri" panose="020F0502020204030204" pitchFamily="34" charset="0"/>
              </a:rPr>
              <a:t>reduce</a:t>
            </a:r>
            <a:r>
              <a:rPr sz="1867" b="1" spc="-67" dirty="0">
                <a:solidFill>
                  <a:srgbClr val="0079C2"/>
                </a:solidFill>
                <a:cs typeface="Calibri" panose="020F0502020204030204" pitchFamily="34" charset="0"/>
              </a:rPr>
              <a:t> </a:t>
            </a:r>
            <a:r>
              <a:rPr sz="1867" b="1" dirty="0">
                <a:solidFill>
                  <a:srgbClr val="0079C2"/>
                </a:solidFill>
                <a:cs typeface="Calibri" panose="020F0502020204030204" pitchFamily="34" charset="0"/>
              </a:rPr>
              <a:t>your</a:t>
            </a:r>
            <a:r>
              <a:rPr sz="1867" b="1" spc="13" dirty="0">
                <a:solidFill>
                  <a:srgbClr val="0079C2"/>
                </a:solidFill>
                <a:cs typeface="Calibri" panose="020F0502020204030204" pitchFamily="34" charset="0"/>
              </a:rPr>
              <a:t> </a:t>
            </a:r>
            <a:r>
              <a:rPr sz="1867" b="1" dirty="0">
                <a:solidFill>
                  <a:srgbClr val="0079C2"/>
                </a:solidFill>
                <a:cs typeface="Calibri" panose="020F0502020204030204" pitchFamily="34" charset="0"/>
              </a:rPr>
              <a:t>risk</a:t>
            </a:r>
            <a:r>
              <a:rPr sz="1867" b="1" spc="-53" dirty="0">
                <a:solidFill>
                  <a:srgbClr val="0079C2"/>
                </a:solidFill>
                <a:cs typeface="Calibri" panose="020F0502020204030204" pitchFamily="34" charset="0"/>
              </a:rPr>
              <a:t> </a:t>
            </a:r>
            <a:r>
              <a:rPr sz="1867" b="1" dirty="0">
                <a:solidFill>
                  <a:srgbClr val="0079C2"/>
                </a:solidFill>
                <a:cs typeface="Calibri" panose="020F0502020204030204" pitchFamily="34" charset="0"/>
              </a:rPr>
              <a:t>for</a:t>
            </a:r>
            <a:r>
              <a:rPr sz="1867" b="1" spc="-27" dirty="0">
                <a:solidFill>
                  <a:srgbClr val="0079C2"/>
                </a:solidFill>
                <a:cs typeface="Calibri" panose="020F0502020204030204" pitchFamily="34" charset="0"/>
              </a:rPr>
              <a:t> </a:t>
            </a:r>
            <a:r>
              <a:rPr sz="1867" b="1" spc="-13" dirty="0">
                <a:solidFill>
                  <a:srgbClr val="0079C2"/>
                </a:solidFill>
                <a:cs typeface="Calibri" panose="020F0502020204030204" pitchFamily="34" charset="0"/>
              </a:rPr>
              <a:t>diabetes.</a:t>
            </a:r>
            <a:endParaRPr sz="1867" dirty="0">
              <a:cs typeface="Calibri" panose="020F0502020204030204" pitchFamily="34" charset="0"/>
            </a:endParaRPr>
          </a:p>
          <a:p>
            <a:pPr>
              <a:spcBef>
                <a:spcPts val="7"/>
              </a:spcBef>
            </a:pPr>
            <a:endParaRPr sz="2333" dirty="0">
              <a:cs typeface="Calibri" panose="020F0502020204030204" pitchFamily="34" charset="0"/>
            </a:endParaRPr>
          </a:p>
          <a:p>
            <a:pPr marL="16933" marR="6773">
              <a:lnSpc>
                <a:spcPts val="1827"/>
              </a:lnSpc>
            </a:pPr>
            <a:r>
              <a:rPr sz="1600" dirty="0">
                <a:solidFill>
                  <a:srgbClr val="5E5E5E"/>
                </a:solidFill>
                <a:cs typeface="Calibri" panose="020F0502020204030204" pitchFamily="34" charset="0"/>
              </a:rPr>
              <a:t>Anthem</a:t>
            </a:r>
            <a:r>
              <a:rPr sz="1600" spc="-60" dirty="0">
                <a:solidFill>
                  <a:srgbClr val="5E5E5E"/>
                </a:solidFill>
                <a:cs typeface="Calibri" panose="020F0502020204030204" pitchFamily="34" charset="0"/>
              </a:rPr>
              <a:t> </a:t>
            </a:r>
            <a:r>
              <a:rPr sz="1600" dirty="0">
                <a:solidFill>
                  <a:srgbClr val="5E5E5E"/>
                </a:solidFill>
                <a:cs typeface="Calibri" panose="020F0502020204030204" pitchFamily="34" charset="0"/>
              </a:rPr>
              <a:t>and</a:t>
            </a:r>
            <a:r>
              <a:rPr sz="1600" spc="-47" dirty="0">
                <a:solidFill>
                  <a:srgbClr val="5E5E5E"/>
                </a:solidFill>
                <a:cs typeface="Calibri" panose="020F0502020204030204" pitchFamily="34" charset="0"/>
              </a:rPr>
              <a:t> </a:t>
            </a:r>
            <a:r>
              <a:rPr sz="1600" dirty="0">
                <a:solidFill>
                  <a:srgbClr val="5E5E5E"/>
                </a:solidFill>
                <a:cs typeface="Calibri" panose="020F0502020204030204" pitchFamily="34" charset="0"/>
              </a:rPr>
              <a:t>Lark</a:t>
            </a:r>
            <a:r>
              <a:rPr sz="1600" spc="-20" dirty="0">
                <a:solidFill>
                  <a:srgbClr val="5E5E5E"/>
                </a:solidFill>
                <a:cs typeface="Calibri" panose="020F0502020204030204" pitchFamily="34" charset="0"/>
              </a:rPr>
              <a:t> </a:t>
            </a:r>
            <a:r>
              <a:rPr sz="1600" dirty="0">
                <a:solidFill>
                  <a:srgbClr val="5E5E5E"/>
                </a:solidFill>
                <a:cs typeface="Calibri" panose="020F0502020204030204" pitchFamily="34" charset="0"/>
              </a:rPr>
              <a:t>have</a:t>
            </a:r>
            <a:r>
              <a:rPr sz="1600" spc="-13" dirty="0">
                <a:solidFill>
                  <a:srgbClr val="5E5E5E"/>
                </a:solidFill>
                <a:cs typeface="Calibri" panose="020F0502020204030204" pitchFamily="34" charset="0"/>
              </a:rPr>
              <a:t> </a:t>
            </a:r>
            <a:r>
              <a:rPr sz="1600" dirty="0">
                <a:solidFill>
                  <a:srgbClr val="5E5E5E"/>
                </a:solidFill>
                <a:cs typeface="Calibri" panose="020F0502020204030204" pitchFamily="34" charset="0"/>
              </a:rPr>
              <a:t>come</a:t>
            </a:r>
            <a:r>
              <a:rPr sz="1600" spc="-33" dirty="0">
                <a:solidFill>
                  <a:srgbClr val="5E5E5E"/>
                </a:solidFill>
                <a:cs typeface="Calibri" panose="020F0502020204030204" pitchFamily="34" charset="0"/>
              </a:rPr>
              <a:t> </a:t>
            </a:r>
            <a:r>
              <a:rPr sz="1600" dirty="0">
                <a:solidFill>
                  <a:srgbClr val="5E5E5E"/>
                </a:solidFill>
                <a:cs typeface="Calibri" panose="020F0502020204030204" pitchFamily="34" charset="0"/>
              </a:rPr>
              <a:t>together</a:t>
            </a:r>
            <a:r>
              <a:rPr sz="1600" spc="-47" dirty="0">
                <a:solidFill>
                  <a:srgbClr val="5E5E5E"/>
                </a:solidFill>
                <a:cs typeface="Calibri" panose="020F0502020204030204" pitchFamily="34" charset="0"/>
              </a:rPr>
              <a:t> </a:t>
            </a:r>
            <a:r>
              <a:rPr sz="1600" dirty="0">
                <a:solidFill>
                  <a:srgbClr val="5E5E5E"/>
                </a:solidFill>
                <a:cs typeface="Calibri" panose="020F0502020204030204" pitchFamily="34" charset="0"/>
              </a:rPr>
              <a:t>to</a:t>
            </a:r>
            <a:r>
              <a:rPr sz="1600" spc="-13" dirty="0">
                <a:solidFill>
                  <a:srgbClr val="5E5E5E"/>
                </a:solidFill>
                <a:cs typeface="Calibri" panose="020F0502020204030204" pitchFamily="34" charset="0"/>
              </a:rPr>
              <a:t> </a:t>
            </a:r>
            <a:r>
              <a:rPr sz="1600" dirty="0">
                <a:solidFill>
                  <a:srgbClr val="5E5E5E"/>
                </a:solidFill>
                <a:cs typeface="Calibri" panose="020F0502020204030204" pitchFamily="34" charset="0"/>
              </a:rPr>
              <a:t>offer</a:t>
            </a:r>
            <a:r>
              <a:rPr sz="1600" spc="-60" dirty="0">
                <a:solidFill>
                  <a:srgbClr val="5E5E5E"/>
                </a:solidFill>
                <a:cs typeface="Calibri" panose="020F0502020204030204" pitchFamily="34" charset="0"/>
              </a:rPr>
              <a:t> </a:t>
            </a:r>
            <a:r>
              <a:rPr sz="1600" dirty="0">
                <a:solidFill>
                  <a:srgbClr val="5E5E5E"/>
                </a:solidFill>
                <a:cs typeface="Calibri" panose="020F0502020204030204" pitchFamily="34" charset="0"/>
              </a:rPr>
              <a:t>this</a:t>
            </a:r>
            <a:r>
              <a:rPr sz="1600" spc="-7" dirty="0">
                <a:solidFill>
                  <a:srgbClr val="5E5E5E"/>
                </a:solidFill>
                <a:cs typeface="Calibri" panose="020F0502020204030204" pitchFamily="34" charset="0"/>
              </a:rPr>
              <a:t> </a:t>
            </a:r>
            <a:r>
              <a:rPr sz="1600" dirty="0">
                <a:solidFill>
                  <a:srgbClr val="5E5E5E"/>
                </a:solidFill>
                <a:cs typeface="Calibri" panose="020F0502020204030204" pitchFamily="34" charset="0"/>
              </a:rPr>
              <a:t>program</a:t>
            </a:r>
            <a:r>
              <a:rPr sz="1600" spc="-27" dirty="0">
                <a:solidFill>
                  <a:srgbClr val="5E5E5E"/>
                </a:solidFill>
                <a:cs typeface="Calibri" panose="020F0502020204030204" pitchFamily="34" charset="0"/>
              </a:rPr>
              <a:t> </a:t>
            </a:r>
            <a:r>
              <a:rPr sz="1600" dirty="0">
                <a:solidFill>
                  <a:srgbClr val="5E5E5E"/>
                </a:solidFill>
                <a:cs typeface="Calibri" panose="020F0502020204030204" pitchFamily="34" charset="0"/>
              </a:rPr>
              <a:t>at</a:t>
            </a:r>
            <a:r>
              <a:rPr sz="1600" spc="-13" dirty="0">
                <a:solidFill>
                  <a:srgbClr val="5E5E5E"/>
                </a:solidFill>
                <a:cs typeface="Calibri" panose="020F0502020204030204" pitchFamily="34" charset="0"/>
              </a:rPr>
              <a:t> </a:t>
            </a:r>
            <a:r>
              <a:rPr sz="1600" spc="-33" dirty="0">
                <a:solidFill>
                  <a:srgbClr val="5E5E5E"/>
                </a:solidFill>
                <a:cs typeface="Calibri" panose="020F0502020204030204" pitchFamily="34" charset="0"/>
              </a:rPr>
              <a:t>no </a:t>
            </a:r>
            <a:r>
              <a:rPr sz="1600" dirty="0">
                <a:solidFill>
                  <a:srgbClr val="5E5E5E"/>
                </a:solidFill>
                <a:cs typeface="Calibri" panose="020F0502020204030204" pitchFamily="34" charset="0"/>
              </a:rPr>
              <a:t>extra</a:t>
            </a:r>
            <a:r>
              <a:rPr sz="1600" spc="-20" dirty="0">
                <a:solidFill>
                  <a:srgbClr val="5E5E5E"/>
                </a:solidFill>
                <a:cs typeface="Calibri" panose="020F0502020204030204" pitchFamily="34" charset="0"/>
              </a:rPr>
              <a:t> </a:t>
            </a:r>
            <a:r>
              <a:rPr sz="1600" dirty="0">
                <a:solidFill>
                  <a:srgbClr val="5E5E5E"/>
                </a:solidFill>
                <a:cs typeface="Calibri" panose="020F0502020204030204" pitchFamily="34" charset="0"/>
              </a:rPr>
              <a:t>cost. It</a:t>
            </a:r>
            <a:r>
              <a:rPr sz="1600" spc="-7" dirty="0">
                <a:solidFill>
                  <a:srgbClr val="5E5E5E"/>
                </a:solidFill>
                <a:cs typeface="Calibri" panose="020F0502020204030204" pitchFamily="34" charset="0"/>
              </a:rPr>
              <a:t> </a:t>
            </a:r>
            <a:r>
              <a:rPr sz="1600" dirty="0">
                <a:solidFill>
                  <a:srgbClr val="5E5E5E"/>
                </a:solidFill>
                <a:cs typeface="Calibri" panose="020F0502020204030204" pitchFamily="34" charset="0"/>
              </a:rPr>
              <a:t>is</a:t>
            </a:r>
            <a:r>
              <a:rPr sz="1600" spc="-7" dirty="0">
                <a:solidFill>
                  <a:srgbClr val="5E5E5E"/>
                </a:solidFill>
                <a:cs typeface="Calibri" panose="020F0502020204030204" pitchFamily="34" charset="0"/>
              </a:rPr>
              <a:t> </a:t>
            </a:r>
            <a:r>
              <a:rPr sz="1600" dirty="0">
                <a:solidFill>
                  <a:srgbClr val="5E5E5E"/>
                </a:solidFill>
                <a:cs typeface="Calibri" panose="020F0502020204030204" pitchFamily="34" charset="0"/>
              </a:rPr>
              <a:t>part</a:t>
            </a:r>
            <a:r>
              <a:rPr sz="1600" spc="-20" dirty="0">
                <a:solidFill>
                  <a:srgbClr val="5E5E5E"/>
                </a:solidFill>
                <a:cs typeface="Calibri" panose="020F0502020204030204" pitchFamily="34" charset="0"/>
              </a:rPr>
              <a:t> </a:t>
            </a:r>
            <a:r>
              <a:rPr sz="1600" dirty="0">
                <a:solidFill>
                  <a:srgbClr val="5E5E5E"/>
                </a:solidFill>
                <a:cs typeface="Calibri" panose="020F0502020204030204" pitchFamily="34" charset="0"/>
              </a:rPr>
              <a:t>of</a:t>
            </a:r>
            <a:r>
              <a:rPr sz="1600" spc="-27" dirty="0">
                <a:solidFill>
                  <a:srgbClr val="5E5E5E"/>
                </a:solidFill>
                <a:cs typeface="Calibri" panose="020F0502020204030204" pitchFamily="34" charset="0"/>
              </a:rPr>
              <a:t> </a:t>
            </a:r>
            <a:r>
              <a:rPr sz="1600" dirty="0">
                <a:solidFill>
                  <a:srgbClr val="5E5E5E"/>
                </a:solidFill>
                <a:cs typeface="Calibri" panose="020F0502020204030204" pitchFamily="34" charset="0"/>
              </a:rPr>
              <a:t>your</a:t>
            </a:r>
            <a:r>
              <a:rPr sz="1600" spc="-13" dirty="0">
                <a:solidFill>
                  <a:srgbClr val="5E5E5E"/>
                </a:solidFill>
                <a:cs typeface="Calibri" panose="020F0502020204030204" pitchFamily="34" charset="0"/>
              </a:rPr>
              <a:t> </a:t>
            </a:r>
            <a:r>
              <a:rPr sz="1600" dirty="0">
                <a:solidFill>
                  <a:srgbClr val="5E5E5E"/>
                </a:solidFill>
                <a:cs typeface="Calibri" panose="020F0502020204030204" pitchFamily="34" charset="0"/>
              </a:rPr>
              <a:t>health</a:t>
            </a:r>
            <a:r>
              <a:rPr sz="1600" spc="-47" dirty="0">
                <a:solidFill>
                  <a:srgbClr val="5E5E5E"/>
                </a:solidFill>
                <a:cs typeface="Calibri" panose="020F0502020204030204" pitchFamily="34" charset="0"/>
              </a:rPr>
              <a:t> </a:t>
            </a:r>
            <a:r>
              <a:rPr sz="1600" spc="-13" dirty="0">
                <a:solidFill>
                  <a:srgbClr val="5E5E5E"/>
                </a:solidFill>
                <a:cs typeface="Calibri" panose="020F0502020204030204" pitchFamily="34" charset="0"/>
              </a:rPr>
              <a:t>plan.</a:t>
            </a:r>
            <a:endParaRPr sz="1600" dirty="0">
              <a:cs typeface="Calibri" panose="020F0502020204030204" pitchFamily="34" charset="0"/>
            </a:endParaRPr>
          </a:p>
          <a:p>
            <a:pPr marL="16933">
              <a:spcBef>
                <a:spcPts val="1200"/>
              </a:spcBef>
            </a:pPr>
            <a:r>
              <a:rPr sz="1600" dirty="0">
                <a:solidFill>
                  <a:srgbClr val="5E5E5E"/>
                </a:solidFill>
                <a:cs typeface="Calibri" panose="020F0502020204030204" pitchFamily="34" charset="0"/>
              </a:rPr>
              <a:t>It’s</a:t>
            </a:r>
            <a:r>
              <a:rPr sz="1600" spc="-40" dirty="0">
                <a:solidFill>
                  <a:srgbClr val="5E5E5E"/>
                </a:solidFill>
                <a:cs typeface="Calibri" panose="020F0502020204030204" pitchFamily="34" charset="0"/>
              </a:rPr>
              <a:t> </a:t>
            </a:r>
            <a:r>
              <a:rPr sz="1600" dirty="0">
                <a:solidFill>
                  <a:srgbClr val="5E5E5E"/>
                </a:solidFill>
                <a:cs typeface="Calibri" panose="020F0502020204030204" pitchFamily="34" charset="0"/>
              </a:rPr>
              <a:t>customized</a:t>
            </a:r>
            <a:r>
              <a:rPr sz="1600" spc="-40" dirty="0">
                <a:solidFill>
                  <a:srgbClr val="5E5E5E"/>
                </a:solidFill>
                <a:cs typeface="Calibri" panose="020F0502020204030204" pitchFamily="34" charset="0"/>
              </a:rPr>
              <a:t> </a:t>
            </a:r>
            <a:r>
              <a:rPr sz="1600" dirty="0">
                <a:solidFill>
                  <a:srgbClr val="5E5E5E"/>
                </a:solidFill>
                <a:cs typeface="Calibri" panose="020F0502020204030204" pitchFamily="34" charset="0"/>
              </a:rPr>
              <a:t>to</a:t>
            </a:r>
            <a:r>
              <a:rPr sz="1600" spc="-27" dirty="0">
                <a:solidFill>
                  <a:srgbClr val="5E5E5E"/>
                </a:solidFill>
                <a:cs typeface="Calibri" panose="020F0502020204030204" pitchFamily="34" charset="0"/>
              </a:rPr>
              <a:t> </a:t>
            </a:r>
            <a:r>
              <a:rPr sz="1600" dirty="0">
                <a:solidFill>
                  <a:srgbClr val="5E5E5E"/>
                </a:solidFill>
                <a:cs typeface="Calibri" panose="020F0502020204030204" pitchFamily="34" charset="0"/>
              </a:rPr>
              <a:t>your</a:t>
            </a:r>
            <a:r>
              <a:rPr sz="1600" spc="-27" dirty="0">
                <a:solidFill>
                  <a:srgbClr val="5E5E5E"/>
                </a:solidFill>
                <a:cs typeface="Calibri" panose="020F0502020204030204" pitchFamily="34" charset="0"/>
              </a:rPr>
              <a:t> </a:t>
            </a:r>
            <a:r>
              <a:rPr sz="1600" dirty="0">
                <a:solidFill>
                  <a:srgbClr val="5E5E5E"/>
                </a:solidFill>
                <a:cs typeface="Calibri" panose="020F0502020204030204" pitchFamily="34" charset="0"/>
              </a:rPr>
              <a:t>lifestyle,</a:t>
            </a:r>
            <a:r>
              <a:rPr sz="1600" spc="-33" dirty="0">
                <a:solidFill>
                  <a:srgbClr val="5E5E5E"/>
                </a:solidFill>
                <a:cs typeface="Calibri" panose="020F0502020204030204" pitchFamily="34" charset="0"/>
              </a:rPr>
              <a:t> </a:t>
            </a:r>
            <a:r>
              <a:rPr sz="1600" dirty="0">
                <a:solidFill>
                  <a:srgbClr val="5E5E5E"/>
                </a:solidFill>
                <a:cs typeface="Calibri" panose="020F0502020204030204" pitchFamily="34" charset="0"/>
              </a:rPr>
              <a:t>so</a:t>
            </a:r>
            <a:r>
              <a:rPr sz="1600" spc="-27" dirty="0">
                <a:solidFill>
                  <a:srgbClr val="5E5E5E"/>
                </a:solidFill>
                <a:cs typeface="Calibri" panose="020F0502020204030204" pitchFamily="34" charset="0"/>
              </a:rPr>
              <a:t> </a:t>
            </a:r>
            <a:r>
              <a:rPr sz="1600" dirty="0">
                <a:solidFill>
                  <a:srgbClr val="5E5E5E"/>
                </a:solidFill>
                <a:cs typeface="Calibri" panose="020F0502020204030204" pitchFamily="34" charset="0"/>
              </a:rPr>
              <a:t>you</a:t>
            </a:r>
            <a:r>
              <a:rPr sz="1600" spc="-13" dirty="0">
                <a:solidFill>
                  <a:srgbClr val="5E5E5E"/>
                </a:solidFill>
                <a:cs typeface="Calibri" panose="020F0502020204030204" pitchFamily="34" charset="0"/>
              </a:rPr>
              <a:t> </a:t>
            </a:r>
            <a:r>
              <a:rPr sz="1600" dirty="0">
                <a:solidFill>
                  <a:srgbClr val="5E5E5E"/>
                </a:solidFill>
                <a:cs typeface="Calibri" panose="020F0502020204030204" pitchFamily="34" charset="0"/>
              </a:rPr>
              <a:t>receive</a:t>
            </a:r>
            <a:r>
              <a:rPr sz="1600" spc="-47" dirty="0">
                <a:solidFill>
                  <a:srgbClr val="5E5E5E"/>
                </a:solidFill>
                <a:cs typeface="Calibri" panose="020F0502020204030204" pitchFamily="34" charset="0"/>
              </a:rPr>
              <a:t> </a:t>
            </a:r>
            <a:r>
              <a:rPr sz="1600" dirty="0">
                <a:solidFill>
                  <a:srgbClr val="5E5E5E"/>
                </a:solidFill>
                <a:cs typeface="Calibri" panose="020F0502020204030204" pitchFamily="34" charset="0"/>
              </a:rPr>
              <a:t>24/7</a:t>
            </a:r>
            <a:r>
              <a:rPr sz="1600" spc="-47" dirty="0">
                <a:solidFill>
                  <a:srgbClr val="5E5E5E"/>
                </a:solidFill>
                <a:cs typeface="Calibri" panose="020F0502020204030204" pitchFamily="34" charset="0"/>
              </a:rPr>
              <a:t> </a:t>
            </a:r>
            <a:r>
              <a:rPr sz="1600" dirty="0">
                <a:solidFill>
                  <a:srgbClr val="5E5E5E"/>
                </a:solidFill>
                <a:cs typeface="Calibri" panose="020F0502020204030204" pitchFamily="34" charset="0"/>
              </a:rPr>
              <a:t>coaching</a:t>
            </a:r>
            <a:r>
              <a:rPr sz="1600" spc="-73" dirty="0">
                <a:solidFill>
                  <a:srgbClr val="5E5E5E"/>
                </a:solidFill>
                <a:cs typeface="Calibri" panose="020F0502020204030204" pitchFamily="34" charset="0"/>
              </a:rPr>
              <a:t> </a:t>
            </a:r>
            <a:r>
              <a:rPr sz="1600" spc="-33" dirty="0">
                <a:solidFill>
                  <a:srgbClr val="5E5E5E"/>
                </a:solidFill>
                <a:cs typeface="Calibri" panose="020F0502020204030204" pitchFamily="34" charset="0"/>
              </a:rPr>
              <a:t>to:</a:t>
            </a:r>
            <a:endParaRPr sz="1600" dirty="0">
              <a:cs typeface="Calibri" panose="020F0502020204030204" pitchFamily="34" charset="0"/>
            </a:endParaRPr>
          </a:p>
          <a:p>
            <a:pPr marL="246374" indent="-230288">
              <a:spcBef>
                <a:spcPts val="1233"/>
              </a:spcBef>
              <a:buClr>
                <a:srgbClr val="0079C2"/>
              </a:buClr>
              <a:buFont typeface="Calibri"/>
              <a:buChar char="◦"/>
              <a:tabLst>
                <a:tab pos="247220" algn="l"/>
              </a:tabLst>
            </a:pPr>
            <a:r>
              <a:rPr sz="1600" dirty="0">
                <a:solidFill>
                  <a:srgbClr val="5E5E5E"/>
                </a:solidFill>
                <a:cs typeface="Calibri" panose="020F0502020204030204" pitchFamily="34" charset="0"/>
              </a:rPr>
              <a:t>Lose</a:t>
            </a:r>
            <a:r>
              <a:rPr sz="1600" spc="-47" dirty="0">
                <a:solidFill>
                  <a:srgbClr val="5E5E5E"/>
                </a:solidFill>
                <a:cs typeface="Calibri" panose="020F0502020204030204" pitchFamily="34" charset="0"/>
              </a:rPr>
              <a:t> </a:t>
            </a:r>
            <a:r>
              <a:rPr sz="1600" spc="-13" dirty="0">
                <a:solidFill>
                  <a:srgbClr val="5E5E5E"/>
                </a:solidFill>
                <a:cs typeface="Calibri" panose="020F0502020204030204" pitchFamily="34" charset="0"/>
              </a:rPr>
              <a:t>weight</a:t>
            </a:r>
            <a:endParaRPr sz="1600" dirty="0">
              <a:cs typeface="Calibri" panose="020F0502020204030204" pitchFamily="34" charset="0"/>
            </a:endParaRPr>
          </a:p>
        </p:txBody>
      </p:sp>
      <p:sp>
        <p:nvSpPr>
          <p:cNvPr id="12" name="object 12"/>
          <p:cNvSpPr txBox="1"/>
          <p:nvPr/>
        </p:nvSpPr>
        <p:spPr>
          <a:xfrm>
            <a:off x="397593" y="4377809"/>
            <a:ext cx="1717040" cy="1463648"/>
          </a:xfrm>
          <a:prstGeom prst="rect">
            <a:avLst/>
          </a:prstGeom>
        </p:spPr>
        <p:txBody>
          <a:bodyPr vert="horz" wrap="square" lIns="0" tIns="16933" rIns="0" bIns="0" rtlCol="0">
            <a:spAutoFit/>
          </a:bodyPr>
          <a:lstStyle/>
          <a:p>
            <a:pPr marL="246374" indent="-230288">
              <a:spcBef>
                <a:spcPts val="133"/>
              </a:spcBef>
              <a:buClr>
                <a:srgbClr val="0079C2"/>
              </a:buClr>
              <a:buFont typeface="Calibri"/>
              <a:buChar char="◦"/>
              <a:tabLst>
                <a:tab pos="247220" algn="l"/>
              </a:tabLst>
            </a:pPr>
            <a:r>
              <a:rPr sz="1600" dirty="0">
                <a:solidFill>
                  <a:srgbClr val="5E5E5E"/>
                </a:solidFill>
                <a:cs typeface="Calibri" panose="020F0502020204030204" pitchFamily="34" charset="0"/>
              </a:rPr>
              <a:t>Manage</a:t>
            </a:r>
            <a:r>
              <a:rPr sz="1600" spc="-60" dirty="0">
                <a:solidFill>
                  <a:srgbClr val="5E5E5E"/>
                </a:solidFill>
                <a:cs typeface="Calibri" panose="020F0502020204030204" pitchFamily="34" charset="0"/>
              </a:rPr>
              <a:t> </a:t>
            </a:r>
            <a:r>
              <a:rPr sz="1600" spc="-13" dirty="0">
                <a:solidFill>
                  <a:srgbClr val="5E5E5E"/>
                </a:solidFill>
                <a:cs typeface="Calibri" panose="020F0502020204030204" pitchFamily="34" charset="0"/>
              </a:rPr>
              <a:t>stress</a:t>
            </a:r>
            <a:endParaRPr sz="1600" dirty="0">
              <a:cs typeface="Calibri" panose="020F0502020204030204" pitchFamily="34" charset="0"/>
            </a:endParaRPr>
          </a:p>
          <a:p>
            <a:pPr marL="246374" indent="-230288">
              <a:spcBef>
                <a:spcPts val="1247"/>
              </a:spcBef>
              <a:buClr>
                <a:srgbClr val="0079C2"/>
              </a:buClr>
              <a:buFont typeface="Calibri"/>
              <a:buChar char="◦"/>
              <a:tabLst>
                <a:tab pos="247220" algn="l"/>
              </a:tabLst>
            </a:pPr>
            <a:r>
              <a:rPr sz="1600" dirty="0">
                <a:solidFill>
                  <a:srgbClr val="5E5E5E"/>
                </a:solidFill>
                <a:cs typeface="Calibri" panose="020F0502020204030204" pitchFamily="34" charset="0"/>
              </a:rPr>
              <a:t>Eat</a:t>
            </a:r>
            <a:r>
              <a:rPr sz="1600" spc="-13" dirty="0">
                <a:solidFill>
                  <a:srgbClr val="5E5E5E"/>
                </a:solidFill>
                <a:cs typeface="Calibri" panose="020F0502020204030204" pitchFamily="34" charset="0"/>
              </a:rPr>
              <a:t> healthier</a:t>
            </a:r>
            <a:endParaRPr sz="1600" dirty="0">
              <a:cs typeface="Calibri" panose="020F0502020204030204" pitchFamily="34" charset="0"/>
            </a:endParaRPr>
          </a:p>
          <a:p>
            <a:pPr marL="246374" indent="-230288">
              <a:spcBef>
                <a:spcPts val="1233"/>
              </a:spcBef>
              <a:buClr>
                <a:srgbClr val="0079C2"/>
              </a:buClr>
              <a:buFont typeface="Calibri"/>
              <a:buChar char="◦"/>
              <a:tabLst>
                <a:tab pos="247220" algn="l"/>
              </a:tabLst>
            </a:pPr>
            <a:r>
              <a:rPr sz="1600" dirty="0">
                <a:solidFill>
                  <a:srgbClr val="5E5E5E"/>
                </a:solidFill>
                <a:cs typeface="Calibri" panose="020F0502020204030204" pitchFamily="34" charset="0"/>
              </a:rPr>
              <a:t>Sleep</a:t>
            </a:r>
            <a:r>
              <a:rPr sz="1600" spc="-47" dirty="0">
                <a:solidFill>
                  <a:srgbClr val="5E5E5E"/>
                </a:solidFill>
                <a:cs typeface="Calibri" panose="020F0502020204030204" pitchFamily="34" charset="0"/>
              </a:rPr>
              <a:t> </a:t>
            </a:r>
            <a:r>
              <a:rPr sz="1600" spc="-13" dirty="0">
                <a:solidFill>
                  <a:srgbClr val="5E5E5E"/>
                </a:solidFill>
                <a:cs typeface="Calibri" panose="020F0502020204030204" pitchFamily="34" charset="0"/>
              </a:rPr>
              <a:t>better</a:t>
            </a:r>
            <a:endParaRPr sz="1600" dirty="0">
              <a:cs typeface="Calibri" panose="020F0502020204030204" pitchFamily="34" charset="0"/>
            </a:endParaRPr>
          </a:p>
          <a:p>
            <a:pPr marL="246374" indent="-230288">
              <a:spcBef>
                <a:spcPts val="1233"/>
              </a:spcBef>
              <a:buClr>
                <a:srgbClr val="0079C2"/>
              </a:buClr>
              <a:buFont typeface="Calibri"/>
              <a:buChar char="◦"/>
              <a:tabLst>
                <a:tab pos="247220" algn="l"/>
              </a:tabLst>
            </a:pPr>
            <a:r>
              <a:rPr sz="1600" dirty="0">
                <a:solidFill>
                  <a:srgbClr val="5E5E5E"/>
                </a:solidFill>
                <a:cs typeface="Calibri" panose="020F0502020204030204" pitchFamily="34" charset="0"/>
              </a:rPr>
              <a:t>Increase</a:t>
            </a:r>
            <a:r>
              <a:rPr sz="1600" spc="-60" dirty="0">
                <a:solidFill>
                  <a:srgbClr val="5E5E5E"/>
                </a:solidFill>
                <a:cs typeface="Calibri" panose="020F0502020204030204" pitchFamily="34" charset="0"/>
              </a:rPr>
              <a:t> </a:t>
            </a:r>
            <a:r>
              <a:rPr sz="1600" spc="-13" dirty="0">
                <a:solidFill>
                  <a:srgbClr val="5E5E5E"/>
                </a:solidFill>
                <a:cs typeface="Calibri" panose="020F0502020204030204" pitchFamily="34" charset="0"/>
              </a:rPr>
              <a:t>activity</a:t>
            </a:r>
            <a:endParaRPr sz="1600" dirty="0">
              <a:cs typeface="Calibri" panose="020F0502020204030204" pitchFamily="34" charset="0"/>
            </a:endParaRPr>
          </a:p>
        </p:txBody>
      </p:sp>
      <p:sp>
        <p:nvSpPr>
          <p:cNvPr id="13" name="object 13"/>
          <p:cNvSpPr txBox="1"/>
          <p:nvPr/>
        </p:nvSpPr>
        <p:spPr>
          <a:xfrm>
            <a:off x="7779430" y="4692253"/>
            <a:ext cx="4083473" cy="920166"/>
          </a:xfrm>
          <a:prstGeom prst="rect">
            <a:avLst/>
          </a:prstGeom>
        </p:spPr>
        <p:txBody>
          <a:bodyPr vert="horz" wrap="square" lIns="0" tIns="16933" rIns="0" bIns="0" rtlCol="0">
            <a:spAutoFit/>
          </a:bodyPr>
          <a:lstStyle/>
          <a:p>
            <a:pPr marL="16933" marR="6773">
              <a:spcBef>
                <a:spcPts val="133"/>
              </a:spcBef>
            </a:pPr>
            <a:r>
              <a:rPr sz="1467" dirty="0">
                <a:solidFill>
                  <a:srgbClr val="FFFFFF"/>
                </a:solidFill>
                <a:latin typeface="Calibri" panose="020F0502020204030204" pitchFamily="34" charset="0"/>
                <a:cs typeface="Calibri" panose="020F0502020204030204" pitchFamily="34" charset="0"/>
              </a:rPr>
              <a:t>Use</a:t>
            </a:r>
            <a:r>
              <a:rPr sz="1467" spc="-27" dirty="0">
                <a:solidFill>
                  <a:srgbClr val="FFFFFF"/>
                </a:solidFill>
                <a:latin typeface="Calibri" panose="020F0502020204030204" pitchFamily="34" charset="0"/>
                <a:cs typeface="Calibri" panose="020F0502020204030204" pitchFamily="34" charset="0"/>
              </a:rPr>
              <a:t> </a:t>
            </a:r>
            <a:r>
              <a:rPr sz="1467" dirty="0">
                <a:solidFill>
                  <a:srgbClr val="FFFFFF"/>
                </a:solidFill>
                <a:latin typeface="Calibri" panose="020F0502020204030204" pitchFamily="34" charset="0"/>
                <a:cs typeface="Calibri" panose="020F0502020204030204" pitchFamily="34" charset="0"/>
              </a:rPr>
              <a:t>the</a:t>
            </a:r>
            <a:r>
              <a:rPr sz="1467" spc="-40" dirty="0">
                <a:solidFill>
                  <a:srgbClr val="FFFFFF"/>
                </a:solidFill>
                <a:latin typeface="Calibri" panose="020F0502020204030204" pitchFamily="34" charset="0"/>
                <a:cs typeface="Calibri" panose="020F0502020204030204" pitchFamily="34" charset="0"/>
              </a:rPr>
              <a:t> </a:t>
            </a:r>
            <a:r>
              <a:rPr sz="1467" dirty="0">
                <a:solidFill>
                  <a:srgbClr val="FFFFFF"/>
                </a:solidFill>
                <a:latin typeface="Calibri" panose="020F0502020204030204" pitchFamily="34" charset="0"/>
                <a:cs typeface="Calibri" panose="020F0502020204030204" pitchFamily="34" charset="0"/>
              </a:rPr>
              <a:t>Sydney</a:t>
            </a:r>
            <a:r>
              <a:rPr sz="1467" spc="-20" dirty="0">
                <a:solidFill>
                  <a:srgbClr val="FFFFFF"/>
                </a:solidFill>
                <a:latin typeface="Calibri" panose="020F0502020204030204" pitchFamily="34" charset="0"/>
                <a:cs typeface="Calibri" panose="020F0502020204030204" pitchFamily="34" charset="0"/>
              </a:rPr>
              <a:t> </a:t>
            </a:r>
            <a:r>
              <a:rPr sz="1467" dirty="0">
                <a:solidFill>
                  <a:srgbClr val="FFFFFF"/>
                </a:solidFill>
                <a:latin typeface="Calibri" panose="020F0502020204030204" pitchFamily="34" charset="0"/>
                <a:cs typeface="Calibri" panose="020F0502020204030204" pitchFamily="34" charset="0"/>
              </a:rPr>
              <a:t>Health</a:t>
            </a:r>
            <a:r>
              <a:rPr sz="1467" spc="-27" dirty="0">
                <a:solidFill>
                  <a:srgbClr val="FFFFFF"/>
                </a:solidFill>
                <a:latin typeface="Calibri" panose="020F0502020204030204" pitchFamily="34" charset="0"/>
                <a:cs typeface="Calibri" panose="020F0502020204030204" pitchFamily="34" charset="0"/>
              </a:rPr>
              <a:t> </a:t>
            </a:r>
            <a:r>
              <a:rPr sz="1467" dirty="0">
                <a:solidFill>
                  <a:srgbClr val="FFFFFF"/>
                </a:solidFill>
                <a:latin typeface="Calibri" panose="020F0502020204030204" pitchFamily="34" charset="0"/>
                <a:cs typeface="Calibri" panose="020F0502020204030204" pitchFamily="34" charset="0"/>
              </a:rPr>
              <a:t>mobile</a:t>
            </a:r>
            <a:r>
              <a:rPr sz="1467" spc="-27" dirty="0">
                <a:solidFill>
                  <a:srgbClr val="FFFFFF"/>
                </a:solidFill>
                <a:latin typeface="Calibri" panose="020F0502020204030204" pitchFamily="34" charset="0"/>
                <a:cs typeface="Calibri" panose="020F0502020204030204" pitchFamily="34" charset="0"/>
              </a:rPr>
              <a:t> </a:t>
            </a:r>
            <a:r>
              <a:rPr sz="1467" dirty="0">
                <a:solidFill>
                  <a:srgbClr val="FFFFFF"/>
                </a:solidFill>
                <a:latin typeface="Calibri" panose="020F0502020204030204" pitchFamily="34" charset="0"/>
                <a:cs typeface="Calibri" panose="020F0502020204030204" pitchFamily="34" charset="0"/>
              </a:rPr>
              <a:t>app</a:t>
            </a:r>
            <a:r>
              <a:rPr sz="1467" spc="-33" dirty="0">
                <a:solidFill>
                  <a:srgbClr val="FFFFFF"/>
                </a:solidFill>
                <a:latin typeface="Calibri" panose="020F0502020204030204" pitchFamily="34" charset="0"/>
                <a:cs typeface="Calibri" panose="020F0502020204030204" pitchFamily="34" charset="0"/>
              </a:rPr>
              <a:t> </a:t>
            </a:r>
            <a:r>
              <a:rPr sz="1467" dirty="0">
                <a:solidFill>
                  <a:srgbClr val="FFFFFF"/>
                </a:solidFill>
                <a:latin typeface="Calibri" panose="020F0502020204030204" pitchFamily="34" charset="0"/>
                <a:cs typeface="Calibri" panose="020F0502020204030204" pitchFamily="34" charset="0"/>
              </a:rPr>
              <a:t>to</a:t>
            </a:r>
            <a:r>
              <a:rPr sz="1467" spc="-27" dirty="0">
                <a:solidFill>
                  <a:srgbClr val="FFFFFF"/>
                </a:solidFill>
                <a:latin typeface="Calibri" panose="020F0502020204030204" pitchFamily="34" charset="0"/>
                <a:cs typeface="Calibri" panose="020F0502020204030204" pitchFamily="34" charset="0"/>
              </a:rPr>
              <a:t> </a:t>
            </a:r>
            <a:r>
              <a:rPr sz="1467" spc="-13" dirty="0">
                <a:solidFill>
                  <a:srgbClr val="FFFFFF"/>
                </a:solidFill>
                <a:latin typeface="Calibri" panose="020F0502020204030204" pitchFamily="34" charset="0"/>
                <a:cs typeface="Calibri" panose="020F0502020204030204" pitchFamily="34" charset="0"/>
              </a:rPr>
              <a:t>complete </a:t>
            </a:r>
            <a:r>
              <a:rPr sz="1467" dirty="0">
                <a:solidFill>
                  <a:srgbClr val="FFFFFF"/>
                </a:solidFill>
                <a:latin typeface="Calibri" panose="020F0502020204030204" pitchFamily="34" charset="0"/>
                <a:cs typeface="Calibri" panose="020F0502020204030204" pitchFamily="34" charset="0"/>
              </a:rPr>
              <a:t>the</a:t>
            </a:r>
            <a:r>
              <a:rPr sz="1467" spc="-47" dirty="0">
                <a:solidFill>
                  <a:srgbClr val="FFFFFF"/>
                </a:solidFill>
                <a:latin typeface="Calibri" panose="020F0502020204030204" pitchFamily="34" charset="0"/>
                <a:cs typeface="Calibri" panose="020F0502020204030204" pitchFamily="34" charset="0"/>
              </a:rPr>
              <a:t> </a:t>
            </a:r>
            <a:r>
              <a:rPr sz="1467" dirty="0">
                <a:solidFill>
                  <a:srgbClr val="FFFFFF"/>
                </a:solidFill>
                <a:latin typeface="Calibri" panose="020F0502020204030204" pitchFamily="34" charset="0"/>
                <a:cs typeface="Calibri" panose="020F0502020204030204" pitchFamily="34" charset="0"/>
              </a:rPr>
              <a:t>Lark</a:t>
            </a:r>
            <a:r>
              <a:rPr sz="1467" spc="-47" dirty="0">
                <a:solidFill>
                  <a:srgbClr val="FFFFFF"/>
                </a:solidFill>
                <a:latin typeface="Calibri" panose="020F0502020204030204" pitchFamily="34" charset="0"/>
                <a:cs typeface="Calibri" panose="020F0502020204030204" pitchFamily="34" charset="0"/>
              </a:rPr>
              <a:t> </a:t>
            </a:r>
            <a:r>
              <a:rPr sz="1467" dirty="0">
                <a:solidFill>
                  <a:srgbClr val="FFFFFF"/>
                </a:solidFill>
                <a:latin typeface="Calibri" panose="020F0502020204030204" pitchFamily="34" charset="0"/>
                <a:cs typeface="Calibri" panose="020F0502020204030204" pitchFamily="34" charset="0"/>
              </a:rPr>
              <a:t>prediabetes</a:t>
            </a:r>
            <a:r>
              <a:rPr sz="1467" spc="-40" dirty="0">
                <a:solidFill>
                  <a:srgbClr val="FFFFFF"/>
                </a:solidFill>
                <a:latin typeface="Calibri" panose="020F0502020204030204" pitchFamily="34" charset="0"/>
                <a:cs typeface="Calibri" panose="020F0502020204030204" pitchFamily="34" charset="0"/>
              </a:rPr>
              <a:t> </a:t>
            </a:r>
            <a:r>
              <a:rPr sz="1467" dirty="0">
                <a:solidFill>
                  <a:srgbClr val="FFFFFF"/>
                </a:solidFill>
                <a:latin typeface="Calibri" panose="020F0502020204030204" pitchFamily="34" charset="0"/>
                <a:cs typeface="Calibri" panose="020F0502020204030204" pitchFamily="34" charset="0"/>
              </a:rPr>
              <a:t>survey</a:t>
            </a:r>
            <a:r>
              <a:rPr sz="1467" spc="-33" dirty="0">
                <a:solidFill>
                  <a:srgbClr val="FFFFFF"/>
                </a:solidFill>
                <a:latin typeface="Calibri" panose="020F0502020204030204" pitchFamily="34" charset="0"/>
                <a:cs typeface="Calibri" panose="020F0502020204030204" pitchFamily="34" charset="0"/>
              </a:rPr>
              <a:t> </a:t>
            </a:r>
            <a:r>
              <a:rPr sz="1467" dirty="0">
                <a:solidFill>
                  <a:srgbClr val="FFFFFF"/>
                </a:solidFill>
                <a:latin typeface="Calibri" panose="020F0502020204030204" pitchFamily="34" charset="0"/>
                <a:cs typeface="Calibri" panose="020F0502020204030204" pitchFamily="34" charset="0"/>
              </a:rPr>
              <a:t>by</a:t>
            </a:r>
            <a:r>
              <a:rPr sz="1467" spc="-27" dirty="0">
                <a:solidFill>
                  <a:srgbClr val="FFFFFF"/>
                </a:solidFill>
                <a:latin typeface="Calibri" panose="020F0502020204030204" pitchFamily="34" charset="0"/>
                <a:cs typeface="Calibri" panose="020F0502020204030204" pitchFamily="34" charset="0"/>
              </a:rPr>
              <a:t> </a:t>
            </a:r>
            <a:r>
              <a:rPr sz="1467" dirty="0">
                <a:solidFill>
                  <a:srgbClr val="FFFFFF"/>
                </a:solidFill>
                <a:latin typeface="Calibri" panose="020F0502020204030204" pitchFamily="34" charset="0"/>
                <a:cs typeface="Calibri" panose="020F0502020204030204" pitchFamily="34" charset="0"/>
              </a:rPr>
              <a:t>going</a:t>
            </a:r>
            <a:r>
              <a:rPr sz="1467" spc="-33" dirty="0">
                <a:solidFill>
                  <a:srgbClr val="FFFFFF"/>
                </a:solidFill>
                <a:latin typeface="Calibri" panose="020F0502020204030204" pitchFamily="34" charset="0"/>
                <a:cs typeface="Calibri" panose="020F0502020204030204" pitchFamily="34" charset="0"/>
              </a:rPr>
              <a:t> </a:t>
            </a:r>
            <a:r>
              <a:rPr sz="1467" dirty="0">
                <a:solidFill>
                  <a:srgbClr val="FFFFFF"/>
                </a:solidFill>
                <a:latin typeface="Calibri" panose="020F0502020204030204" pitchFamily="34" charset="0"/>
                <a:cs typeface="Calibri" panose="020F0502020204030204" pitchFamily="34" charset="0"/>
              </a:rPr>
              <a:t>to</a:t>
            </a:r>
            <a:r>
              <a:rPr sz="1467" spc="-40" dirty="0">
                <a:solidFill>
                  <a:srgbClr val="FFFFFF"/>
                </a:solidFill>
                <a:latin typeface="Calibri" panose="020F0502020204030204" pitchFamily="34" charset="0"/>
                <a:cs typeface="Calibri" panose="020F0502020204030204" pitchFamily="34" charset="0"/>
              </a:rPr>
              <a:t> </a:t>
            </a:r>
            <a:r>
              <a:rPr sz="1467" b="1" spc="-33" dirty="0">
                <a:solidFill>
                  <a:srgbClr val="FFFFFF"/>
                </a:solidFill>
                <a:latin typeface="Calibri" panose="020F0502020204030204" pitchFamily="34" charset="0"/>
                <a:cs typeface="Calibri" panose="020F0502020204030204" pitchFamily="34" charset="0"/>
              </a:rPr>
              <a:t>My </a:t>
            </a:r>
            <a:r>
              <a:rPr sz="1467" b="1" dirty="0">
                <a:solidFill>
                  <a:srgbClr val="FFFFFF"/>
                </a:solidFill>
                <a:latin typeface="Calibri" panose="020F0502020204030204" pitchFamily="34" charset="0"/>
                <a:cs typeface="Calibri" panose="020F0502020204030204" pitchFamily="34" charset="0"/>
              </a:rPr>
              <a:t>Health</a:t>
            </a:r>
            <a:r>
              <a:rPr sz="1467" b="1" spc="-67" dirty="0">
                <a:solidFill>
                  <a:srgbClr val="FFFFFF"/>
                </a:solidFill>
                <a:latin typeface="Calibri" panose="020F0502020204030204" pitchFamily="34" charset="0"/>
                <a:cs typeface="Calibri" panose="020F0502020204030204" pitchFamily="34" charset="0"/>
              </a:rPr>
              <a:t> </a:t>
            </a:r>
            <a:r>
              <a:rPr sz="1467" b="1" dirty="0">
                <a:solidFill>
                  <a:srgbClr val="FFFFFF"/>
                </a:solidFill>
                <a:latin typeface="Calibri" panose="020F0502020204030204" pitchFamily="34" charset="0"/>
                <a:cs typeface="Calibri" panose="020F0502020204030204" pitchFamily="34" charset="0"/>
              </a:rPr>
              <a:t>Dashboard</a:t>
            </a:r>
            <a:r>
              <a:rPr sz="1467" b="1" spc="-20" dirty="0">
                <a:solidFill>
                  <a:srgbClr val="FFFFFF"/>
                </a:solidFill>
                <a:latin typeface="Calibri" panose="020F0502020204030204" pitchFamily="34" charset="0"/>
                <a:cs typeface="Calibri" panose="020F0502020204030204" pitchFamily="34" charset="0"/>
              </a:rPr>
              <a:t> </a:t>
            </a:r>
            <a:r>
              <a:rPr sz="1467" dirty="0">
                <a:solidFill>
                  <a:srgbClr val="FFFFFF"/>
                </a:solidFill>
                <a:latin typeface="Calibri" panose="020F0502020204030204" pitchFamily="34" charset="0"/>
                <a:cs typeface="Calibri" panose="020F0502020204030204" pitchFamily="34" charset="0"/>
              </a:rPr>
              <a:t>and</a:t>
            </a:r>
            <a:r>
              <a:rPr sz="1467" spc="-27" dirty="0">
                <a:solidFill>
                  <a:srgbClr val="FFFFFF"/>
                </a:solidFill>
                <a:latin typeface="Calibri" panose="020F0502020204030204" pitchFamily="34" charset="0"/>
                <a:cs typeface="Calibri" panose="020F0502020204030204" pitchFamily="34" charset="0"/>
              </a:rPr>
              <a:t> </a:t>
            </a:r>
            <a:r>
              <a:rPr sz="1467" dirty="0">
                <a:solidFill>
                  <a:srgbClr val="FFFFFF"/>
                </a:solidFill>
                <a:latin typeface="Calibri" panose="020F0502020204030204" pitchFamily="34" charset="0"/>
                <a:cs typeface="Calibri" panose="020F0502020204030204" pitchFamily="34" charset="0"/>
              </a:rPr>
              <a:t>searching</a:t>
            </a:r>
            <a:r>
              <a:rPr sz="1467" spc="-53" dirty="0">
                <a:solidFill>
                  <a:srgbClr val="FFFFFF"/>
                </a:solidFill>
                <a:latin typeface="Calibri" panose="020F0502020204030204" pitchFamily="34" charset="0"/>
                <a:cs typeface="Calibri" panose="020F0502020204030204" pitchFamily="34" charset="0"/>
              </a:rPr>
              <a:t> </a:t>
            </a:r>
            <a:r>
              <a:rPr sz="1467" dirty="0">
                <a:solidFill>
                  <a:srgbClr val="FFFFFF"/>
                </a:solidFill>
                <a:latin typeface="Calibri" panose="020F0502020204030204" pitchFamily="34" charset="0"/>
                <a:cs typeface="Calibri" panose="020F0502020204030204" pitchFamily="34" charset="0"/>
              </a:rPr>
              <a:t>for</a:t>
            </a:r>
            <a:r>
              <a:rPr sz="1467" spc="-60" dirty="0">
                <a:solidFill>
                  <a:srgbClr val="FFFFFF"/>
                </a:solidFill>
                <a:latin typeface="Calibri" panose="020F0502020204030204" pitchFamily="34" charset="0"/>
                <a:cs typeface="Calibri" panose="020F0502020204030204" pitchFamily="34" charset="0"/>
              </a:rPr>
              <a:t> </a:t>
            </a:r>
            <a:r>
              <a:rPr sz="1467" b="1" spc="-27" dirty="0">
                <a:solidFill>
                  <a:srgbClr val="FFFFFF"/>
                </a:solidFill>
                <a:latin typeface="Calibri" panose="020F0502020204030204" pitchFamily="34" charset="0"/>
                <a:cs typeface="Calibri" panose="020F0502020204030204" pitchFamily="34" charset="0"/>
              </a:rPr>
              <a:t>Lark </a:t>
            </a:r>
            <a:r>
              <a:rPr sz="1467" b="1" dirty="0">
                <a:solidFill>
                  <a:srgbClr val="FFFFFF"/>
                </a:solidFill>
                <a:latin typeface="Calibri" panose="020F0502020204030204" pitchFamily="34" charset="0"/>
                <a:cs typeface="Calibri" panose="020F0502020204030204" pitchFamily="34" charset="0"/>
              </a:rPr>
              <a:t>Diabetes</a:t>
            </a:r>
            <a:r>
              <a:rPr sz="1467" b="1" spc="-60" dirty="0">
                <a:solidFill>
                  <a:srgbClr val="FFFFFF"/>
                </a:solidFill>
                <a:latin typeface="Calibri" panose="020F0502020204030204" pitchFamily="34" charset="0"/>
                <a:cs typeface="Calibri" panose="020F0502020204030204" pitchFamily="34" charset="0"/>
              </a:rPr>
              <a:t> </a:t>
            </a:r>
            <a:r>
              <a:rPr sz="1467" b="1" dirty="0">
                <a:solidFill>
                  <a:srgbClr val="FFFFFF"/>
                </a:solidFill>
                <a:latin typeface="Calibri" panose="020F0502020204030204" pitchFamily="34" charset="0"/>
                <a:cs typeface="Calibri" panose="020F0502020204030204" pitchFamily="34" charset="0"/>
              </a:rPr>
              <a:t>Prevention</a:t>
            </a:r>
            <a:r>
              <a:rPr sz="1467" b="1" spc="-47" dirty="0">
                <a:solidFill>
                  <a:srgbClr val="FFFFFF"/>
                </a:solidFill>
                <a:latin typeface="Calibri" panose="020F0502020204030204" pitchFamily="34" charset="0"/>
                <a:cs typeface="Calibri" panose="020F0502020204030204" pitchFamily="34" charset="0"/>
              </a:rPr>
              <a:t> </a:t>
            </a:r>
            <a:r>
              <a:rPr sz="1467" b="1" dirty="0">
                <a:solidFill>
                  <a:srgbClr val="FFFFFF"/>
                </a:solidFill>
                <a:latin typeface="Calibri" panose="020F0502020204030204" pitchFamily="34" charset="0"/>
                <a:cs typeface="Calibri" panose="020F0502020204030204" pitchFamily="34" charset="0"/>
              </a:rPr>
              <a:t>Program</a:t>
            </a:r>
            <a:r>
              <a:rPr sz="1467" b="1" spc="-60" dirty="0">
                <a:solidFill>
                  <a:srgbClr val="FFFFFF"/>
                </a:solidFill>
                <a:latin typeface="Calibri" panose="020F0502020204030204" pitchFamily="34" charset="0"/>
                <a:cs typeface="Calibri" panose="020F0502020204030204" pitchFamily="34" charset="0"/>
              </a:rPr>
              <a:t> </a:t>
            </a:r>
            <a:r>
              <a:rPr sz="1467" dirty="0">
                <a:solidFill>
                  <a:srgbClr val="FFFFFF"/>
                </a:solidFill>
                <a:latin typeface="Calibri" panose="020F0502020204030204" pitchFamily="34" charset="0"/>
                <a:cs typeface="Calibri" panose="020F0502020204030204" pitchFamily="34" charset="0"/>
              </a:rPr>
              <a:t>under</a:t>
            </a:r>
            <a:r>
              <a:rPr sz="1467" spc="-33" dirty="0">
                <a:solidFill>
                  <a:srgbClr val="FFFFFF"/>
                </a:solidFill>
                <a:latin typeface="Calibri" panose="020F0502020204030204" pitchFamily="34" charset="0"/>
                <a:cs typeface="Calibri" panose="020F0502020204030204" pitchFamily="34" charset="0"/>
              </a:rPr>
              <a:t> </a:t>
            </a:r>
            <a:r>
              <a:rPr sz="1467" i="1" spc="-13" dirty="0">
                <a:solidFill>
                  <a:srgbClr val="FFFFFF"/>
                </a:solidFill>
                <a:latin typeface="Calibri" panose="020F0502020204030204" pitchFamily="34" charset="0"/>
                <a:cs typeface="Calibri" panose="020F0502020204030204" pitchFamily="34" charset="0"/>
              </a:rPr>
              <a:t>Programs</a:t>
            </a:r>
            <a:r>
              <a:rPr sz="1467" spc="-13" dirty="0">
                <a:solidFill>
                  <a:srgbClr val="FFFFFF"/>
                </a:solidFill>
                <a:latin typeface="Calibri" panose="020F0502020204030204" pitchFamily="34" charset="0"/>
                <a:cs typeface="Calibri" panose="020F0502020204030204" pitchFamily="34" charset="0"/>
              </a:rPr>
              <a:t>.</a:t>
            </a:r>
            <a:endParaRPr sz="1467" dirty="0">
              <a:latin typeface="Calibri" panose="020F0502020204030204" pitchFamily="34" charset="0"/>
              <a:cs typeface="Calibri" panose="020F0502020204030204" pitchFamily="34" charset="0"/>
            </a:endParaRPr>
          </a:p>
        </p:txBody>
      </p:sp>
      <p:sp>
        <p:nvSpPr>
          <p:cNvPr id="5" name="Slide Number Placeholder 4">
            <a:extLst>
              <a:ext uri="{FF2B5EF4-FFF2-40B4-BE49-F238E27FC236}">
                <a16:creationId xmlns:a16="http://schemas.microsoft.com/office/drawing/2014/main" id="{E66AD1F8-8409-6791-5F3D-F8D8F239BBAB}"/>
              </a:ext>
            </a:extLst>
          </p:cNvPr>
          <p:cNvSpPr>
            <a:spLocks noGrp="1"/>
          </p:cNvSpPr>
          <p:nvPr>
            <p:ph type="sldNum" sz="quarter" idx="12"/>
          </p:nvPr>
        </p:nvSpPr>
        <p:spPr/>
        <p:txBody>
          <a:bodyPr/>
          <a:lstStyle/>
          <a:p>
            <a:fld id="{3A98EE3D-8CD1-4C3F-BD1C-C98C9596463C}" type="slidenum">
              <a:rPr lang="en-US" smtClean="0"/>
              <a:t>32</a:t>
            </a:fld>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419529" y="619144"/>
            <a:ext cx="10363266" cy="398585"/>
          </a:xfrm>
        </p:spPr>
        <p:txBody>
          <a:bodyPr>
            <a:noAutofit/>
          </a:bodyPr>
          <a:lstStyle/>
          <a:p>
            <a:pPr algn="l"/>
            <a:r>
              <a:rPr lang="en-US" sz="3200" spc="-140" dirty="0">
                <a:cs typeface="Calibri" panose="020F0502020204030204" pitchFamily="34" charset="0"/>
              </a:rPr>
              <a:t>Teladoc Health– Diabetic Solution</a:t>
            </a:r>
          </a:p>
        </p:txBody>
      </p:sp>
      <p:sp>
        <p:nvSpPr>
          <p:cNvPr id="2" name="Slide Number Placeholder 1">
            <a:extLst>
              <a:ext uri="{FF2B5EF4-FFF2-40B4-BE49-F238E27FC236}">
                <a16:creationId xmlns:a16="http://schemas.microsoft.com/office/drawing/2014/main" id="{F83287F5-8436-47E0-8829-72C009DD8EE9}"/>
              </a:ext>
            </a:extLst>
          </p:cNvPr>
          <p:cNvSpPr>
            <a:spLocks noGrp="1"/>
          </p:cNvSpPr>
          <p:nvPr>
            <p:ph type="sldNum" sz="quarter" idx="12"/>
          </p:nvPr>
        </p:nvSpPr>
        <p:spPr/>
        <p:txBody>
          <a:bodyPr/>
          <a:lstStyle/>
          <a:p>
            <a:fld id="{AA269C83-254E-4507-A77E-F811EA1FBE29}" type="slidenum">
              <a:rPr lang="en-US" smtClean="0"/>
              <a:pPr/>
              <a:t>33</a:t>
            </a:fld>
            <a:endParaRPr lang="en-US" dirty="0"/>
          </a:p>
        </p:txBody>
      </p:sp>
      <p:pic>
        <p:nvPicPr>
          <p:cNvPr id="5" name="Picture 4" descr="A close-up of a cell phone&#10;&#10;Description automatically generated">
            <a:extLst>
              <a:ext uri="{FF2B5EF4-FFF2-40B4-BE49-F238E27FC236}">
                <a16:creationId xmlns:a16="http://schemas.microsoft.com/office/drawing/2014/main" id="{479D9831-7B33-FC74-6993-76784DE8382B}"/>
              </a:ext>
            </a:extLst>
          </p:cNvPr>
          <p:cNvPicPr>
            <a:picLocks noChangeAspect="1"/>
          </p:cNvPicPr>
          <p:nvPr/>
        </p:nvPicPr>
        <p:blipFill>
          <a:blip r:embed="rId2"/>
          <a:stretch>
            <a:fillRect/>
          </a:stretch>
        </p:blipFill>
        <p:spPr>
          <a:xfrm>
            <a:off x="504017" y="1135086"/>
            <a:ext cx="10939552" cy="4904477"/>
          </a:xfrm>
          <a:prstGeom prst="rect">
            <a:avLst/>
          </a:prstGeom>
        </p:spPr>
      </p:pic>
      <p:sp>
        <p:nvSpPr>
          <p:cNvPr id="6" name="TextBox 5">
            <a:extLst>
              <a:ext uri="{FF2B5EF4-FFF2-40B4-BE49-F238E27FC236}">
                <a16:creationId xmlns:a16="http://schemas.microsoft.com/office/drawing/2014/main" id="{6DB0CF41-D776-3DFB-EC16-409C5C65E816}"/>
              </a:ext>
            </a:extLst>
          </p:cNvPr>
          <p:cNvSpPr txBox="1"/>
          <p:nvPr/>
        </p:nvSpPr>
        <p:spPr>
          <a:xfrm>
            <a:off x="504017" y="6054582"/>
            <a:ext cx="10528160" cy="584775"/>
          </a:xfrm>
          <a:prstGeom prst="rect">
            <a:avLst/>
          </a:prstGeom>
          <a:noFill/>
        </p:spPr>
        <p:txBody>
          <a:bodyPr wrap="square" rtlCol="0">
            <a:spAutoFit/>
          </a:bodyPr>
          <a:lstStyle/>
          <a:p>
            <a:r>
              <a:rPr lang="en-US" sz="1600" dirty="0">
                <a:latin typeface="Franklin Gothic Book" panose="020B0503020102020204" pitchFamily="34" charset="0"/>
                <a:ea typeface="Calibri" panose="020F0502020204030204" pitchFamily="34" charset="0"/>
                <a:cs typeface="Calibri" panose="020F0502020204030204" pitchFamily="34" charset="0"/>
              </a:rPr>
              <a:t>Health Coaching included; diabetic supplies provided at no cost to member.  Participants will receive letter if eligible, can reach out to Total Health Connections Team or available through the Sydney app to self-enroll.  </a:t>
            </a:r>
          </a:p>
        </p:txBody>
      </p:sp>
    </p:spTree>
    <p:extLst>
      <p:ext uri="{BB962C8B-B14F-4D97-AF65-F5344CB8AC3E}">
        <p14:creationId xmlns:p14="http://schemas.microsoft.com/office/powerpoint/2010/main" val="13685290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419529" y="1187819"/>
            <a:ext cx="8505092" cy="5089261"/>
          </a:xfrm>
        </p:spPr>
        <p:txBody>
          <a:bodyPr>
            <a:normAutofit lnSpcReduction="10000"/>
          </a:bodyPr>
          <a:lstStyle/>
          <a:p>
            <a:pPr marL="0" indent="0" algn="l">
              <a:buNone/>
            </a:pPr>
            <a:r>
              <a:rPr lang="en-US" sz="1800" dirty="0">
                <a:solidFill>
                  <a:schemeClr val="tx1"/>
                </a:solidFill>
                <a:latin typeface="Franklin Gothic Book" panose="020B0503020102020204" pitchFamily="34" charset="0"/>
                <a:ea typeface="Calibri" panose="020F0502020204030204" pitchFamily="34" charset="0"/>
                <a:cs typeface="Calibri" panose="020F0502020204030204" pitchFamily="34" charset="0"/>
              </a:rPr>
              <a:t>When members enroll in Cancer Care Engagement, a navigator serves as their partner to assist with the following:</a:t>
            </a:r>
          </a:p>
          <a:p>
            <a:pPr marL="285750" indent="-285750" algn="l">
              <a:buFont typeface="Arial" charset="2"/>
              <a:buChar char="•"/>
            </a:pPr>
            <a:r>
              <a:rPr lang="en-US" sz="1800" dirty="0">
                <a:solidFill>
                  <a:schemeClr val="tx1"/>
                </a:solidFill>
                <a:latin typeface="Franklin Gothic Book" panose="020B0503020102020204" pitchFamily="34" charset="0"/>
                <a:ea typeface="Calibri" panose="020F0502020204030204" pitchFamily="34" charset="0"/>
                <a:cs typeface="Calibri" panose="020F0502020204030204" pitchFamily="34" charset="0"/>
              </a:rPr>
              <a:t>Building a care team, including mental health and pharmacy support</a:t>
            </a:r>
          </a:p>
          <a:p>
            <a:pPr marL="285750" indent="-285750" algn="l">
              <a:buFont typeface="Arial" charset="2"/>
              <a:buChar char="•"/>
            </a:pPr>
            <a:r>
              <a:rPr lang="en-US" sz="1800" dirty="0">
                <a:solidFill>
                  <a:schemeClr val="tx1"/>
                </a:solidFill>
                <a:latin typeface="Franklin Gothic Book" panose="020B0503020102020204" pitchFamily="34" charset="0"/>
                <a:ea typeface="Calibri" panose="020F0502020204030204" pitchFamily="34" charset="0"/>
                <a:cs typeface="Calibri" panose="020F0502020204030204" pitchFamily="34" charset="0"/>
              </a:rPr>
              <a:t>Developing a personalized plan to manage all your health conditions</a:t>
            </a:r>
          </a:p>
          <a:p>
            <a:pPr marL="285750" indent="-285750" algn="l">
              <a:buFont typeface="Arial" charset="2"/>
              <a:buChar char="•"/>
            </a:pPr>
            <a:r>
              <a:rPr lang="en-US" sz="1800" dirty="0">
                <a:solidFill>
                  <a:schemeClr val="tx1"/>
                </a:solidFill>
                <a:latin typeface="Franklin Gothic Book" panose="020B0503020102020204" pitchFamily="34" charset="0"/>
                <a:ea typeface="Calibri" panose="020F0502020204030204" pitchFamily="34" charset="0"/>
                <a:cs typeface="Calibri" panose="020F0502020204030204" pitchFamily="34" charset="0"/>
              </a:rPr>
              <a:t>Connecting with community resources such as transportation and support groups</a:t>
            </a:r>
          </a:p>
          <a:p>
            <a:pPr algn="l"/>
            <a:endParaRPr lang="en-US" sz="1800" dirty="0">
              <a:solidFill>
                <a:schemeClr val="tx1"/>
              </a:solidFill>
              <a:latin typeface="Franklin Gothic Book" panose="020B0503020102020204" pitchFamily="34" charset="0"/>
              <a:ea typeface="Calibri" panose="020F0502020204030204" pitchFamily="34" charset="0"/>
              <a:cs typeface="Calibri" panose="020F0502020204030204" pitchFamily="34" charset="0"/>
            </a:endParaRPr>
          </a:p>
          <a:p>
            <a:pPr marL="0" indent="0" algn="l">
              <a:buNone/>
            </a:pPr>
            <a:r>
              <a:rPr lang="en-US" sz="1800" dirty="0">
                <a:solidFill>
                  <a:schemeClr val="tx1"/>
                </a:solidFill>
                <a:latin typeface="Franklin Gothic Book" panose="020B0503020102020204" pitchFamily="34" charset="0"/>
                <a:ea typeface="Calibri" panose="020F0502020204030204" pitchFamily="34" charset="0"/>
                <a:cs typeface="Calibri" panose="020F0502020204030204" pitchFamily="34" charset="0"/>
              </a:rPr>
              <a:t>Program has an app featuring:</a:t>
            </a:r>
          </a:p>
          <a:p>
            <a:pPr marL="285750" indent="-285750" algn="l">
              <a:buFont typeface="Arial" charset="2"/>
              <a:buChar char="•"/>
            </a:pPr>
            <a:r>
              <a:rPr lang="en-US" sz="1800" dirty="0">
                <a:solidFill>
                  <a:schemeClr val="tx1"/>
                </a:solidFill>
                <a:latin typeface="Franklin Gothic Book" panose="020B0503020102020204" pitchFamily="34" charset="0"/>
                <a:ea typeface="Calibri" panose="020F0502020204030204" pitchFamily="34" charset="0"/>
                <a:cs typeface="Calibri" panose="020F0502020204030204" pitchFamily="34" charset="0"/>
              </a:rPr>
              <a:t>24/7 support through chat</a:t>
            </a:r>
          </a:p>
          <a:p>
            <a:pPr marL="285750" indent="-285750" algn="l">
              <a:buFont typeface="Arial" charset="2"/>
              <a:buChar char="•"/>
            </a:pPr>
            <a:r>
              <a:rPr lang="en-US" sz="1800" dirty="0">
                <a:solidFill>
                  <a:schemeClr val="tx1"/>
                </a:solidFill>
                <a:latin typeface="Franklin Gothic Book" panose="020B0503020102020204" pitchFamily="34" charset="0"/>
                <a:ea typeface="Calibri" panose="020F0502020204030204" pitchFamily="34" charset="0"/>
                <a:cs typeface="Calibri" panose="020F0502020204030204" pitchFamily="34" charset="0"/>
              </a:rPr>
              <a:t>Tools to help you check your symptoms and monitor health status</a:t>
            </a:r>
          </a:p>
          <a:p>
            <a:pPr marL="285750" indent="-285750" algn="l">
              <a:buFont typeface="Arial" charset="2"/>
              <a:buChar char="•"/>
            </a:pPr>
            <a:r>
              <a:rPr lang="en-US" sz="1800" dirty="0">
                <a:solidFill>
                  <a:schemeClr val="tx1"/>
                </a:solidFill>
                <a:latin typeface="Franklin Gothic Book" panose="020B0503020102020204" pitchFamily="34" charset="0"/>
                <a:ea typeface="Calibri" panose="020F0502020204030204" pitchFamily="34" charset="0"/>
                <a:cs typeface="Calibri" panose="020F0502020204030204" pitchFamily="34" charset="0"/>
              </a:rPr>
              <a:t>Resources to answer questions </a:t>
            </a:r>
          </a:p>
          <a:p>
            <a:pPr algn="l"/>
            <a:endParaRPr lang="en-US" sz="1800" dirty="0">
              <a:solidFill>
                <a:schemeClr val="tx1"/>
              </a:solidFill>
              <a:latin typeface="Franklin Gothic Book" panose="020B0503020102020204" pitchFamily="34" charset="0"/>
              <a:ea typeface="Calibri" panose="020F0502020204030204" pitchFamily="34" charset="0"/>
              <a:cs typeface="Calibri" panose="020F0502020204030204" pitchFamily="34" charset="0"/>
            </a:endParaRPr>
          </a:p>
          <a:p>
            <a:pPr marL="0" indent="0" algn="l">
              <a:buNone/>
            </a:pPr>
            <a:r>
              <a:rPr lang="en-US" sz="1800" dirty="0">
                <a:solidFill>
                  <a:schemeClr val="tx1"/>
                </a:solidFill>
                <a:latin typeface="Franklin Gothic Book" panose="020B0503020102020204" pitchFamily="34" charset="0"/>
                <a:ea typeface="Calibri" panose="020F0502020204030204" pitchFamily="34" charset="0"/>
                <a:cs typeface="Calibri" panose="020F0502020204030204" pitchFamily="34" charset="0"/>
              </a:rPr>
              <a:t>Members access resource through anthem.com, Sydney Health app or Total Health Connections. </a:t>
            </a:r>
            <a:endParaRPr lang="en-US" sz="2000" dirty="0">
              <a:latin typeface="Franklin Gothic Book" panose="020B0503020102020204" pitchFamily="34" charset="0"/>
              <a:ea typeface="Calibri" panose="020F0502020204030204" pitchFamily="34" charset="0"/>
              <a:cs typeface="Calibri" panose="020F0502020204030204" pitchFamily="34" charset="0"/>
            </a:endParaRPr>
          </a:p>
        </p:txBody>
      </p:sp>
      <p:sp>
        <p:nvSpPr>
          <p:cNvPr id="11" name="Title 1"/>
          <p:cNvSpPr>
            <a:spLocks noGrp="1"/>
          </p:cNvSpPr>
          <p:nvPr>
            <p:ph type="title"/>
          </p:nvPr>
        </p:nvSpPr>
        <p:spPr>
          <a:xfrm>
            <a:off x="419529" y="789008"/>
            <a:ext cx="7772400" cy="334962"/>
          </a:xfrm>
        </p:spPr>
        <p:txBody>
          <a:bodyPr>
            <a:noAutofit/>
          </a:bodyPr>
          <a:lstStyle/>
          <a:p>
            <a:pPr algn="l"/>
            <a:r>
              <a:rPr lang="en-US" sz="3200" spc="-140" dirty="0">
                <a:cs typeface="Calibri" panose="020F0502020204030204" pitchFamily="34" charset="0"/>
              </a:rPr>
              <a:t>Cancer Care Engagement</a:t>
            </a:r>
          </a:p>
        </p:txBody>
      </p:sp>
      <p:sp>
        <p:nvSpPr>
          <p:cNvPr id="2" name="Slide Number Placeholder 1">
            <a:extLst>
              <a:ext uri="{FF2B5EF4-FFF2-40B4-BE49-F238E27FC236}">
                <a16:creationId xmlns:a16="http://schemas.microsoft.com/office/drawing/2014/main" id="{F83287F5-8436-47E0-8829-72C009DD8EE9}"/>
              </a:ext>
            </a:extLst>
          </p:cNvPr>
          <p:cNvSpPr>
            <a:spLocks noGrp="1"/>
          </p:cNvSpPr>
          <p:nvPr>
            <p:ph type="sldNum" sz="quarter" idx="12"/>
          </p:nvPr>
        </p:nvSpPr>
        <p:spPr/>
        <p:txBody>
          <a:bodyPr/>
          <a:lstStyle/>
          <a:p>
            <a:fld id="{AA269C83-254E-4507-A77E-F811EA1FBE29}" type="slidenum">
              <a:rPr lang="en-US" smtClean="0"/>
              <a:pPr/>
              <a:t>34</a:t>
            </a:fld>
            <a:endParaRPr lang="en-US" dirty="0"/>
          </a:p>
        </p:txBody>
      </p:sp>
      <p:pic>
        <p:nvPicPr>
          <p:cNvPr id="3" name="Picture 2" descr="A person taking a selfie&#10;&#10;Description automatically generated">
            <a:extLst>
              <a:ext uri="{FF2B5EF4-FFF2-40B4-BE49-F238E27FC236}">
                <a16:creationId xmlns:a16="http://schemas.microsoft.com/office/drawing/2014/main" id="{8DC889F8-7A91-DD99-DA9C-B76C5DD31C4E}"/>
              </a:ext>
            </a:extLst>
          </p:cNvPr>
          <p:cNvPicPr>
            <a:picLocks noChangeAspect="1"/>
          </p:cNvPicPr>
          <p:nvPr/>
        </p:nvPicPr>
        <p:blipFill>
          <a:blip r:embed="rId2"/>
          <a:stretch>
            <a:fillRect/>
          </a:stretch>
        </p:blipFill>
        <p:spPr>
          <a:xfrm>
            <a:off x="8539126" y="3179619"/>
            <a:ext cx="3433763" cy="2386013"/>
          </a:xfrm>
          <a:prstGeom prst="rect">
            <a:avLst/>
          </a:prstGeom>
        </p:spPr>
      </p:pic>
      <p:pic>
        <p:nvPicPr>
          <p:cNvPr id="4" name="object 21">
            <a:extLst>
              <a:ext uri="{FF2B5EF4-FFF2-40B4-BE49-F238E27FC236}">
                <a16:creationId xmlns:a16="http://schemas.microsoft.com/office/drawing/2014/main" id="{A0AE96C8-8051-AB38-25F3-E1F4DDAEFC05}"/>
              </a:ext>
            </a:extLst>
          </p:cNvPr>
          <p:cNvPicPr/>
          <p:nvPr/>
        </p:nvPicPr>
        <p:blipFill>
          <a:blip r:embed="rId3" cstate="print"/>
          <a:stretch>
            <a:fillRect/>
          </a:stretch>
        </p:blipFill>
        <p:spPr>
          <a:xfrm>
            <a:off x="9985248" y="852857"/>
            <a:ext cx="1625562" cy="334962"/>
          </a:xfrm>
          <a:prstGeom prst="rect">
            <a:avLst/>
          </a:prstGeom>
        </p:spPr>
      </p:pic>
    </p:spTree>
    <p:extLst>
      <p:ext uri="{BB962C8B-B14F-4D97-AF65-F5344CB8AC3E}">
        <p14:creationId xmlns:p14="http://schemas.microsoft.com/office/powerpoint/2010/main" val="15578186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F970867-88DE-447B-9020-D9E6B707E406}"/>
              </a:ext>
            </a:extLst>
          </p:cNvPr>
          <p:cNvSpPr txBox="1">
            <a:spLocks/>
          </p:cNvSpPr>
          <p:nvPr/>
        </p:nvSpPr>
        <p:spPr>
          <a:xfrm>
            <a:off x="478976" y="463577"/>
            <a:ext cx="7620000" cy="639762"/>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sz="3200" cap="all" spc="-140" dirty="0">
                <a:solidFill>
                  <a:schemeClr val="tx1">
                    <a:lumMod val="75000"/>
                    <a:lumOff val="25000"/>
                  </a:schemeClr>
                </a:solidFill>
                <a:latin typeface="+mj-lt"/>
                <a:ea typeface="+mj-ea"/>
                <a:cs typeface="Calibri" panose="020F0502020204030204" pitchFamily="34" charset="0"/>
              </a:rPr>
              <a:t>HINGE HEALTH</a:t>
            </a:r>
          </a:p>
        </p:txBody>
      </p:sp>
      <p:sp>
        <p:nvSpPr>
          <p:cNvPr id="9" name="Title 1">
            <a:extLst>
              <a:ext uri="{FF2B5EF4-FFF2-40B4-BE49-F238E27FC236}">
                <a16:creationId xmlns:a16="http://schemas.microsoft.com/office/drawing/2014/main" id="{37E306E9-92D8-4561-AF8A-33DF5C2573F5}"/>
              </a:ext>
            </a:extLst>
          </p:cNvPr>
          <p:cNvSpPr>
            <a:spLocks noGrp="1"/>
          </p:cNvSpPr>
          <p:nvPr>
            <p:ph type="title"/>
          </p:nvPr>
        </p:nvSpPr>
        <p:spPr>
          <a:xfrm>
            <a:off x="1784380" y="1447801"/>
            <a:ext cx="8534400" cy="1908215"/>
          </a:xfrm>
        </p:spPr>
        <p:txBody>
          <a:bodyPr>
            <a:normAutofit/>
          </a:bodyPr>
          <a:lstStyle/>
          <a:p>
            <a:br>
              <a:rPr lang="en-US" sz="2000" dirty="0">
                <a:latin typeface="Calibri" panose="020F0502020204030204" pitchFamily="34" charset="0"/>
              </a:rPr>
            </a:br>
            <a:br>
              <a:rPr lang="en-US" sz="2000" dirty="0">
                <a:latin typeface="Calibri" panose="020F0502020204030204" pitchFamily="34" charset="0"/>
              </a:rPr>
            </a:br>
            <a:r>
              <a:rPr lang="en-US" sz="2000" dirty="0">
                <a:latin typeface="Calibri" panose="020F0502020204030204" pitchFamily="34" charset="0"/>
              </a:rPr>
              <a:t> </a:t>
            </a:r>
          </a:p>
        </p:txBody>
      </p:sp>
      <p:sp>
        <p:nvSpPr>
          <p:cNvPr id="7" name="TextBox 6">
            <a:extLst>
              <a:ext uri="{FF2B5EF4-FFF2-40B4-BE49-F238E27FC236}">
                <a16:creationId xmlns:a16="http://schemas.microsoft.com/office/drawing/2014/main" id="{4344642A-BCF2-4EED-8DA2-6AC4B1856D41}"/>
              </a:ext>
            </a:extLst>
          </p:cNvPr>
          <p:cNvSpPr txBox="1"/>
          <p:nvPr/>
        </p:nvSpPr>
        <p:spPr bwMode="gray">
          <a:xfrm>
            <a:off x="1784380" y="1441450"/>
            <a:ext cx="8534400" cy="3570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rtlCol="0" anchor="b">
            <a:spAutoFit/>
          </a:bodyPr>
          <a:lstStyle/>
          <a:p>
            <a:pPr marL="285750" indent="-285750">
              <a:buFont typeface="Arial" panose="020B0604020202020204" pitchFamily="34" charset="0"/>
              <a:buChar char="•"/>
            </a:pPr>
            <a:r>
              <a:rPr lang="en-US" dirty="0">
                <a:solidFill>
                  <a:schemeClr val="tx1">
                    <a:lumMod val="75000"/>
                    <a:lumOff val="25000"/>
                  </a:schemeClr>
                </a:solidFill>
                <a:cs typeface="Calibri" panose="020F0502020204030204" pitchFamily="34" charset="0"/>
              </a:rPr>
              <a:t>Digital Musculoskeletal Program (physical therapy program)</a:t>
            </a:r>
          </a:p>
          <a:p>
            <a:pPr marL="285750" indent="-285750">
              <a:buFont typeface="Arial" panose="020B0604020202020204" pitchFamily="34" charset="0"/>
              <a:buChar char="•"/>
            </a:pPr>
            <a:r>
              <a:rPr lang="en-US" dirty="0">
                <a:solidFill>
                  <a:schemeClr val="tx1">
                    <a:lumMod val="75000"/>
                    <a:lumOff val="25000"/>
                  </a:schemeClr>
                </a:solidFill>
                <a:cs typeface="Calibri" panose="020F0502020204030204" pitchFamily="34" charset="0"/>
              </a:rPr>
              <a:t>$0.00 cost to members – not subject to deductible and co-insurance </a:t>
            </a:r>
          </a:p>
          <a:p>
            <a:pPr marL="285750" indent="-285750">
              <a:buFont typeface="Arial" panose="020B0604020202020204" pitchFamily="34" charset="0"/>
              <a:buChar char="•"/>
            </a:pPr>
            <a:r>
              <a:rPr lang="en-US" dirty="0">
                <a:solidFill>
                  <a:schemeClr val="tx1">
                    <a:lumMod val="75000"/>
                    <a:lumOff val="25000"/>
                  </a:schemeClr>
                </a:solidFill>
                <a:cs typeface="Calibri" panose="020F0502020204030204" pitchFamily="34" charset="0"/>
              </a:rPr>
              <a:t>Anthem Medical participants and dependents (over age 18) are eligible</a:t>
            </a:r>
          </a:p>
          <a:p>
            <a:pPr marL="285750" indent="-285750">
              <a:buFont typeface="Arial" panose="020B0604020202020204" pitchFamily="34" charset="0"/>
              <a:buChar char="•"/>
            </a:pPr>
            <a:r>
              <a:rPr lang="en-US" dirty="0">
                <a:solidFill>
                  <a:schemeClr val="tx1">
                    <a:lumMod val="75000"/>
                    <a:lumOff val="25000"/>
                  </a:schemeClr>
                </a:solidFill>
                <a:cs typeface="Calibri" panose="020F0502020204030204" pitchFamily="34" charset="0"/>
              </a:rPr>
              <a:t>Complete assessment at hingehealth.com/</a:t>
            </a:r>
            <a:r>
              <a:rPr lang="en-US" dirty="0" err="1">
                <a:solidFill>
                  <a:schemeClr val="tx1">
                    <a:lumMod val="75000"/>
                    <a:lumOff val="25000"/>
                  </a:schemeClr>
                </a:solidFill>
                <a:cs typeface="Calibri" panose="020F0502020204030204" pitchFamily="34" charset="0"/>
              </a:rPr>
              <a:t>vabankers</a:t>
            </a:r>
            <a:r>
              <a:rPr lang="en-US" dirty="0">
                <a:solidFill>
                  <a:schemeClr val="tx1">
                    <a:lumMod val="75000"/>
                    <a:lumOff val="25000"/>
                  </a:schemeClr>
                </a:solidFill>
                <a:cs typeface="Calibri" panose="020F0502020204030204" pitchFamily="34" charset="0"/>
              </a:rPr>
              <a:t> or log into the Sydney app</a:t>
            </a:r>
          </a:p>
          <a:p>
            <a:pPr marL="285750" indent="-285750">
              <a:buFont typeface="Arial" panose="020B0604020202020204" pitchFamily="34" charset="0"/>
              <a:buChar char="•"/>
            </a:pPr>
            <a:endParaRPr lang="en-US" sz="16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16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16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16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16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16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16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16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16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1600" dirty="0">
              <a:latin typeface="Calibri" panose="020F0502020204030204" pitchFamily="34" charset="0"/>
              <a:cs typeface="Calibri" panose="020F0502020204030204" pitchFamily="34" charset="0"/>
            </a:endParaRPr>
          </a:p>
        </p:txBody>
      </p:sp>
      <p:sp>
        <p:nvSpPr>
          <p:cNvPr id="10" name="Google Shape;1202;p93">
            <a:extLst>
              <a:ext uri="{FF2B5EF4-FFF2-40B4-BE49-F238E27FC236}">
                <a16:creationId xmlns:a16="http://schemas.microsoft.com/office/drawing/2014/main" id="{4F88B613-38DF-43A6-856B-C5F9711E0B8B}"/>
              </a:ext>
            </a:extLst>
          </p:cNvPr>
          <p:cNvSpPr txBox="1"/>
          <p:nvPr/>
        </p:nvSpPr>
        <p:spPr>
          <a:xfrm>
            <a:off x="4176410" y="2835262"/>
            <a:ext cx="1286100" cy="744600"/>
          </a:xfrm>
          <a:prstGeom prst="rect">
            <a:avLst/>
          </a:prstGeom>
          <a:noFill/>
          <a:ln>
            <a:noFill/>
          </a:ln>
        </p:spPr>
        <p:txBody>
          <a:bodyPr spcFirstLastPara="1" wrap="square" lIns="0" tIns="0" rIns="0" bIns="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5000"/>
              </a:lnSpc>
            </a:pPr>
            <a:r>
              <a:rPr lang="en" b="1" dirty="0">
                <a:solidFill>
                  <a:schemeClr val="accent2"/>
                </a:solidFill>
                <a:latin typeface="Roboto"/>
                <a:ea typeface="Roboto"/>
                <a:cs typeface="Roboto"/>
                <a:sym typeface="Roboto"/>
              </a:rPr>
              <a:t>Acute</a:t>
            </a:r>
            <a:endParaRPr b="1" dirty="0">
              <a:solidFill>
                <a:schemeClr val="accent2"/>
              </a:solidFill>
              <a:latin typeface="Roboto"/>
              <a:ea typeface="Roboto"/>
              <a:cs typeface="Roboto"/>
              <a:sym typeface="Roboto"/>
            </a:endParaRPr>
          </a:p>
          <a:p>
            <a:pPr>
              <a:lnSpc>
                <a:spcPct val="115000"/>
              </a:lnSpc>
            </a:pPr>
            <a:r>
              <a:rPr lang="en" sz="1200" dirty="0">
                <a:solidFill>
                  <a:srgbClr val="649723"/>
                </a:solidFill>
                <a:latin typeface="Roboto"/>
                <a:ea typeface="Roboto"/>
                <a:cs typeface="Roboto"/>
                <a:sym typeface="Roboto"/>
              </a:rPr>
              <a:t>Recent injury </a:t>
            </a:r>
            <a:endParaRPr sz="1200" dirty="0">
              <a:solidFill>
                <a:srgbClr val="649723"/>
              </a:solidFill>
              <a:latin typeface="Roboto"/>
              <a:ea typeface="Roboto"/>
              <a:cs typeface="Roboto"/>
              <a:sym typeface="Roboto"/>
            </a:endParaRPr>
          </a:p>
          <a:p>
            <a:pPr>
              <a:lnSpc>
                <a:spcPct val="115000"/>
              </a:lnSpc>
            </a:pPr>
            <a:r>
              <a:rPr lang="en" sz="1000" dirty="0">
                <a:solidFill>
                  <a:schemeClr val="dk1"/>
                </a:solidFill>
                <a:latin typeface="Roboto Light"/>
                <a:ea typeface="Roboto Light"/>
                <a:cs typeface="Roboto Light"/>
                <a:sym typeface="Roboto Light"/>
              </a:rPr>
              <a:t>Virtual PT for all joint </a:t>
            </a:r>
            <a:br>
              <a:rPr lang="en" sz="1000" dirty="0">
                <a:solidFill>
                  <a:schemeClr val="dk1"/>
                </a:solidFill>
                <a:latin typeface="Roboto Light"/>
                <a:ea typeface="Roboto Light"/>
                <a:cs typeface="Roboto Light"/>
                <a:sym typeface="Roboto Light"/>
              </a:rPr>
            </a:br>
            <a:r>
              <a:rPr lang="en" sz="1000" dirty="0">
                <a:solidFill>
                  <a:schemeClr val="dk1"/>
                </a:solidFill>
                <a:latin typeface="Roboto Light"/>
                <a:ea typeface="Roboto Light"/>
                <a:cs typeface="Roboto Light"/>
                <a:sym typeface="Roboto Light"/>
              </a:rPr>
              <a:t>&amp; muscle groups</a:t>
            </a:r>
            <a:endParaRPr sz="1000" dirty="0">
              <a:solidFill>
                <a:schemeClr val="dk1"/>
              </a:solidFill>
              <a:latin typeface="Roboto Light"/>
              <a:ea typeface="Roboto Light"/>
              <a:cs typeface="Roboto Light"/>
              <a:sym typeface="Roboto Light"/>
            </a:endParaRPr>
          </a:p>
        </p:txBody>
      </p:sp>
      <p:sp>
        <p:nvSpPr>
          <p:cNvPr id="11" name="Google Shape;1201;p93">
            <a:extLst>
              <a:ext uri="{FF2B5EF4-FFF2-40B4-BE49-F238E27FC236}">
                <a16:creationId xmlns:a16="http://schemas.microsoft.com/office/drawing/2014/main" id="{54B93397-EA7B-45AB-80AB-082C138869F5}"/>
              </a:ext>
            </a:extLst>
          </p:cNvPr>
          <p:cNvSpPr txBox="1"/>
          <p:nvPr/>
        </p:nvSpPr>
        <p:spPr>
          <a:xfrm>
            <a:off x="2119087" y="2834365"/>
            <a:ext cx="1286100" cy="744600"/>
          </a:xfrm>
          <a:prstGeom prst="rect">
            <a:avLst/>
          </a:prstGeom>
          <a:noFill/>
          <a:ln>
            <a:noFill/>
          </a:ln>
        </p:spPr>
        <p:txBody>
          <a:bodyPr spcFirstLastPara="1" wrap="square" lIns="0" tIns="0" rIns="0" bIns="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5000"/>
              </a:lnSpc>
            </a:pPr>
            <a:r>
              <a:rPr lang="en" b="1" dirty="0">
                <a:solidFill>
                  <a:schemeClr val="accent2"/>
                </a:solidFill>
                <a:latin typeface="Roboto"/>
                <a:ea typeface="Roboto"/>
                <a:cs typeface="Roboto"/>
                <a:sym typeface="Roboto"/>
              </a:rPr>
              <a:t>Prevention</a:t>
            </a:r>
            <a:endParaRPr b="1" dirty="0">
              <a:solidFill>
                <a:schemeClr val="accent2"/>
              </a:solidFill>
              <a:latin typeface="Roboto"/>
              <a:ea typeface="Roboto"/>
              <a:cs typeface="Roboto"/>
              <a:sym typeface="Roboto"/>
            </a:endParaRPr>
          </a:p>
          <a:p>
            <a:pPr>
              <a:lnSpc>
                <a:spcPct val="115000"/>
              </a:lnSpc>
            </a:pPr>
            <a:r>
              <a:rPr lang="en" sz="1200" dirty="0">
                <a:solidFill>
                  <a:srgbClr val="649723"/>
                </a:solidFill>
                <a:latin typeface="Roboto"/>
                <a:ea typeface="Roboto"/>
                <a:cs typeface="Roboto"/>
                <a:sym typeface="Roboto"/>
              </a:rPr>
              <a:t>At-risk </a:t>
            </a:r>
            <a:endParaRPr sz="1200" dirty="0">
              <a:solidFill>
                <a:srgbClr val="649723"/>
              </a:solidFill>
              <a:latin typeface="Roboto"/>
              <a:ea typeface="Roboto"/>
              <a:cs typeface="Roboto"/>
              <a:sym typeface="Roboto"/>
            </a:endParaRPr>
          </a:p>
          <a:p>
            <a:pPr>
              <a:lnSpc>
                <a:spcPct val="115000"/>
              </a:lnSpc>
            </a:pPr>
            <a:r>
              <a:rPr lang="en" sz="1000" dirty="0">
                <a:solidFill>
                  <a:schemeClr val="dk1"/>
                </a:solidFill>
                <a:latin typeface="Roboto Light"/>
                <a:ea typeface="Roboto Light"/>
                <a:cs typeface="Roboto Light"/>
                <a:sym typeface="Roboto Light"/>
              </a:rPr>
              <a:t>Job-specific exercises &amp; education</a:t>
            </a:r>
            <a:endParaRPr sz="1000" dirty="0">
              <a:solidFill>
                <a:schemeClr val="dk1"/>
              </a:solidFill>
              <a:latin typeface="Roboto Light"/>
              <a:ea typeface="Roboto Light"/>
              <a:cs typeface="Roboto Light"/>
              <a:sym typeface="Roboto Light"/>
            </a:endParaRPr>
          </a:p>
        </p:txBody>
      </p:sp>
      <p:sp>
        <p:nvSpPr>
          <p:cNvPr id="12" name="Google Shape;1187;p93">
            <a:extLst>
              <a:ext uri="{FF2B5EF4-FFF2-40B4-BE49-F238E27FC236}">
                <a16:creationId xmlns:a16="http://schemas.microsoft.com/office/drawing/2014/main" id="{429634FF-4735-42E1-8BC4-28662FFA193A}"/>
              </a:ext>
            </a:extLst>
          </p:cNvPr>
          <p:cNvSpPr txBox="1"/>
          <p:nvPr/>
        </p:nvSpPr>
        <p:spPr>
          <a:xfrm>
            <a:off x="5956053" y="2819400"/>
            <a:ext cx="1876277" cy="744600"/>
          </a:xfrm>
          <a:prstGeom prst="rect">
            <a:avLst/>
          </a:prstGeom>
          <a:noFill/>
          <a:ln>
            <a:noFill/>
          </a:ln>
        </p:spPr>
        <p:txBody>
          <a:bodyPr spcFirstLastPara="1" wrap="square" lIns="0" tIns="0" rIns="0" bIns="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5000"/>
              </a:lnSpc>
            </a:pPr>
            <a:r>
              <a:rPr lang="en" b="1" dirty="0">
                <a:solidFill>
                  <a:schemeClr val="accent2"/>
                </a:solidFill>
                <a:latin typeface="Roboto"/>
                <a:ea typeface="Roboto"/>
                <a:cs typeface="Roboto"/>
                <a:sym typeface="Roboto"/>
              </a:rPr>
              <a:t>Chronic</a:t>
            </a:r>
            <a:endParaRPr b="1" dirty="0">
              <a:solidFill>
                <a:schemeClr val="accent2"/>
              </a:solidFill>
              <a:latin typeface="Roboto"/>
              <a:ea typeface="Roboto"/>
              <a:cs typeface="Roboto"/>
              <a:sym typeface="Roboto"/>
            </a:endParaRPr>
          </a:p>
          <a:p>
            <a:pPr>
              <a:lnSpc>
                <a:spcPct val="115000"/>
              </a:lnSpc>
            </a:pPr>
            <a:r>
              <a:rPr lang="en" sz="1200" dirty="0">
                <a:solidFill>
                  <a:srgbClr val="649723"/>
                </a:solidFill>
                <a:latin typeface="Roboto"/>
                <a:ea typeface="Roboto"/>
                <a:cs typeface="Roboto"/>
                <a:sym typeface="Roboto"/>
              </a:rPr>
              <a:t>High-risk </a:t>
            </a:r>
            <a:endParaRPr sz="1200" dirty="0">
              <a:solidFill>
                <a:srgbClr val="649723"/>
              </a:solidFill>
              <a:latin typeface="Roboto"/>
              <a:ea typeface="Roboto"/>
              <a:cs typeface="Roboto"/>
              <a:sym typeface="Roboto"/>
            </a:endParaRPr>
          </a:p>
          <a:p>
            <a:pPr>
              <a:lnSpc>
                <a:spcPct val="115000"/>
              </a:lnSpc>
            </a:pPr>
            <a:r>
              <a:rPr lang="en" sz="1000" dirty="0">
                <a:solidFill>
                  <a:schemeClr val="dk1"/>
                </a:solidFill>
                <a:latin typeface="Roboto Light"/>
                <a:ea typeface="Roboto Light"/>
                <a:cs typeface="Roboto Light"/>
                <a:sym typeface="Roboto Light"/>
              </a:rPr>
              <a:t>Exercise, education, and behavioral change</a:t>
            </a:r>
            <a:endParaRPr sz="1000" dirty="0">
              <a:solidFill>
                <a:schemeClr val="dk1"/>
              </a:solidFill>
              <a:latin typeface="Roboto Light"/>
              <a:ea typeface="Roboto Light"/>
              <a:cs typeface="Roboto Light"/>
              <a:sym typeface="Roboto Light"/>
            </a:endParaRPr>
          </a:p>
        </p:txBody>
      </p:sp>
      <p:sp>
        <p:nvSpPr>
          <p:cNvPr id="13" name="Google Shape;1203;p93">
            <a:extLst>
              <a:ext uri="{FF2B5EF4-FFF2-40B4-BE49-F238E27FC236}">
                <a16:creationId xmlns:a16="http://schemas.microsoft.com/office/drawing/2014/main" id="{B53F5BB2-1945-485D-85A2-2C1F8EE9D834}"/>
              </a:ext>
            </a:extLst>
          </p:cNvPr>
          <p:cNvSpPr txBox="1"/>
          <p:nvPr/>
        </p:nvSpPr>
        <p:spPr>
          <a:xfrm>
            <a:off x="8118835" y="2875681"/>
            <a:ext cx="1735973" cy="744600"/>
          </a:xfrm>
          <a:prstGeom prst="rect">
            <a:avLst/>
          </a:prstGeom>
          <a:noFill/>
          <a:ln>
            <a:noFill/>
          </a:ln>
        </p:spPr>
        <p:txBody>
          <a:bodyPr spcFirstLastPara="1" wrap="square" lIns="0" tIns="0" rIns="0" bIns="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5000"/>
              </a:lnSpc>
            </a:pPr>
            <a:r>
              <a:rPr lang="en" b="1" dirty="0">
                <a:solidFill>
                  <a:schemeClr val="accent2"/>
                </a:solidFill>
                <a:latin typeface="Roboto"/>
                <a:ea typeface="Roboto"/>
                <a:cs typeface="Roboto"/>
                <a:sym typeface="Roboto"/>
              </a:rPr>
              <a:t>Surgery</a:t>
            </a:r>
            <a:endParaRPr b="1" dirty="0">
              <a:solidFill>
                <a:schemeClr val="accent2"/>
              </a:solidFill>
              <a:latin typeface="Roboto"/>
              <a:ea typeface="Roboto"/>
              <a:cs typeface="Roboto"/>
              <a:sym typeface="Roboto"/>
            </a:endParaRPr>
          </a:p>
          <a:p>
            <a:pPr>
              <a:lnSpc>
                <a:spcPct val="115000"/>
              </a:lnSpc>
            </a:pPr>
            <a:r>
              <a:rPr lang="en" sz="1200" dirty="0">
                <a:solidFill>
                  <a:srgbClr val="649723"/>
                </a:solidFill>
                <a:latin typeface="Roboto"/>
                <a:ea typeface="Roboto"/>
                <a:cs typeface="Roboto"/>
                <a:sym typeface="Roboto"/>
              </a:rPr>
              <a:t>Pre &amp; Post rehab </a:t>
            </a:r>
            <a:endParaRPr sz="1200" dirty="0">
              <a:solidFill>
                <a:srgbClr val="649723"/>
              </a:solidFill>
              <a:latin typeface="Roboto"/>
              <a:ea typeface="Roboto"/>
              <a:cs typeface="Roboto"/>
              <a:sym typeface="Roboto"/>
            </a:endParaRPr>
          </a:p>
          <a:p>
            <a:pPr>
              <a:lnSpc>
                <a:spcPct val="115000"/>
              </a:lnSpc>
            </a:pPr>
            <a:r>
              <a:rPr lang="en" sz="1000" dirty="0">
                <a:solidFill>
                  <a:schemeClr val="dk1"/>
                </a:solidFill>
                <a:latin typeface="Roboto Light"/>
                <a:ea typeface="Roboto Light"/>
                <a:cs typeface="Roboto Light"/>
                <a:sym typeface="Roboto Light"/>
              </a:rPr>
              <a:t>Pre/post rehab &amp; continuity of care</a:t>
            </a:r>
            <a:endParaRPr sz="1000" dirty="0">
              <a:solidFill>
                <a:schemeClr val="dk1"/>
              </a:solidFill>
              <a:latin typeface="Roboto Light"/>
              <a:ea typeface="Roboto Light"/>
              <a:cs typeface="Roboto Light"/>
              <a:sym typeface="Roboto Light"/>
            </a:endParaRPr>
          </a:p>
        </p:txBody>
      </p:sp>
      <p:pic>
        <p:nvPicPr>
          <p:cNvPr id="15" name="Picture 14">
            <a:extLst>
              <a:ext uri="{FF2B5EF4-FFF2-40B4-BE49-F238E27FC236}">
                <a16:creationId xmlns:a16="http://schemas.microsoft.com/office/drawing/2014/main" id="{199F7EA3-DF56-4324-8C0A-3BFF06C011AE}"/>
              </a:ext>
            </a:extLst>
          </p:cNvPr>
          <p:cNvPicPr>
            <a:picLocks noChangeAspect="1"/>
          </p:cNvPicPr>
          <p:nvPr/>
        </p:nvPicPr>
        <p:blipFill>
          <a:blip r:embed="rId2"/>
          <a:stretch>
            <a:fillRect/>
          </a:stretch>
        </p:blipFill>
        <p:spPr>
          <a:xfrm>
            <a:off x="2079326" y="3946521"/>
            <a:ext cx="1365622" cy="1365622"/>
          </a:xfrm>
          <a:prstGeom prst="rect">
            <a:avLst/>
          </a:prstGeom>
        </p:spPr>
      </p:pic>
      <p:pic>
        <p:nvPicPr>
          <p:cNvPr id="16" name="Picture 15">
            <a:extLst>
              <a:ext uri="{FF2B5EF4-FFF2-40B4-BE49-F238E27FC236}">
                <a16:creationId xmlns:a16="http://schemas.microsoft.com/office/drawing/2014/main" id="{FAF9AB05-791E-4FF3-BC47-C5723EE377D5}"/>
              </a:ext>
            </a:extLst>
          </p:cNvPr>
          <p:cNvPicPr>
            <a:picLocks noChangeAspect="1"/>
          </p:cNvPicPr>
          <p:nvPr/>
        </p:nvPicPr>
        <p:blipFill>
          <a:blip r:embed="rId3"/>
          <a:stretch>
            <a:fillRect/>
          </a:stretch>
        </p:blipFill>
        <p:spPr>
          <a:xfrm>
            <a:off x="3950359" y="3910949"/>
            <a:ext cx="1365622" cy="1365622"/>
          </a:xfrm>
          <a:prstGeom prst="rect">
            <a:avLst/>
          </a:prstGeom>
        </p:spPr>
      </p:pic>
      <p:pic>
        <p:nvPicPr>
          <p:cNvPr id="17" name="Picture 16">
            <a:extLst>
              <a:ext uri="{FF2B5EF4-FFF2-40B4-BE49-F238E27FC236}">
                <a16:creationId xmlns:a16="http://schemas.microsoft.com/office/drawing/2014/main" id="{BACB6DCE-5577-40AC-82C0-0481ACD733D1}"/>
              </a:ext>
            </a:extLst>
          </p:cNvPr>
          <p:cNvPicPr>
            <a:picLocks noChangeAspect="1"/>
          </p:cNvPicPr>
          <p:nvPr/>
        </p:nvPicPr>
        <p:blipFill>
          <a:blip r:embed="rId4"/>
          <a:stretch>
            <a:fillRect/>
          </a:stretch>
        </p:blipFill>
        <p:spPr>
          <a:xfrm>
            <a:off x="5515304" y="4052025"/>
            <a:ext cx="1896020" cy="1371719"/>
          </a:xfrm>
          <a:prstGeom prst="rect">
            <a:avLst/>
          </a:prstGeom>
        </p:spPr>
      </p:pic>
      <p:pic>
        <p:nvPicPr>
          <p:cNvPr id="18" name="Picture 17">
            <a:extLst>
              <a:ext uri="{FF2B5EF4-FFF2-40B4-BE49-F238E27FC236}">
                <a16:creationId xmlns:a16="http://schemas.microsoft.com/office/drawing/2014/main" id="{FC920B9E-FA9A-40B9-966C-B6133B0E0119}"/>
              </a:ext>
            </a:extLst>
          </p:cNvPr>
          <p:cNvPicPr>
            <a:picLocks noChangeAspect="1"/>
          </p:cNvPicPr>
          <p:nvPr/>
        </p:nvPicPr>
        <p:blipFill>
          <a:blip r:embed="rId5"/>
          <a:stretch>
            <a:fillRect/>
          </a:stretch>
        </p:blipFill>
        <p:spPr>
          <a:xfrm>
            <a:off x="7853259" y="4066548"/>
            <a:ext cx="1883827" cy="1371719"/>
          </a:xfrm>
          <a:prstGeom prst="rect">
            <a:avLst/>
          </a:prstGeom>
        </p:spPr>
      </p:pic>
      <p:pic>
        <p:nvPicPr>
          <p:cNvPr id="19" name="Picture 18">
            <a:extLst>
              <a:ext uri="{FF2B5EF4-FFF2-40B4-BE49-F238E27FC236}">
                <a16:creationId xmlns:a16="http://schemas.microsoft.com/office/drawing/2014/main" id="{DA0DA2CB-1F8C-46B3-A688-C332ECFEEACB}"/>
              </a:ext>
            </a:extLst>
          </p:cNvPr>
          <p:cNvPicPr>
            <a:picLocks noChangeAspect="1"/>
          </p:cNvPicPr>
          <p:nvPr/>
        </p:nvPicPr>
        <p:blipFill>
          <a:blip r:embed="rId6"/>
          <a:stretch>
            <a:fillRect/>
          </a:stretch>
        </p:blipFill>
        <p:spPr>
          <a:xfrm>
            <a:off x="6860193" y="4807936"/>
            <a:ext cx="908383" cy="743776"/>
          </a:xfrm>
          <a:prstGeom prst="rect">
            <a:avLst/>
          </a:prstGeom>
        </p:spPr>
      </p:pic>
      <p:pic>
        <p:nvPicPr>
          <p:cNvPr id="20" name="Picture 19">
            <a:extLst>
              <a:ext uri="{FF2B5EF4-FFF2-40B4-BE49-F238E27FC236}">
                <a16:creationId xmlns:a16="http://schemas.microsoft.com/office/drawing/2014/main" id="{F2D85362-58A1-4A21-BE99-1785531D6D35}"/>
              </a:ext>
            </a:extLst>
          </p:cNvPr>
          <p:cNvPicPr>
            <a:picLocks noChangeAspect="1"/>
          </p:cNvPicPr>
          <p:nvPr/>
        </p:nvPicPr>
        <p:blipFill>
          <a:blip r:embed="rId7"/>
          <a:stretch>
            <a:fillRect/>
          </a:stretch>
        </p:blipFill>
        <p:spPr>
          <a:xfrm>
            <a:off x="3723381" y="5011658"/>
            <a:ext cx="938865" cy="524301"/>
          </a:xfrm>
          <a:prstGeom prst="rect">
            <a:avLst/>
          </a:prstGeom>
        </p:spPr>
      </p:pic>
      <p:pic>
        <p:nvPicPr>
          <p:cNvPr id="21" name="Picture 20">
            <a:extLst>
              <a:ext uri="{FF2B5EF4-FFF2-40B4-BE49-F238E27FC236}">
                <a16:creationId xmlns:a16="http://schemas.microsoft.com/office/drawing/2014/main" id="{C6FC1B73-5BCF-4DB5-B74E-F20C64833DB4}"/>
              </a:ext>
            </a:extLst>
          </p:cNvPr>
          <p:cNvPicPr>
            <a:picLocks noChangeAspect="1"/>
          </p:cNvPicPr>
          <p:nvPr/>
        </p:nvPicPr>
        <p:blipFill>
          <a:blip r:embed="rId8"/>
          <a:stretch>
            <a:fillRect/>
          </a:stretch>
        </p:blipFill>
        <p:spPr>
          <a:xfrm>
            <a:off x="1905001" y="5204210"/>
            <a:ext cx="1737511" cy="347502"/>
          </a:xfrm>
          <a:prstGeom prst="rect">
            <a:avLst/>
          </a:prstGeom>
        </p:spPr>
      </p:pic>
      <p:sp>
        <p:nvSpPr>
          <p:cNvPr id="2" name="Slide Number Placeholder 1">
            <a:extLst>
              <a:ext uri="{FF2B5EF4-FFF2-40B4-BE49-F238E27FC236}">
                <a16:creationId xmlns:a16="http://schemas.microsoft.com/office/drawing/2014/main" id="{87D27BC1-2F2D-C044-F8AF-C3918D8EA653}"/>
              </a:ext>
            </a:extLst>
          </p:cNvPr>
          <p:cNvSpPr>
            <a:spLocks noGrp="1"/>
          </p:cNvSpPr>
          <p:nvPr>
            <p:ph type="sldNum" sz="quarter" idx="12"/>
          </p:nvPr>
        </p:nvSpPr>
        <p:spPr/>
        <p:txBody>
          <a:bodyPr/>
          <a:lstStyle/>
          <a:p>
            <a:fld id="{3A98EE3D-8CD1-4C3F-BD1C-C98C9596463C}" type="slidenum">
              <a:rPr lang="en-US" smtClean="0"/>
              <a:t>35</a:t>
            </a:fld>
            <a:endParaRPr lang="en-US" dirty="0"/>
          </a:p>
        </p:txBody>
      </p:sp>
    </p:spTree>
    <p:extLst>
      <p:ext uri="{BB962C8B-B14F-4D97-AF65-F5344CB8AC3E}">
        <p14:creationId xmlns:p14="http://schemas.microsoft.com/office/powerpoint/2010/main" val="6935332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2291999"/>
            <a:ext cx="12192252" cy="4566339"/>
            <a:chOff x="0" y="1718999"/>
            <a:chExt cx="9144189" cy="3424754"/>
          </a:xfrm>
        </p:grpSpPr>
        <p:sp>
          <p:nvSpPr>
            <p:cNvPr id="3" name="object 3"/>
            <p:cNvSpPr/>
            <p:nvPr/>
          </p:nvSpPr>
          <p:spPr>
            <a:xfrm>
              <a:off x="2369999" y="1718999"/>
              <a:ext cx="2332355" cy="3424554"/>
            </a:xfrm>
            <a:custGeom>
              <a:avLst/>
              <a:gdLst/>
              <a:ahLst/>
              <a:cxnLst/>
              <a:rect l="l" t="t" r="r" b="b"/>
              <a:pathLst>
                <a:path w="2332354" h="3424554">
                  <a:moveTo>
                    <a:pt x="0" y="3424199"/>
                  </a:moveTo>
                  <a:lnTo>
                    <a:pt x="2331899" y="3424199"/>
                  </a:lnTo>
                  <a:lnTo>
                    <a:pt x="2331899" y="0"/>
                  </a:lnTo>
                  <a:lnTo>
                    <a:pt x="0" y="0"/>
                  </a:lnTo>
                  <a:lnTo>
                    <a:pt x="0" y="3424199"/>
                  </a:lnTo>
                  <a:close/>
                </a:path>
              </a:pathLst>
            </a:custGeom>
            <a:solidFill>
              <a:srgbClr val="00856F"/>
            </a:solidFill>
          </p:spPr>
          <p:txBody>
            <a:bodyPr wrap="square" lIns="0" tIns="0" rIns="0" bIns="0" rtlCol="0"/>
            <a:lstStyle/>
            <a:p>
              <a:endParaRPr/>
            </a:p>
          </p:txBody>
        </p:sp>
        <p:sp>
          <p:nvSpPr>
            <p:cNvPr id="4" name="object 4"/>
            <p:cNvSpPr/>
            <p:nvPr/>
          </p:nvSpPr>
          <p:spPr>
            <a:xfrm>
              <a:off x="4445710" y="1719199"/>
              <a:ext cx="2329531" cy="3424554"/>
            </a:xfrm>
            <a:custGeom>
              <a:avLst/>
              <a:gdLst/>
              <a:ahLst/>
              <a:cxnLst/>
              <a:rect l="l" t="t" r="r" b="b"/>
              <a:pathLst>
                <a:path w="2299970" h="3424554">
                  <a:moveTo>
                    <a:pt x="2299799" y="3424199"/>
                  </a:moveTo>
                  <a:lnTo>
                    <a:pt x="0" y="3424199"/>
                  </a:lnTo>
                  <a:lnTo>
                    <a:pt x="0" y="0"/>
                  </a:lnTo>
                  <a:lnTo>
                    <a:pt x="2299799" y="0"/>
                  </a:lnTo>
                  <a:lnTo>
                    <a:pt x="2299799" y="3424199"/>
                  </a:lnTo>
                  <a:close/>
                </a:path>
              </a:pathLst>
            </a:custGeom>
            <a:solidFill>
              <a:srgbClr val="005350"/>
            </a:solidFill>
          </p:spPr>
          <p:txBody>
            <a:bodyPr wrap="square" lIns="0" tIns="0" rIns="0" bIns="0" rtlCol="0"/>
            <a:lstStyle/>
            <a:p>
              <a:endParaRPr/>
            </a:p>
          </p:txBody>
        </p:sp>
        <p:sp>
          <p:nvSpPr>
            <p:cNvPr id="5" name="object 5"/>
            <p:cNvSpPr/>
            <p:nvPr/>
          </p:nvSpPr>
          <p:spPr>
            <a:xfrm>
              <a:off x="6775070" y="1719199"/>
              <a:ext cx="2369119" cy="3424554"/>
            </a:xfrm>
            <a:custGeom>
              <a:avLst/>
              <a:gdLst/>
              <a:ahLst/>
              <a:cxnLst/>
              <a:rect l="l" t="t" r="r" b="b"/>
              <a:pathLst>
                <a:path w="2142490" h="3424554">
                  <a:moveTo>
                    <a:pt x="2142299" y="3424199"/>
                  </a:moveTo>
                  <a:lnTo>
                    <a:pt x="0" y="3424199"/>
                  </a:lnTo>
                  <a:lnTo>
                    <a:pt x="0" y="0"/>
                  </a:lnTo>
                  <a:lnTo>
                    <a:pt x="2142299" y="0"/>
                  </a:lnTo>
                  <a:lnTo>
                    <a:pt x="2142299" y="3424199"/>
                  </a:lnTo>
                  <a:close/>
                </a:path>
              </a:pathLst>
            </a:custGeom>
            <a:solidFill>
              <a:srgbClr val="000000"/>
            </a:solidFill>
          </p:spPr>
          <p:txBody>
            <a:bodyPr wrap="square" lIns="0" tIns="0" rIns="0" bIns="0" rtlCol="0"/>
            <a:lstStyle/>
            <a:p>
              <a:endParaRPr/>
            </a:p>
          </p:txBody>
        </p:sp>
        <p:sp>
          <p:nvSpPr>
            <p:cNvPr id="6" name="object 6"/>
            <p:cNvSpPr/>
            <p:nvPr/>
          </p:nvSpPr>
          <p:spPr>
            <a:xfrm>
              <a:off x="0" y="1718999"/>
              <a:ext cx="2370455" cy="3424554"/>
            </a:xfrm>
            <a:custGeom>
              <a:avLst/>
              <a:gdLst/>
              <a:ahLst/>
              <a:cxnLst/>
              <a:rect l="l" t="t" r="r" b="b"/>
              <a:pathLst>
                <a:path w="2370455" h="3424554">
                  <a:moveTo>
                    <a:pt x="2369999" y="3424199"/>
                  </a:moveTo>
                  <a:lnTo>
                    <a:pt x="0" y="3424199"/>
                  </a:lnTo>
                  <a:lnTo>
                    <a:pt x="0" y="0"/>
                  </a:lnTo>
                  <a:lnTo>
                    <a:pt x="2369999" y="0"/>
                  </a:lnTo>
                  <a:lnTo>
                    <a:pt x="2369999" y="3424199"/>
                  </a:lnTo>
                  <a:close/>
                </a:path>
              </a:pathLst>
            </a:custGeom>
            <a:solidFill>
              <a:srgbClr val="C7DDD9"/>
            </a:solidFill>
          </p:spPr>
          <p:txBody>
            <a:bodyPr wrap="square" lIns="0" tIns="0" rIns="0" bIns="0" rtlCol="0"/>
            <a:lstStyle/>
            <a:p>
              <a:endParaRPr/>
            </a:p>
          </p:txBody>
        </p:sp>
      </p:grpSp>
      <p:sp>
        <p:nvSpPr>
          <p:cNvPr id="7" name="object 7"/>
          <p:cNvSpPr txBox="1"/>
          <p:nvPr/>
        </p:nvSpPr>
        <p:spPr>
          <a:xfrm>
            <a:off x="409867" y="2496352"/>
            <a:ext cx="2052320" cy="724747"/>
          </a:xfrm>
          <a:prstGeom prst="rect">
            <a:avLst/>
          </a:prstGeom>
        </p:spPr>
        <p:txBody>
          <a:bodyPr vert="horz" wrap="square" lIns="0" tIns="16933" rIns="0" bIns="0" rtlCol="0">
            <a:spAutoFit/>
          </a:bodyPr>
          <a:lstStyle/>
          <a:p>
            <a:pPr marL="16933" marR="6773">
              <a:lnSpc>
                <a:spcPct val="100000"/>
              </a:lnSpc>
              <a:spcBef>
                <a:spcPts val="133"/>
              </a:spcBef>
            </a:pPr>
            <a:r>
              <a:rPr sz="2267" dirty="0">
                <a:latin typeface="Palatino Linotype"/>
                <a:cs typeface="Palatino Linotype"/>
              </a:rPr>
              <a:t>Fertility</a:t>
            </a:r>
            <a:r>
              <a:rPr sz="2267" spc="27" dirty="0">
                <a:latin typeface="Palatino Linotype"/>
                <a:cs typeface="Palatino Linotype"/>
              </a:rPr>
              <a:t> </a:t>
            </a:r>
            <a:r>
              <a:rPr sz="2267" spc="53" dirty="0">
                <a:latin typeface="Palatino Linotype"/>
                <a:cs typeface="Palatino Linotype"/>
              </a:rPr>
              <a:t>&amp; </a:t>
            </a:r>
            <a:r>
              <a:rPr sz="2267" spc="-27" dirty="0">
                <a:latin typeface="Palatino Linotype"/>
                <a:cs typeface="Palatino Linotype"/>
              </a:rPr>
              <a:t>Family</a:t>
            </a:r>
            <a:r>
              <a:rPr sz="2267" spc="-87" dirty="0">
                <a:latin typeface="Palatino Linotype"/>
                <a:cs typeface="Palatino Linotype"/>
              </a:rPr>
              <a:t> </a:t>
            </a:r>
            <a:r>
              <a:rPr sz="2267" spc="-27" dirty="0">
                <a:latin typeface="Palatino Linotype"/>
                <a:cs typeface="Palatino Linotype"/>
              </a:rPr>
              <a:t>Building</a:t>
            </a:r>
            <a:endParaRPr sz="2267">
              <a:latin typeface="Palatino Linotype"/>
              <a:cs typeface="Palatino Linotype"/>
            </a:endParaRPr>
          </a:p>
        </p:txBody>
      </p:sp>
      <p:sp>
        <p:nvSpPr>
          <p:cNvPr id="8" name="object 8"/>
          <p:cNvSpPr txBox="1"/>
          <p:nvPr/>
        </p:nvSpPr>
        <p:spPr>
          <a:xfrm>
            <a:off x="409867" y="3434457"/>
            <a:ext cx="2156460" cy="1862667"/>
          </a:xfrm>
          <a:prstGeom prst="rect">
            <a:avLst/>
          </a:prstGeom>
        </p:spPr>
        <p:txBody>
          <a:bodyPr vert="horz" wrap="square" lIns="0" tIns="138852" rIns="0" bIns="0" rtlCol="0">
            <a:spAutoFit/>
          </a:bodyPr>
          <a:lstStyle/>
          <a:p>
            <a:pPr marL="16933">
              <a:lnSpc>
                <a:spcPct val="100000"/>
              </a:lnSpc>
              <a:spcBef>
                <a:spcPts val="1092"/>
              </a:spcBef>
            </a:pPr>
            <a:r>
              <a:rPr sz="1600" spc="-13" dirty="0">
                <a:latin typeface="Calibri"/>
                <a:cs typeface="Calibri"/>
              </a:rPr>
              <a:t>Preconception</a:t>
            </a:r>
            <a:endParaRPr sz="1600">
              <a:latin typeface="Calibri"/>
              <a:cs typeface="Calibri"/>
            </a:endParaRPr>
          </a:p>
          <a:p>
            <a:pPr marL="16933" marR="6773">
              <a:lnSpc>
                <a:spcPct val="150000"/>
              </a:lnSpc>
            </a:pPr>
            <a:r>
              <a:rPr sz="1600" spc="147" dirty="0">
                <a:latin typeface="Calibri"/>
                <a:cs typeface="Calibri"/>
              </a:rPr>
              <a:t>Egg</a:t>
            </a:r>
            <a:r>
              <a:rPr sz="1600" spc="193" dirty="0">
                <a:latin typeface="Calibri"/>
                <a:cs typeface="Calibri"/>
              </a:rPr>
              <a:t> </a:t>
            </a:r>
            <a:r>
              <a:rPr sz="1600" dirty="0">
                <a:latin typeface="Calibri"/>
                <a:cs typeface="Calibri"/>
              </a:rPr>
              <a:t>and</a:t>
            </a:r>
            <a:r>
              <a:rPr sz="1600" spc="200" dirty="0">
                <a:latin typeface="Calibri"/>
                <a:cs typeface="Calibri"/>
              </a:rPr>
              <a:t> </a:t>
            </a:r>
            <a:r>
              <a:rPr sz="1600" dirty="0">
                <a:latin typeface="Calibri"/>
                <a:cs typeface="Calibri"/>
              </a:rPr>
              <a:t>sperm</a:t>
            </a:r>
            <a:r>
              <a:rPr sz="1600" spc="200" dirty="0">
                <a:latin typeface="Calibri"/>
                <a:cs typeface="Calibri"/>
              </a:rPr>
              <a:t> </a:t>
            </a:r>
            <a:r>
              <a:rPr sz="1600" spc="-13" dirty="0">
                <a:latin typeface="Calibri"/>
                <a:cs typeface="Calibri"/>
              </a:rPr>
              <a:t>freezing </a:t>
            </a:r>
            <a:r>
              <a:rPr sz="1600" dirty="0">
                <a:latin typeface="Calibri"/>
                <a:cs typeface="Calibri"/>
              </a:rPr>
              <a:t>IUI</a:t>
            </a:r>
            <a:r>
              <a:rPr sz="1600" spc="27" dirty="0">
                <a:latin typeface="Calibri"/>
                <a:cs typeface="Calibri"/>
              </a:rPr>
              <a:t> </a:t>
            </a:r>
            <a:r>
              <a:rPr sz="1600" dirty="0">
                <a:latin typeface="Calibri"/>
                <a:cs typeface="Calibri"/>
              </a:rPr>
              <a:t>&amp;</a:t>
            </a:r>
            <a:r>
              <a:rPr sz="1600" spc="27" dirty="0">
                <a:latin typeface="Calibri"/>
                <a:cs typeface="Calibri"/>
              </a:rPr>
              <a:t> </a:t>
            </a:r>
            <a:r>
              <a:rPr sz="1600" spc="53" dirty="0">
                <a:latin typeface="Calibri"/>
                <a:cs typeface="Calibri"/>
              </a:rPr>
              <a:t>IVF</a:t>
            </a:r>
            <a:endParaRPr sz="1600">
              <a:latin typeface="Calibri"/>
              <a:cs typeface="Calibri"/>
            </a:endParaRPr>
          </a:p>
          <a:p>
            <a:pPr marL="16933" marR="195575">
              <a:lnSpc>
                <a:spcPct val="150000"/>
              </a:lnSpc>
            </a:pPr>
            <a:r>
              <a:rPr sz="1600" dirty="0">
                <a:latin typeface="Calibri"/>
                <a:cs typeface="Calibri"/>
              </a:rPr>
              <a:t>Male</a:t>
            </a:r>
            <a:r>
              <a:rPr sz="1600" spc="140" dirty="0">
                <a:latin typeface="Calibri"/>
                <a:cs typeface="Calibri"/>
              </a:rPr>
              <a:t> </a:t>
            </a:r>
            <a:r>
              <a:rPr sz="1600" spc="-13" dirty="0">
                <a:latin typeface="Calibri"/>
                <a:cs typeface="Calibri"/>
              </a:rPr>
              <a:t>fertility</a:t>
            </a:r>
            <a:r>
              <a:rPr sz="1600" spc="667" dirty="0">
                <a:latin typeface="Calibri"/>
                <a:cs typeface="Calibri"/>
              </a:rPr>
              <a:t>  </a:t>
            </a:r>
            <a:r>
              <a:rPr sz="1600" dirty="0">
                <a:latin typeface="Calibri"/>
                <a:cs typeface="Calibri"/>
              </a:rPr>
              <a:t>Adoption</a:t>
            </a:r>
            <a:r>
              <a:rPr sz="1600" spc="187" dirty="0">
                <a:latin typeface="Calibri"/>
                <a:cs typeface="Calibri"/>
              </a:rPr>
              <a:t> </a:t>
            </a:r>
            <a:r>
              <a:rPr sz="1600" dirty="0">
                <a:latin typeface="Calibri"/>
                <a:cs typeface="Calibri"/>
              </a:rPr>
              <a:t>&amp;</a:t>
            </a:r>
            <a:r>
              <a:rPr sz="1600" spc="187" dirty="0">
                <a:latin typeface="Calibri"/>
                <a:cs typeface="Calibri"/>
              </a:rPr>
              <a:t> </a:t>
            </a:r>
            <a:r>
              <a:rPr sz="1600" spc="-13" dirty="0">
                <a:latin typeface="Calibri"/>
                <a:cs typeface="Calibri"/>
              </a:rPr>
              <a:t>surrogacy</a:t>
            </a:r>
            <a:endParaRPr sz="1600">
              <a:latin typeface="Calibri"/>
              <a:cs typeface="Calibri"/>
            </a:endParaRPr>
          </a:p>
        </p:txBody>
      </p:sp>
      <p:sp>
        <p:nvSpPr>
          <p:cNvPr id="9" name="object 9"/>
          <p:cNvSpPr txBox="1"/>
          <p:nvPr/>
        </p:nvSpPr>
        <p:spPr>
          <a:xfrm>
            <a:off x="6506502" y="2562042"/>
            <a:ext cx="2232046" cy="2716107"/>
          </a:xfrm>
          <a:prstGeom prst="rect">
            <a:avLst/>
          </a:prstGeom>
        </p:spPr>
        <p:txBody>
          <a:bodyPr vert="horz" wrap="square" lIns="0" tIns="16933" rIns="0" bIns="0" rtlCol="0">
            <a:spAutoFit/>
          </a:bodyPr>
          <a:lstStyle/>
          <a:p>
            <a:pPr marL="16933" marR="424169">
              <a:lnSpc>
                <a:spcPct val="100000"/>
              </a:lnSpc>
              <a:spcBef>
                <a:spcPts val="133"/>
              </a:spcBef>
            </a:pPr>
            <a:r>
              <a:rPr sz="2267" dirty="0">
                <a:solidFill>
                  <a:srgbClr val="FFFFFF"/>
                </a:solidFill>
                <a:latin typeface="Palatino Linotype"/>
                <a:cs typeface="Palatino Linotype"/>
              </a:rPr>
              <a:t>Parenting</a:t>
            </a:r>
            <a:r>
              <a:rPr sz="2267" spc="20" dirty="0">
                <a:solidFill>
                  <a:srgbClr val="FFFFFF"/>
                </a:solidFill>
                <a:latin typeface="Palatino Linotype"/>
                <a:cs typeface="Palatino Linotype"/>
              </a:rPr>
              <a:t> </a:t>
            </a:r>
            <a:r>
              <a:rPr sz="2267" spc="53" dirty="0">
                <a:solidFill>
                  <a:srgbClr val="FFFFFF"/>
                </a:solidFill>
                <a:latin typeface="Palatino Linotype"/>
                <a:cs typeface="Palatino Linotype"/>
              </a:rPr>
              <a:t>&amp; </a:t>
            </a:r>
            <a:r>
              <a:rPr sz="2267" spc="-13" dirty="0">
                <a:solidFill>
                  <a:srgbClr val="FFFFFF"/>
                </a:solidFill>
                <a:latin typeface="Palatino Linotype"/>
                <a:cs typeface="Palatino Linotype"/>
              </a:rPr>
              <a:t>Pediatrics</a:t>
            </a:r>
            <a:endParaRPr sz="2267" dirty="0">
              <a:latin typeface="Palatino Linotype"/>
              <a:cs typeface="Palatino Linotype"/>
            </a:endParaRPr>
          </a:p>
          <a:p>
            <a:pPr marL="16933" marR="553706">
              <a:lnSpc>
                <a:spcPct val="150000"/>
              </a:lnSpc>
              <a:spcBef>
                <a:spcPts val="1273"/>
              </a:spcBef>
            </a:pPr>
            <a:r>
              <a:rPr sz="1600" dirty="0">
                <a:solidFill>
                  <a:srgbClr val="FFFFFF"/>
                </a:solidFill>
                <a:latin typeface="Calibri"/>
                <a:cs typeface="Calibri"/>
              </a:rPr>
              <a:t>Pediatric</a:t>
            </a:r>
            <a:r>
              <a:rPr sz="1600" spc="373" dirty="0">
                <a:solidFill>
                  <a:srgbClr val="FFFFFF"/>
                </a:solidFill>
                <a:latin typeface="Calibri"/>
                <a:cs typeface="Calibri"/>
              </a:rPr>
              <a:t> </a:t>
            </a:r>
            <a:r>
              <a:rPr sz="1600" spc="-27" dirty="0">
                <a:solidFill>
                  <a:srgbClr val="FFFFFF"/>
                </a:solidFill>
                <a:latin typeface="Calibri"/>
                <a:cs typeface="Calibri"/>
              </a:rPr>
              <a:t>care </a:t>
            </a:r>
            <a:r>
              <a:rPr sz="1600" dirty="0">
                <a:solidFill>
                  <a:srgbClr val="FFFFFF"/>
                </a:solidFill>
                <a:latin typeface="Calibri"/>
                <a:cs typeface="Calibri"/>
              </a:rPr>
              <a:t>Parent</a:t>
            </a:r>
            <a:r>
              <a:rPr sz="1600" spc="220" dirty="0">
                <a:solidFill>
                  <a:srgbClr val="FFFFFF"/>
                </a:solidFill>
                <a:latin typeface="Calibri"/>
                <a:cs typeface="Calibri"/>
              </a:rPr>
              <a:t> </a:t>
            </a:r>
            <a:r>
              <a:rPr sz="1600" spc="53" dirty="0">
                <a:solidFill>
                  <a:srgbClr val="FFFFFF"/>
                </a:solidFill>
                <a:latin typeface="Calibri"/>
                <a:cs typeface="Calibri"/>
              </a:rPr>
              <a:t>coaching </a:t>
            </a:r>
            <a:r>
              <a:rPr sz="1600" dirty="0">
                <a:solidFill>
                  <a:srgbClr val="FFFFFF"/>
                </a:solidFill>
                <a:latin typeface="Calibri"/>
                <a:cs typeface="Calibri"/>
              </a:rPr>
              <a:t>Family</a:t>
            </a:r>
            <a:r>
              <a:rPr sz="1600" spc="300" dirty="0">
                <a:solidFill>
                  <a:srgbClr val="FFFFFF"/>
                </a:solidFill>
                <a:latin typeface="Calibri"/>
                <a:cs typeface="Calibri"/>
              </a:rPr>
              <a:t> </a:t>
            </a:r>
            <a:r>
              <a:rPr sz="1600" spc="-13" dirty="0">
                <a:solidFill>
                  <a:srgbClr val="FFFFFF"/>
                </a:solidFill>
                <a:latin typeface="Calibri"/>
                <a:cs typeface="Calibri"/>
              </a:rPr>
              <a:t>medicine</a:t>
            </a:r>
            <a:endParaRPr sz="1600" dirty="0">
              <a:latin typeface="Calibri"/>
              <a:cs typeface="Calibri"/>
            </a:endParaRPr>
          </a:p>
          <a:p>
            <a:pPr marL="16933" marR="6773">
              <a:lnSpc>
                <a:spcPct val="150000"/>
              </a:lnSpc>
            </a:pPr>
            <a:r>
              <a:rPr sz="1600" spc="73" dirty="0">
                <a:solidFill>
                  <a:srgbClr val="FFFFFF"/>
                </a:solidFill>
                <a:latin typeface="Calibri"/>
                <a:cs typeface="Calibri"/>
              </a:rPr>
              <a:t>Special </a:t>
            </a:r>
            <a:r>
              <a:rPr sz="1600" spc="80" dirty="0">
                <a:solidFill>
                  <a:srgbClr val="FFFFFF"/>
                </a:solidFill>
                <a:latin typeface="Calibri"/>
                <a:cs typeface="Calibri"/>
              </a:rPr>
              <a:t>needs </a:t>
            </a:r>
            <a:r>
              <a:rPr sz="1600" spc="-13" dirty="0">
                <a:solidFill>
                  <a:srgbClr val="FFFFFF"/>
                </a:solidFill>
                <a:latin typeface="Calibri"/>
                <a:cs typeface="Calibri"/>
              </a:rPr>
              <a:t>support </a:t>
            </a:r>
            <a:r>
              <a:rPr sz="1600" spc="27" dirty="0">
                <a:solidFill>
                  <a:srgbClr val="FFFFFF"/>
                </a:solidFill>
                <a:latin typeface="Calibri"/>
                <a:cs typeface="Calibri"/>
              </a:rPr>
              <a:t>Childcare</a:t>
            </a:r>
            <a:r>
              <a:rPr sz="1600" spc="347" dirty="0">
                <a:solidFill>
                  <a:srgbClr val="FFFFFF"/>
                </a:solidFill>
                <a:latin typeface="Calibri"/>
                <a:cs typeface="Calibri"/>
              </a:rPr>
              <a:t> </a:t>
            </a:r>
            <a:r>
              <a:rPr sz="1600" spc="-13" dirty="0">
                <a:solidFill>
                  <a:srgbClr val="FFFFFF"/>
                </a:solidFill>
                <a:latin typeface="Calibri"/>
                <a:cs typeface="Calibri"/>
              </a:rPr>
              <a:t>navigation</a:t>
            </a:r>
            <a:endParaRPr sz="1600" dirty="0">
              <a:latin typeface="Calibri"/>
              <a:cs typeface="Calibri"/>
            </a:endParaRPr>
          </a:p>
        </p:txBody>
      </p:sp>
      <p:sp>
        <p:nvSpPr>
          <p:cNvPr id="10" name="object 10"/>
          <p:cNvSpPr txBox="1"/>
          <p:nvPr/>
        </p:nvSpPr>
        <p:spPr>
          <a:xfrm>
            <a:off x="9700667" y="2496352"/>
            <a:ext cx="1810173" cy="724747"/>
          </a:xfrm>
          <a:prstGeom prst="rect">
            <a:avLst/>
          </a:prstGeom>
        </p:spPr>
        <p:txBody>
          <a:bodyPr vert="horz" wrap="square" lIns="0" tIns="16933" rIns="0" bIns="0" rtlCol="0">
            <a:spAutoFit/>
          </a:bodyPr>
          <a:lstStyle/>
          <a:p>
            <a:pPr marL="16933">
              <a:lnSpc>
                <a:spcPct val="100000"/>
              </a:lnSpc>
              <a:spcBef>
                <a:spcPts val="133"/>
              </a:spcBef>
            </a:pPr>
            <a:r>
              <a:rPr sz="2267" dirty="0">
                <a:solidFill>
                  <a:srgbClr val="FFFFFF"/>
                </a:solidFill>
                <a:latin typeface="Palatino Linotype"/>
                <a:cs typeface="Palatino Linotype"/>
              </a:rPr>
              <a:t>Menopause</a:t>
            </a:r>
            <a:r>
              <a:rPr sz="2267" spc="-120" dirty="0">
                <a:solidFill>
                  <a:srgbClr val="FFFFFF"/>
                </a:solidFill>
                <a:latin typeface="Palatino Linotype"/>
                <a:cs typeface="Palatino Linotype"/>
              </a:rPr>
              <a:t> </a:t>
            </a:r>
            <a:r>
              <a:rPr sz="2267" spc="-67" dirty="0">
                <a:solidFill>
                  <a:srgbClr val="FFFFFF"/>
                </a:solidFill>
                <a:latin typeface="Calibri"/>
                <a:cs typeface="Calibri"/>
              </a:rPr>
              <a:t>&amp;</a:t>
            </a:r>
            <a:endParaRPr sz="2267">
              <a:latin typeface="Calibri"/>
              <a:cs typeface="Calibri"/>
            </a:endParaRPr>
          </a:p>
          <a:p>
            <a:pPr marL="16933">
              <a:lnSpc>
                <a:spcPct val="100000"/>
              </a:lnSpc>
            </a:pPr>
            <a:r>
              <a:rPr sz="2267" spc="-33" dirty="0">
                <a:solidFill>
                  <a:srgbClr val="FFFFFF"/>
                </a:solidFill>
                <a:latin typeface="Palatino Linotype"/>
                <a:cs typeface="Palatino Linotype"/>
              </a:rPr>
              <a:t>Ongoing</a:t>
            </a:r>
            <a:r>
              <a:rPr sz="2267" spc="-67" dirty="0">
                <a:solidFill>
                  <a:srgbClr val="FFFFFF"/>
                </a:solidFill>
                <a:latin typeface="Palatino Linotype"/>
                <a:cs typeface="Palatino Linotype"/>
              </a:rPr>
              <a:t> </a:t>
            </a:r>
            <a:r>
              <a:rPr sz="2267" spc="-27" dirty="0">
                <a:solidFill>
                  <a:srgbClr val="FFFFFF"/>
                </a:solidFill>
                <a:latin typeface="Palatino Linotype"/>
                <a:cs typeface="Palatino Linotype"/>
              </a:rPr>
              <a:t>Care</a:t>
            </a:r>
            <a:endParaRPr sz="2267">
              <a:latin typeface="Palatino Linotype"/>
              <a:cs typeface="Palatino Linotype"/>
            </a:endParaRPr>
          </a:p>
        </p:txBody>
      </p:sp>
      <p:sp>
        <p:nvSpPr>
          <p:cNvPr id="11" name="object 11"/>
          <p:cNvSpPr txBox="1"/>
          <p:nvPr/>
        </p:nvSpPr>
        <p:spPr>
          <a:xfrm>
            <a:off x="9582426" y="3536058"/>
            <a:ext cx="2096347" cy="2076873"/>
          </a:xfrm>
          <a:prstGeom prst="rect">
            <a:avLst/>
          </a:prstGeom>
        </p:spPr>
        <p:txBody>
          <a:bodyPr vert="horz" wrap="square" lIns="0" tIns="16933" rIns="0" bIns="0" rtlCol="0" anchor="t">
            <a:spAutoFit/>
          </a:bodyPr>
          <a:lstStyle/>
          <a:p>
            <a:pPr marL="16510">
              <a:lnSpc>
                <a:spcPct val="100000"/>
              </a:lnSpc>
              <a:spcBef>
                <a:spcPts val="133"/>
              </a:spcBef>
            </a:pPr>
            <a:r>
              <a:rPr sz="1600" spc="-13" dirty="0">
                <a:solidFill>
                  <a:srgbClr val="FFFFFF"/>
                </a:solidFill>
                <a:latin typeface="Calibri"/>
                <a:cs typeface="Calibri"/>
              </a:rPr>
              <a:t>Perimenopause</a:t>
            </a:r>
            <a:endParaRPr lang="en-US" sz="1600">
              <a:latin typeface="Calibri"/>
              <a:ea typeface="Calibri"/>
              <a:cs typeface="Calibri"/>
            </a:endParaRPr>
          </a:p>
          <a:p>
            <a:pPr marL="16510" marR="521970">
              <a:lnSpc>
                <a:spcPct val="184400"/>
              </a:lnSpc>
            </a:pPr>
            <a:r>
              <a:rPr sz="1600" spc="-13" dirty="0">
                <a:solidFill>
                  <a:srgbClr val="FFFFFF"/>
                </a:solidFill>
                <a:latin typeface="Calibri"/>
                <a:cs typeface="Calibri"/>
              </a:rPr>
              <a:t>Menopause </a:t>
            </a:r>
            <a:r>
              <a:rPr sz="1600" spc="47" dirty="0">
                <a:solidFill>
                  <a:srgbClr val="FFFFFF"/>
                </a:solidFill>
                <a:latin typeface="Calibri"/>
                <a:cs typeface="Calibri"/>
              </a:rPr>
              <a:t>Postmenopause </a:t>
            </a:r>
            <a:endParaRPr lang="en-US" sz="1600">
              <a:solidFill>
                <a:srgbClr val="000000"/>
              </a:solidFill>
              <a:latin typeface="Calibri"/>
              <a:cs typeface="Calibri"/>
            </a:endParaRPr>
          </a:p>
          <a:p>
            <a:pPr marL="16510" marR="521970">
              <a:lnSpc>
                <a:spcPct val="184400"/>
              </a:lnSpc>
            </a:pPr>
            <a:r>
              <a:rPr lang="en-US" sz="1600" dirty="0">
                <a:solidFill>
                  <a:srgbClr val="FFFFFF"/>
                </a:solidFill>
                <a:latin typeface="Calibri"/>
                <a:cs typeface="Calibri"/>
              </a:rPr>
              <a:t>Early</a:t>
            </a:r>
            <a:r>
              <a:rPr lang="en-US" sz="1600" spc="267" dirty="0">
                <a:solidFill>
                  <a:srgbClr val="FFFFFF"/>
                </a:solidFill>
                <a:latin typeface="Calibri"/>
                <a:cs typeface="Calibri"/>
              </a:rPr>
              <a:t> </a:t>
            </a:r>
            <a:r>
              <a:rPr lang="en-US" sz="1600" spc="-13" dirty="0">
                <a:solidFill>
                  <a:srgbClr val="FFFFFF"/>
                </a:solidFill>
                <a:latin typeface="Calibri"/>
                <a:cs typeface="Calibri"/>
              </a:rPr>
              <a:t>intervention</a:t>
            </a:r>
            <a:endParaRPr sz="1600">
              <a:latin typeface="Calibri"/>
              <a:ea typeface="Calibri"/>
              <a:cs typeface="Calibri"/>
            </a:endParaRPr>
          </a:p>
          <a:p>
            <a:pPr marL="16510">
              <a:lnSpc>
                <a:spcPct val="100000"/>
              </a:lnSpc>
              <a:spcBef>
                <a:spcPts val="1620"/>
              </a:spcBef>
            </a:pPr>
            <a:r>
              <a:rPr sz="1600" dirty="0">
                <a:solidFill>
                  <a:srgbClr val="FFFFFF"/>
                </a:solidFill>
                <a:latin typeface="Calibri"/>
                <a:cs typeface="Calibri"/>
              </a:rPr>
              <a:t>Symptom</a:t>
            </a:r>
            <a:r>
              <a:rPr sz="1600" spc="393" dirty="0">
                <a:solidFill>
                  <a:srgbClr val="FFFFFF"/>
                </a:solidFill>
                <a:latin typeface="Calibri"/>
                <a:cs typeface="Calibri"/>
              </a:rPr>
              <a:t> </a:t>
            </a:r>
            <a:r>
              <a:rPr sz="1600" spc="-13" dirty="0">
                <a:solidFill>
                  <a:srgbClr val="FFFFFF"/>
                </a:solidFill>
                <a:latin typeface="Calibri"/>
                <a:cs typeface="Calibri"/>
              </a:rPr>
              <a:t>management</a:t>
            </a:r>
            <a:endParaRPr sz="1600">
              <a:latin typeface="Calibri"/>
              <a:ea typeface="Calibri"/>
              <a:cs typeface="Calibri"/>
            </a:endParaRPr>
          </a:p>
        </p:txBody>
      </p:sp>
      <p:sp>
        <p:nvSpPr>
          <p:cNvPr id="12" name="object 12"/>
          <p:cNvSpPr txBox="1"/>
          <p:nvPr/>
        </p:nvSpPr>
        <p:spPr>
          <a:xfrm>
            <a:off x="3532934" y="2496352"/>
            <a:ext cx="1899073" cy="724747"/>
          </a:xfrm>
          <a:prstGeom prst="rect">
            <a:avLst/>
          </a:prstGeom>
        </p:spPr>
        <p:txBody>
          <a:bodyPr vert="horz" wrap="square" lIns="0" tIns="16933" rIns="0" bIns="0" rtlCol="0">
            <a:spAutoFit/>
          </a:bodyPr>
          <a:lstStyle/>
          <a:p>
            <a:pPr marL="16933" marR="6773">
              <a:lnSpc>
                <a:spcPct val="100000"/>
              </a:lnSpc>
              <a:spcBef>
                <a:spcPts val="133"/>
              </a:spcBef>
            </a:pPr>
            <a:r>
              <a:rPr sz="2267" dirty="0">
                <a:solidFill>
                  <a:srgbClr val="FFFFFF"/>
                </a:solidFill>
                <a:latin typeface="Palatino Linotype"/>
                <a:cs typeface="Palatino Linotype"/>
              </a:rPr>
              <a:t>Maternity</a:t>
            </a:r>
            <a:r>
              <a:rPr sz="2267" spc="-100" dirty="0">
                <a:solidFill>
                  <a:srgbClr val="FFFFFF"/>
                </a:solidFill>
                <a:latin typeface="Palatino Linotype"/>
                <a:cs typeface="Palatino Linotype"/>
              </a:rPr>
              <a:t> </a:t>
            </a:r>
            <a:r>
              <a:rPr sz="2267" spc="53" dirty="0">
                <a:solidFill>
                  <a:srgbClr val="FFFFFF"/>
                </a:solidFill>
                <a:latin typeface="Palatino Linotype"/>
                <a:cs typeface="Palatino Linotype"/>
              </a:rPr>
              <a:t>&amp; </a:t>
            </a:r>
            <a:r>
              <a:rPr sz="2267" spc="-33" dirty="0">
                <a:solidFill>
                  <a:srgbClr val="FFFFFF"/>
                </a:solidFill>
                <a:latin typeface="Palatino Linotype"/>
                <a:cs typeface="Palatino Linotype"/>
              </a:rPr>
              <a:t>Newborn</a:t>
            </a:r>
            <a:r>
              <a:rPr sz="2267" spc="-87" dirty="0">
                <a:solidFill>
                  <a:srgbClr val="FFFFFF"/>
                </a:solidFill>
                <a:latin typeface="Palatino Linotype"/>
                <a:cs typeface="Palatino Linotype"/>
              </a:rPr>
              <a:t> </a:t>
            </a:r>
            <a:r>
              <a:rPr sz="2267" spc="-27" dirty="0">
                <a:solidFill>
                  <a:srgbClr val="FFFFFF"/>
                </a:solidFill>
                <a:latin typeface="Palatino Linotype"/>
                <a:cs typeface="Palatino Linotype"/>
              </a:rPr>
              <a:t>Care</a:t>
            </a:r>
            <a:endParaRPr sz="2267">
              <a:latin typeface="Palatino Linotype"/>
              <a:cs typeface="Palatino Linotype"/>
            </a:endParaRPr>
          </a:p>
        </p:txBody>
      </p:sp>
      <p:sp>
        <p:nvSpPr>
          <p:cNvPr id="13" name="object 13"/>
          <p:cNvSpPr txBox="1"/>
          <p:nvPr/>
        </p:nvSpPr>
        <p:spPr>
          <a:xfrm>
            <a:off x="3532933" y="3414137"/>
            <a:ext cx="2214880" cy="1862667"/>
          </a:xfrm>
          <a:prstGeom prst="rect">
            <a:avLst/>
          </a:prstGeom>
        </p:spPr>
        <p:txBody>
          <a:bodyPr vert="horz" wrap="square" lIns="0" tIns="16933" rIns="0" bIns="0" rtlCol="0">
            <a:spAutoFit/>
          </a:bodyPr>
          <a:lstStyle/>
          <a:p>
            <a:pPr marL="16933" marR="889824">
              <a:lnSpc>
                <a:spcPct val="150000"/>
              </a:lnSpc>
              <a:spcBef>
                <a:spcPts val="133"/>
              </a:spcBef>
            </a:pPr>
            <a:r>
              <a:rPr sz="1600" spc="60" dirty="0">
                <a:solidFill>
                  <a:srgbClr val="FFFFFF"/>
                </a:solidFill>
                <a:latin typeface="Calibri"/>
                <a:cs typeface="Calibri"/>
              </a:rPr>
              <a:t>Pregnancy </a:t>
            </a:r>
            <a:r>
              <a:rPr sz="1600" spc="-13" dirty="0">
                <a:solidFill>
                  <a:srgbClr val="FFFFFF"/>
                </a:solidFill>
                <a:latin typeface="Calibri"/>
                <a:cs typeface="Calibri"/>
              </a:rPr>
              <a:t>Postpartum </a:t>
            </a:r>
            <a:r>
              <a:rPr sz="1600" dirty="0">
                <a:solidFill>
                  <a:srgbClr val="FFFFFF"/>
                </a:solidFill>
                <a:latin typeface="Calibri"/>
                <a:cs typeface="Calibri"/>
              </a:rPr>
              <a:t>Newborn</a:t>
            </a:r>
            <a:r>
              <a:rPr sz="1600" spc="407" dirty="0">
                <a:solidFill>
                  <a:srgbClr val="FFFFFF"/>
                </a:solidFill>
                <a:latin typeface="Calibri"/>
                <a:cs typeface="Calibri"/>
              </a:rPr>
              <a:t> </a:t>
            </a:r>
            <a:r>
              <a:rPr sz="1600" spc="60" dirty="0">
                <a:solidFill>
                  <a:srgbClr val="FFFFFF"/>
                </a:solidFill>
                <a:latin typeface="Calibri"/>
                <a:cs typeface="Calibri"/>
              </a:rPr>
              <a:t>Care</a:t>
            </a:r>
            <a:endParaRPr sz="1600">
              <a:latin typeface="Calibri"/>
              <a:cs typeface="Calibri"/>
            </a:endParaRPr>
          </a:p>
          <a:p>
            <a:pPr marL="16933" marR="6773">
              <a:lnSpc>
                <a:spcPct val="150000"/>
              </a:lnSpc>
            </a:pPr>
            <a:r>
              <a:rPr sz="1600" dirty="0">
                <a:solidFill>
                  <a:srgbClr val="FFFFFF"/>
                </a:solidFill>
                <a:latin typeface="Calibri"/>
                <a:cs typeface="Calibri"/>
              </a:rPr>
              <a:t>Return-to-work</a:t>
            </a:r>
            <a:r>
              <a:rPr sz="1600" spc="272" dirty="0">
                <a:solidFill>
                  <a:srgbClr val="FFFFFF"/>
                </a:solidFill>
                <a:latin typeface="Calibri"/>
                <a:cs typeface="Calibri"/>
              </a:rPr>
              <a:t> </a:t>
            </a:r>
            <a:r>
              <a:rPr sz="1600" spc="53" dirty="0">
                <a:solidFill>
                  <a:srgbClr val="FFFFFF"/>
                </a:solidFill>
                <a:latin typeface="Calibri"/>
                <a:cs typeface="Calibri"/>
              </a:rPr>
              <a:t>coaching </a:t>
            </a:r>
            <a:r>
              <a:rPr sz="1600" spc="13" dirty="0">
                <a:solidFill>
                  <a:srgbClr val="FFFFFF"/>
                </a:solidFill>
                <a:latin typeface="Calibri"/>
                <a:cs typeface="Calibri"/>
              </a:rPr>
              <a:t>Miscarriage</a:t>
            </a:r>
            <a:r>
              <a:rPr sz="1600" spc="152" dirty="0">
                <a:solidFill>
                  <a:srgbClr val="FFFFFF"/>
                </a:solidFill>
                <a:latin typeface="Calibri"/>
                <a:cs typeface="Calibri"/>
              </a:rPr>
              <a:t> </a:t>
            </a:r>
            <a:r>
              <a:rPr sz="1600" spc="13" dirty="0">
                <a:solidFill>
                  <a:srgbClr val="FFFFFF"/>
                </a:solidFill>
                <a:latin typeface="Calibri"/>
                <a:cs typeface="Calibri"/>
              </a:rPr>
              <a:t>&amp;</a:t>
            </a:r>
            <a:r>
              <a:rPr sz="1600" spc="152" dirty="0">
                <a:solidFill>
                  <a:srgbClr val="FFFFFF"/>
                </a:solidFill>
                <a:latin typeface="Calibri"/>
                <a:cs typeface="Calibri"/>
              </a:rPr>
              <a:t> </a:t>
            </a:r>
            <a:r>
              <a:rPr sz="1600" spc="47" dirty="0">
                <a:solidFill>
                  <a:srgbClr val="FFFFFF"/>
                </a:solidFill>
                <a:latin typeface="Calibri"/>
                <a:cs typeface="Calibri"/>
              </a:rPr>
              <a:t>loss</a:t>
            </a:r>
            <a:endParaRPr sz="1600">
              <a:latin typeface="Calibri"/>
              <a:cs typeface="Calibri"/>
            </a:endParaRPr>
          </a:p>
        </p:txBody>
      </p:sp>
      <p:sp>
        <p:nvSpPr>
          <p:cNvPr id="14" name="object 14"/>
          <p:cNvSpPr/>
          <p:nvPr/>
        </p:nvSpPr>
        <p:spPr>
          <a:xfrm>
            <a:off x="3109199" y="2291999"/>
            <a:ext cx="0" cy="4388272"/>
          </a:xfrm>
          <a:custGeom>
            <a:avLst/>
            <a:gdLst/>
            <a:ahLst/>
            <a:cxnLst/>
            <a:rect l="l" t="t" r="r" b="b"/>
            <a:pathLst>
              <a:path h="3291204">
                <a:moveTo>
                  <a:pt x="0" y="0"/>
                </a:moveTo>
                <a:lnTo>
                  <a:pt x="0" y="3290999"/>
                </a:lnTo>
              </a:path>
            </a:pathLst>
          </a:custGeom>
          <a:ln w="9524">
            <a:solidFill>
              <a:srgbClr val="D8D8D8"/>
            </a:solidFill>
          </a:ln>
        </p:spPr>
        <p:txBody>
          <a:bodyPr wrap="square" lIns="0" tIns="0" rIns="0" bIns="0" rtlCol="0"/>
          <a:lstStyle/>
          <a:p>
            <a:endParaRPr/>
          </a:p>
        </p:txBody>
      </p:sp>
      <p:sp>
        <p:nvSpPr>
          <p:cNvPr id="15" name="object 15"/>
          <p:cNvSpPr txBox="1">
            <a:spLocks noGrp="1"/>
          </p:cNvSpPr>
          <p:nvPr>
            <p:ph type="title"/>
          </p:nvPr>
        </p:nvSpPr>
        <p:spPr>
          <a:xfrm>
            <a:off x="409867" y="489961"/>
            <a:ext cx="11372265" cy="605293"/>
          </a:xfrm>
          <a:prstGeom prst="rect">
            <a:avLst/>
          </a:prstGeom>
        </p:spPr>
        <p:txBody>
          <a:bodyPr vert="horz" wrap="square" lIns="0" tIns="111759" rIns="0" bIns="0" rtlCol="0">
            <a:spAutoFit/>
          </a:bodyPr>
          <a:lstStyle/>
          <a:p>
            <a:pPr marL="16933">
              <a:lnSpc>
                <a:spcPct val="100000"/>
              </a:lnSpc>
              <a:spcBef>
                <a:spcPts val="133"/>
              </a:spcBef>
            </a:pPr>
            <a:r>
              <a:rPr sz="3200" spc="-93" dirty="0">
                <a:solidFill>
                  <a:srgbClr val="465359"/>
                </a:solidFill>
              </a:rPr>
              <a:t>Maven</a:t>
            </a:r>
            <a:r>
              <a:rPr sz="3200" spc="27" dirty="0">
                <a:solidFill>
                  <a:srgbClr val="465359"/>
                </a:solidFill>
              </a:rPr>
              <a:t> </a:t>
            </a:r>
            <a:r>
              <a:rPr sz="3200" dirty="0">
                <a:solidFill>
                  <a:srgbClr val="465359"/>
                </a:solidFill>
              </a:rPr>
              <a:t>for</a:t>
            </a:r>
            <a:r>
              <a:rPr sz="3200" spc="-193" dirty="0">
                <a:solidFill>
                  <a:srgbClr val="465359"/>
                </a:solidFill>
              </a:rPr>
              <a:t> </a:t>
            </a:r>
            <a:r>
              <a:rPr lang="en-US" sz="3200" spc="-33" dirty="0">
                <a:solidFill>
                  <a:srgbClr val="465359"/>
                </a:solidFill>
              </a:rPr>
              <a:t>VBA Benefits Corp. Members</a:t>
            </a:r>
            <a:endParaRPr sz="3200" dirty="0">
              <a:solidFill>
                <a:srgbClr val="465359"/>
              </a:solidFill>
            </a:endParaRPr>
          </a:p>
        </p:txBody>
      </p:sp>
      <p:sp>
        <p:nvSpPr>
          <p:cNvPr id="16" name="object 16"/>
          <p:cNvSpPr txBox="1"/>
          <p:nvPr/>
        </p:nvSpPr>
        <p:spPr>
          <a:xfrm>
            <a:off x="409867" y="1772913"/>
            <a:ext cx="6546427" cy="304421"/>
          </a:xfrm>
          <a:prstGeom prst="rect">
            <a:avLst/>
          </a:prstGeom>
        </p:spPr>
        <p:txBody>
          <a:bodyPr vert="horz" wrap="square" lIns="0" tIns="16933" rIns="0" bIns="0" rtlCol="0">
            <a:spAutoFit/>
          </a:bodyPr>
          <a:lstStyle/>
          <a:p>
            <a:pPr marL="16933">
              <a:lnSpc>
                <a:spcPct val="100000"/>
              </a:lnSpc>
              <a:spcBef>
                <a:spcPts val="133"/>
              </a:spcBef>
            </a:pPr>
            <a:r>
              <a:rPr lang="en-US" i="1" dirty="0">
                <a:solidFill>
                  <a:srgbClr val="465359"/>
                </a:solidFill>
                <a:latin typeface="Arial"/>
                <a:cs typeface="Arial"/>
              </a:rPr>
              <a:t>**</a:t>
            </a:r>
            <a:r>
              <a:rPr i="1" dirty="0">
                <a:solidFill>
                  <a:srgbClr val="465359"/>
                </a:solidFill>
                <a:latin typeface="Arial"/>
                <a:cs typeface="Arial"/>
              </a:rPr>
              <a:t>Employees</a:t>
            </a:r>
            <a:r>
              <a:rPr i="1" spc="-33" dirty="0">
                <a:solidFill>
                  <a:srgbClr val="465359"/>
                </a:solidFill>
                <a:latin typeface="Arial"/>
                <a:cs typeface="Arial"/>
              </a:rPr>
              <a:t> </a:t>
            </a:r>
            <a:r>
              <a:rPr i="1" dirty="0">
                <a:solidFill>
                  <a:srgbClr val="465359"/>
                </a:solidFill>
                <a:latin typeface="Arial"/>
                <a:cs typeface="Arial"/>
              </a:rPr>
              <a:t>and</a:t>
            </a:r>
            <a:r>
              <a:rPr i="1" spc="-20" dirty="0">
                <a:solidFill>
                  <a:srgbClr val="465359"/>
                </a:solidFill>
                <a:latin typeface="Arial"/>
                <a:cs typeface="Arial"/>
              </a:rPr>
              <a:t> </a:t>
            </a:r>
            <a:r>
              <a:rPr i="1" dirty="0">
                <a:solidFill>
                  <a:srgbClr val="465359"/>
                </a:solidFill>
                <a:latin typeface="Arial"/>
                <a:cs typeface="Arial"/>
              </a:rPr>
              <a:t>partners/spouses</a:t>
            </a:r>
            <a:r>
              <a:rPr i="1" spc="-13" dirty="0">
                <a:solidFill>
                  <a:srgbClr val="465359"/>
                </a:solidFill>
                <a:latin typeface="Arial"/>
                <a:cs typeface="Arial"/>
              </a:rPr>
              <a:t> </a:t>
            </a:r>
            <a:r>
              <a:rPr i="1" dirty="0">
                <a:solidFill>
                  <a:srgbClr val="465359"/>
                </a:solidFill>
                <a:latin typeface="Arial"/>
                <a:cs typeface="Arial"/>
              </a:rPr>
              <a:t>on</a:t>
            </a:r>
            <a:r>
              <a:rPr i="1" spc="-20" dirty="0">
                <a:solidFill>
                  <a:srgbClr val="465359"/>
                </a:solidFill>
                <a:latin typeface="Arial"/>
                <a:cs typeface="Arial"/>
              </a:rPr>
              <a:t> </a:t>
            </a:r>
            <a:r>
              <a:rPr i="1" dirty="0">
                <a:solidFill>
                  <a:srgbClr val="465359"/>
                </a:solidFill>
                <a:latin typeface="Arial"/>
                <a:cs typeface="Arial"/>
              </a:rPr>
              <a:t>the</a:t>
            </a:r>
            <a:r>
              <a:rPr i="1" spc="-80" dirty="0">
                <a:solidFill>
                  <a:srgbClr val="465359"/>
                </a:solidFill>
                <a:latin typeface="Arial"/>
                <a:cs typeface="Arial"/>
              </a:rPr>
              <a:t> </a:t>
            </a:r>
            <a:r>
              <a:rPr i="1" dirty="0">
                <a:solidFill>
                  <a:srgbClr val="465359"/>
                </a:solidFill>
                <a:latin typeface="Arial"/>
                <a:cs typeface="Arial"/>
              </a:rPr>
              <a:t>Anthem</a:t>
            </a:r>
            <a:r>
              <a:rPr i="1" spc="-20" dirty="0">
                <a:solidFill>
                  <a:srgbClr val="465359"/>
                </a:solidFill>
                <a:latin typeface="Arial"/>
                <a:cs typeface="Arial"/>
              </a:rPr>
              <a:t> </a:t>
            </a:r>
            <a:r>
              <a:rPr i="1" dirty="0">
                <a:solidFill>
                  <a:srgbClr val="465359"/>
                </a:solidFill>
                <a:latin typeface="Arial"/>
                <a:cs typeface="Arial"/>
              </a:rPr>
              <a:t>medical</a:t>
            </a:r>
            <a:r>
              <a:rPr i="1" spc="-13" dirty="0">
                <a:solidFill>
                  <a:srgbClr val="465359"/>
                </a:solidFill>
                <a:latin typeface="Arial"/>
                <a:cs typeface="Arial"/>
              </a:rPr>
              <a:t> </a:t>
            </a:r>
            <a:r>
              <a:rPr i="1" spc="-27" dirty="0">
                <a:solidFill>
                  <a:srgbClr val="465359"/>
                </a:solidFill>
                <a:latin typeface="Arial"/>
                <a:cs typeface="Arial"/>
              </a:rPr>
              <a:t>pl</a:t>
            </a:r>
            <a:r>
              <a:rPr sz="1867" i="1" spc="-27" dirty="0">
                <a:solidFill>
                  <a:srgbClr val="465359"/>
                </a:solidFill>
                <a:latin typeface="Arial"/>
                <a:cs typeface="Arial"/>
              </a:rPr>
              <a:t>an</a:t>
            </a:r>
            <a:endParaRPr sz="1867" dirty="0">
              <a:solidFill>
                <a:srgbClr val="465359"/>
              </a:solidFill>
              <a:latin typeface="Arial"/>
              <a:cs typeface="Arial"/>
            </a:endParaRPr>
          </a:p>
        </p:txBody>
      </p:sp>
      <p:sp>
        <p:nvSpPr>
          <p:cNvPr id="17" name="Text Placeholder 8">
            <a:extLst>
              <a:ext uri="{FF2B5EF4-FFF2-40B4-BE49-F238E27FC236}">
                <a16:creationId xmlns:a16="http://schemas.microsoft.com/office/drawing/2014/main" id="{BD2EF513-1DA9-168A-2F3C-EA7531AC881A}"/>
              </a:ext>
            </a:extLst>
          </p:cNvPr>
          <p:cNvSpPr txBox="1">
            <a:spLocks/>
          </p:cNvSpPr>
          <p:nvPr/>
        </p:nvSpPr>
        <p:spPr>
          <a:xfrm>
            <a:off x="409867" y="1087245"/>
            <a:ext cx="11269743" cy="365126"/>
          </a:xfrm>
          <a:prstGeom prst="rect">
            <a:avLst/>
          </a:prstGeom>
        </p:spPr>
        <p:txBody>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en-US" sz="1867" dirty="0"/>
              <a:t>A comprehensive family planning and support program at no cost to members</a:t>
            </a:r>
          </a:p>
        </p:txBody>
      </p:sp>
    </p:spTree>
    <p:extLst>
      <p:ext uri="{BB962C8B-B14F-4D97-AF65-F5344CB8AC3E}">
        <p14:creationId xmlns:p14="http://schemas.microsoft.com/office/powerpoint/2010/main" val="16087866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181600" y="332"/>
            <a:ext cx="7010400" cy="6858000"/>
          </a:xfrm>
          <a:custGeom>
            <a:avLst/>
            <a:gdLst/>
            <a:ahLst/>
            <a:cxnLst/>
            <a:rect l="l" t="t" r="r" b="b"/>
            <a:pathLst>
              <a:path w="5257800" h="5143500">
                <a:moveTo>
                  <a:pt x="5257799" y="5143499"/>
                </a:moveTo>
                <a:lnTo>
                  <a:pt x="0" y="5143499"/>
                </a:lnTo>
                <a:lnTo>
                  <a:pt x="0" y="0"/>
                </a:lnTo>
                <a:lnTo>
                  <a:pt x="5257799" y="0"/>
                </a:lnTo>
                <a:lnTo>
                  <a:pt x="5257799" y="5143499"/>
                </a:lnTo>
                <a:close/>
              </a:path>
            </a:pathLst>
          </a:custGeom>
          <a:solidFill>
            <a:srgbClr val="005350"/>
          </a:solidFill>
        </p:spPr>
        <p:txBody>
          <a:bodyPr wrap="square" lIns="0" tIns="0" rIns="0" bIns="0" rtlCol="0"/>
          <a:lstStyle/>
          <a:p>
            <a:endParaRPr/>
          </a:p>
        </p:txBody>
      </p:sp>
      <p:sp>
        <p:nvSpPr>
          <p:cNvPr id="4" name="object 4"/>
          <p:cNvSpPr txBox="1">
            <a:spLocks noGrp="1"/>
          </p:cNvSpPr>
          <p:nvPr>
            <p:ph type="title"/>
          </p:nvPr>
        </p:nvSpPr>
        <p:spPr>
          <a:xfrm>
            <a:off x="466424" y="839318"/>
            <a:ext cx="3325707" cy="1309760"/>
          </a:xfrm>
          <a:prstGeom prst="rect">
            <a:avLst/>
          </a:prstGeom>
        </p:spPr>
        <p:txBody>
          <a:bodyPr vert="horz" wrap="square" lIns="0" tIns="16933" rIns="0" bIns="0" rtlCol="0">
            <a:spAutoFit/>
          </a:bodyPr>
          <a:lstStyle/>
          <a:p>
            <a:pPr marL="16510" marR="6350">
              <a:lnSpc>
                <a:spcPct val="100000"/>
              </a:lnSpc>
              <a:spcBef>
                <a:spcPts val="133"/>
              </a:spcBef>
            </a:pPr>
            <a:r>
              <a:rPr dirty="0">
                <a:solidFill>
                  <a:srgbClr val="465359"/>
                </a:solidFill>
              </a:rPr>
              <a:t>Create</a:t>
            </a:r>
            <a:r>
              <a:rPr spc="160" dirty="0">
                <a:solidFill>
                  <a:srgbClr val="465359"/>
                </a:solidFill>
              </a:rPr>
              <a:t> </a:t>
            </a:r>
            <a:r>
              <a:rPr spc="-27" dirty="0">
                <a:solidFill>
                  <a:srgbClr val="465359"/>
                </a:solidFill>
              </a:rPr>
              <a:t>your </a:t>
            </a:r>
            <a:r>
              <a:rPr spc="-87" dirty="0">
                <a:solidFill>
                  <a:srgbClr val="465359"/>
                </a:solidFill>
              </a:rPr>
              <a:t>Maven</a:t>
            </a:r>
            <a:r>
              <a:rPr spc="-127" dirty="0">
                <a:solidFill>
                  <a:srgbClr val="465359"/>
                </a:solidFill>
              </a:rPr>
              <a:t> </a:t>
            </a:r>
            <a:r>
              <a:rPr spc="-13" dirty="0">
                <a:solidFill>
                  <a:srgbClr val="465359"/>
                </a:solidFill>
              </a:rPr>
              <a:t>account </a:t>
            </a:r>
            <a:r>
              <a:rPr dirty="0">
                <a:solidFill>
                  <a:srgbClr val="465359"/>
                </a:solidFill>
              </a:rPr>
              <a:t>and</a:t>
            </a:r>
            <a:r>
              <a:rPr spc="-33" dirty="0">
                <a:solidFill>
                  <a:srgbClr val="465359"/>
                </a:solidFill>
              </a:rPr>
              <a:t> </a:t>
            </a:r>
            <a:r>
              <a:rPr dirty="0">
                <a:solidFill>
                  <a:srgbClr val="465359"/>
                </a:solidFill>
              </a:rPr>
              <a:t>get</a:t>
            </a:r>
            <a:r>
              <a:rPr spc="-193" dirty="0">
                <a:solidFill>
                  <a:srgbClr val="465359"/>
                </a:solidFill>
              </a:rPr>
              <a:t> </a:t>
            </a:r>
            <a:r>
              <a:rPr lang="en-US" spc="-13" dirty="0">
                <a:solidFill>
                  <a:srgbClr val="465359"/>
                </a:solidFill>
              </a:rPr>
              <a:t>verified</a:t>
            </a:r>
          </a:p>
        </p:txBody>
      </p:sp>
      <p:sp>
        <p:nvSpPr>
          <p:cNvPr id="5" name="object 5"/>
          <p:cNvSpPr txBox="1"/>
          <p:nvPr/>
        </p:nvSpPr>
        <p:spPr>
          <a:xfrm>
            <a:off x="420966" y="2262480"/>
            <a:ext cx="3378200" cy="1628565"/>
          </a:xfrm>
          <a:prstGeom prst="rect">
            <a:avLst/>
          </a:prstGeom>
        </p:spPr>
        <p:txBody>
          <a:bodyPr vert="horz" wrap="square" lIns="0" tIns="16933" rIns="0" bIns="0" rtlCol="0" anchor="t">
            <a:spAutoFit/>
          </a:bodyPr>
          <a:lstStyle/>
          <a:p>
            <a:pPr marL="16510" marR="6350">
              <a:lnSpc>
                <a:spcPct val="110000"/>
              </a:lnSpc>
              <a:spcBef>
                <a:spcPts val="133"/>
              </a:spcBef>
            </a:pPr>
            <a:r>
              <a:rPr sz="1600" spc="87" dirty="0">
                <a:solidFill>
                  <a:srgbClr val="465359"/>
                </a:solidFill>
                <a:latin typeface="Calibri"/>
                <a:cs typeface="Calibri"/>
              </a:rPr>
              <a:t>Go</a:t>
            </a:r>
            <a:r>
              <a:rPr sz="1600" spc="47" dirty="0">
                <a:solidFill>
                  <a:srgbClr val="465359"/>
                </a:solidFill>
                <a:latin typeface="Calibri"/>
                <a:cs typeface="Calibri"/>
              </a:rPr>
              <a:t> </a:t>
            </a:r>
            <a:r>
              <a:rPr sz="1600" dirty="0">
                <a:solidFill>
                  <a:srgbClr val="465359"/>
                </a:solidFill>
                <a:latin typeface="Calibri"/>
                <a:cs typeface="Calibri"/>
              </a:rPr>
              <a:t>to</a:t>
            </a:r>
            <a:r>
              <a:rPr sz="1600" spc="53" dirty="0">
                <a:solidFill>
                  <a:srgbClr val="465359"/>
                </a:solidFill>
                <a:latin typeface="Calibri"/>
                <a:cs typeface="Calibri"/>
              </a:rPr>
              <a:t> </a:t>
            </a:r>
            <a:r>
              <a:rPr sz="1600" b="1" spc="-13" dirty="0">
                <a:solidFill>
                  <a:srgbClr val="465359"/>
                </a:solidFill>
                <a:latin typeface="Yu Gothic UI"/>
                <a:cs typeface="Yu Gothic UI"/>
              </a:rPr>
              <a:t>mavenclinic.com/join/</a:t>
            </a:r>
            <a:r>
              <a:rPr sz="1600" b="1" spc="-13" dirty="0" err="1">
                <a:solidFill>
                  <a:srgbClr val="465359"/>
                </a:solidFill>
                <a:latin typeface="Yu Gothic UI"/>
                <a:cs typeface="Yu Gothic UI"/>
              </a:rPr>
              <a:t>takecar</a:t>
            </a:r>
            <a:r>
              <a:rPr lang="en-US" sz="1600" b="1" spc="-13" dirty="0" err="1">
                <a:solidFill>
                  <a:srgbClr val="465359"/>
                </a:solidFill>
                <a:latin typeface="Yu Gothic UI"/>
                <a:cs typeface="Yu Gothic UI"/>
              </a:rPr>
              <a:t>e</a:t>
            </a:r>
            <a:r>
              <a:rPr lang="en-US" sz="1600" b="1" spc="-13" dirty="0">
                <a:solidFill>
                  <a:srgbClr val="465359"/>
                </a:solidFill>
                <a:latin typeface="Yu Gothic UI"/>
                <a:cs typeface="Yu Gothic UI"/>
              </a:rPr>
              <a:t>, </a:t>
            </a:r>
            <a:r>
              <a:rPr sz="1600" spc="27" dirty="0">
                <a:solidFill>
                  <a:srgbClr val="465359"/>
                </a:solidFill>
                <a:latin typeface="Calibri"/>
                <a:cs typeface="Calibri"/>
              </a:rPr>
              <a:t>register</a:t>
            </a:r>
            <a:r>
              <a:rPr sz="1600" spc="167" dirty="0">
                <a:solidFill>
                  <a:srgbClr val="465359"/>
                </a:solidFill>
                <a:latin typeface="Calibri"/>
                <a:cs typeface="Calibri"/>
              </a:rPr>
              <a:t> </a:t>
            </a:r>
            <a:r>
              <a:rPr sz="1600" spc="27" dirty="0">
                <a:solidFill>
                  <a:srgbClr val="465359"/>
                </a:solidFill>
                <a:latin typeface="Calibri"/>
                <a:cs typeface="Calibri"/>
              </a:rPr>
              <a:t>by</a:t>
            </a:r>
            <a:r>
              <a:rPr sz="1600" spc="167" dirty="0">
                <a:solidFill>
                  <a:srgbClr val="465359"/>
                </a:solidFill>
                <a:latin typeface="Calibri"/>
                <a:cs typeface="Calibri"/>
              </a:rPr>
              <a:t> </a:t>
            </a:r>
            <a:r>
              <a:rPr sz="1600" spc="27" dirty="0">
                <a:solidFill>
                  <a:srgbClr val="465359"/>
                </a:solidFill>
                <a:latin typeface="Calibri"/>
                <a:cs typeface="Calibri"/>
              </a:rPr>
              <a:t>downloading</a:t>
            </a:r>
            <a:r>
              <a:rPr sz="1600" spc="167" dirty="0">
                <a:solidFill>
                  <a:srgbClr val="465359"/>
                </a:solidFill>
                <a:latin typeface="Calibri"/>
                <a:cs typeface="Calibri"/>
              </a:rPr>
              <a:t> </a:t>
            </a:r>
            <a:r>
              <a:rPr sz="1600" spc="-33" dirty="0">
                <a:solidFill>
                  <a:srgbClr val="465359"/>
                </a:solidFill>
                <a:latin typeface="Calibri"/>
                <a:cs typeface="Calibri"/>
              </a:rPr>
              <a:t>the</a:t>
            </a:r>
            <a:r>
              <a:rPr lang="en-US" sz="1600" spc="-33" dirty="0">
                <a:solidFill>
                  <a:srgbClr val="465359"/>
                </a:solidFill>
                <a:latin typeface="Calibri"/>
                <a:cs typeface="Calibri"/>
              </a:rPr>
              <a:t> </a:t>
            </a:r>
            <a:r>
              <a:rPr sz="1600" dirty="0">
                <a:solidFill>
                  <a:srgbClr val="465359"/>
                </a:solidFill>
                <a:latin typeface="Calibri"/>
                <a:cs typeface="Calibri"/>
              </a:rPr>
              <a:t>Maven</a:t>
            </a:r>
            <a:r>
              <a:rPr sz="1600" spc="305" dirty="0">
                <a:solidFill>
                  <a:srgbClr val="465359"/>
                </a:solidFill>
                <a:latin typeface="Calibri"/>
                <a:cs typeface="Calibri"/>
              </a:rPr>
              <a:t> </a:t>
            </a:r>
            <a:r>
              <a:rPr sz="1600" dirty="0">
                <a:solidFill>
                  <a:srgbClr val="465359"/>
                </a:solidFill>
                <a:latin typeface="Calibri"/>
                <a:cs typeface="Calibri"/>
              </a:rPr>
              <a:t>Clinic</a:t>
            </a:r>
            <a:r>
              <a:rPr lang="en-US" sz="1600" spc="40" dirty="0">
                <a:solidFill>
                  <a:srgbClr val="465359"/>
                </a:solidFill>
                <a:latin typeface="Calibri"/>
                <a:cs typeface="Calibri"/>
              </a:rPr>
              <a:t> app or Sydney app.  </a:t>
            </a:r>
            <a:r>
              <a:rPr lang="en-US" sz="1600" i="1" spc="40" dirty="0">
                <a:solidFill>
                  <a:srgbClr val="FF0000"/>
                </a:solidFill>
                <a:latin typeface="Calibri"/>
                <a:cs typeface="Calibri"/>
              </a:rPr>
              <a:t>Registering and choosing a pathway will charge the plan so do not enroll unless you are ready to utilize the benefit.</a:t>
            </a:r>
            <a:endParaRPr lang="en-US" sz="1600" dirty="0">
              <a:latin typeface="Calibri"/>
              <a:ea typeface="Calibri"/>
              <a:cs typeface="Calibri"/>
            </a:endParaRPr>
          </a:p>
        </p:txBody>
      </p:sp>
      <p:sp>
        <p:nvSpPr>
          <p:cNvPr id="6" name="object 6"/>
          <p:cNvSpPr/>
          <p:nvPr/>
        </p:nvSpPr>
        <p:spPr>
          <a:xfrm>
            <a:off x="609595" y="6427983"/>
            <a:ext cx="1866053" cy="162560"/>
          </a:xfrm>
          <a:custGeom>
            <a:avLst/>
            <a:gdLst/>
            <a:ahLst/>
            <a:cxnLst/>
            <a:rect l="l" t="t" r="r" b="b"/>
            <a:pathLst>
              <a:path w="1399539" h="121920">
                <a:moveTo>
                  <a:pt x="1399505" y="121919"/>
                </a:moveTo>
                <a:lnTo>
                  <a:pt x="0" y="121919"/>
                </a:lnTo>
                <a:lnTo>
                  <a:pt x="0" y="0"/>
                </a:lnTo>
                <a:lnTo>
                  <a:pt x="1399505" y="0"/>
                </a:lnTo>
                <a:lnTo>
                  <a:pt x="1399505" y="121919"/>
                </a:lnTo>
                <a:close/>
              </a:path>
            </a:pathLst>
          </a:custGeom>
          <a:solidFill>
            <a:srgbClr val="FFFFFF"/>
          </a:solidFill>
        </p:spPr>
        <p:txBody>
          <a:bodyPr wrap="square" lIns="0" tIns="0" rIns="0" bIns="0" rtlCol="0"/>
          <a:lstStyle/>
          <a:p>
            <a:endParaRPr/>
          </a:p>
        </p:txBody>
      </p:sp>
      <p:sp>
        <p:nvSpPr>
          <p:cNvPr id="7" name="object 7"/>
          <p:cNvSpPr txBox="1"/>
          <p:nvPr/>
        </p:nvSpPr>
        <p:spPr>
          <a:xfrm>
            <a:off x="592662" y="6405632"/>
            <a:ext cx="1902460" cy="181310"/>
          </a:xfrm>
          <a:prstGeom prst="rect">
            <a:avLst/>
          </a:prstGeom>
        </p:spPr>
        <p:txBody>
          <a:bodyPr vert="horz" wrap="square" lIns="0" tIns="16933" rIns="0" bIns="0" rtlCol="0">
            <a:spAutoFit/>
          </a:bodyPr>
          <a:lstStyle/>
          <a:p>
            <a:pPr marL="16933">
              <a:lnSpc>
                <a:spcPct val="100000"/>
              </a:lnSpc>
              <a:spcBef>
                <a:spcPts val="133"/>
              </a:spcBef>
            </a:pPr>
            <a:r>
              <a:rPr sz="1067" b="1" spc="-13" dirty="0">
                <a:solidFill>
                  <a:srgbClr val="3B8271"/>
                </a:solidFill>
                <a:latin typeface="Yu Gothic UI"/>
                <a:cs typeface="Yu Gothic UI"/>
              </a:rPr>
              <a:t>mavenclinic.com/join/takecare</a:t>
            </a:r>
            <a:endParaRPr sz="1067">
              <a:latin typeface="Yu Gothic UI"/>
              <a:cs typeface="Yu Gothic UI"/>
            </a:endParaRPr>
          </a:p>
        </p:txBody>
      </p:sp>
      <p:pic>
        <p:nvPicPr>
          <p:cNvPr id="8" name="object 8"/>
          <p:cNvPicPr/>
          <p:nvPr/>
        </p:nvPicPr>
        <p:blipFill>
          <a:blip r:embed="rId2" cstate="print"/>
          <a:stretch>
            <a:fillRect/>
          </a:stretch>
        </p:blipFill>
        <p:spPr>
          <a:xfrm>
            <a:off x="1059863" y="5364964"/>
            <a:ext cx="2407035" cy="400499"/>
          </a:xfrm>
          <a:prstGeom prst="rect">
            <a:avLst/>
          </a:prstGeom>
        </p:spPr>
      </p:pic>
      <p:pic>
        <p:nvPicPr>
          <p:cNvPr id="9" name="object 9"/>
          <p:cNvPicPr/>
          <p:nvPr/>
        </p:nvPicPr>
        <p:blipFill>
          <a:blip r:embed="rId3" cstate="print"/>
          <a:stretch>
            <a:fillRect/>
          </a:stretch>
        </p:blipFill>
        <p:spPr>
          <a:xfrm>
            <a:off x="6095999" y="589533"/>
            <a:ext cx="2438399" cy="5279599"/>
          </a:xfrm>
          <a:prstGeom prst="rect">
            <a:avLst/>
          </a:prstGeom>
        </p:spPr>
      </p:pic>
      <p:pic>
        <p:nvPicPr>
          <p:cNvPr id="10" name="object 10"/>
          <p:cNvPicPr/>
          <p:nvPr/>
        </p:nvPicPr>
        <p:blipFill>
          <a:blip r:embed="rId4" cstate="print"/>
          <a:stretch>
            <a:fillRect/>
          </a:stretch>
        </p:blipFill>
        <p:spPr>
          <a:xfrm>
            <a:off x="9080834" y="589533"/>
            <a:ext cx="2597199" cy="5279599"/>
          </a:xfrm>
          <a:prstGeom prst="rect">
            <a:avLst/>
          </a:prstGeom>
        </p:spPr>
      </p:pic>
      <p:pic>
        <p:nvPicPr>
          <p:cNvPr id="11" name="object 11"/>
          <p:cNvPicPr/>
          <p:nvPr/>
        </p:nvPicPr>
        <p:blipFill>
          <a:blip r:embed="rId5" cstate="print"/>
          <a:stretch>
            <a:fillRect/>
          </a:stretch>
        </p:blipFill>
        <p:spPr>
          <a:xfrm>
            <a:off x="1887136" y="4488717"/>
            <a:ext cx="584347" cy="543739"/>
          </a:xfrm>
          <a:prstGeom prst="rect">
            <a:avLst/>
          </a:prstGeom>
        </p:spPr>
      </p:pic>
      <p:sp>
        <p:nvSpPr>
          <p:cNvPr id="12" name="object 12"/>
          <p:cNvSpPr txBox="1"/>
          <p:nvPr/>
        </p:nvSpPr>
        <p:spPr>
          <a:xfrm>
            <a:off x="1956470" y="5070252"/>
            <a:ext cx="446193" cy="181310"/>
          </a:xfrm>
          <a:prstGeom prst="rect">
            <a:avLst/>
          </a:prstGeom>
        </p:spPr>
        <p:txBody>
          <a:bodyPr vert="horz" wrap="square" lIns="0" tIns="16933" rIns="0" bIns="0" rtlCol="0">
            <a:spAutoFit/>
          </a:bodyPr>
          <a:lstStyle/>
          <a:p>
            <a:pPr marL="16933">
              <a:lnSpc>
                <a:spcPct val="100000"/>
              </a:lnSpc>
              <a:spcBef>
                <a:spcPts val="133"/>
              </a:spcBef>
            </a:pPr>
            <a:r>
              <a:rPr sz="1067" b="1" spc="-13" dirty="0">
                <a:latin typeface="Yu Gothic UI"/>
                <a:cs typeface="Yu Gothic UI"/>
              </a:rPr>
              <a:t>Maven</a:t>
            </a:r>
            <a:endParaRPr sz="1067" dirty="0">
              <a:latin typeface="Yu Gothic UI"/>
              <a:cs typeface="Yu Gothic UI"/>
            </a:endParaRPr>
          </a:p>
        </p:txBody>
      </p:sp>
    </p:spTree>
    <p:extLst>
      <p:ext uri="{BB962C8B-B14F-4D97-AF65-F5344CB8AC3E}">
        <p14:creationId xmlns:p14="http://schemas.microsoft.com/office/powerpoint/2010/main" val="41832720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3287F5-8436-47E0-8829-72C009DD8EE9}"/>
              </a:ext>
            </a:extLst>
          </p:cNvPr>
          <p:cNvSpPr>
            <a:spLocks noGrp="1"/>
          </p:cNvSpPr>
          <p:nvPr>
            <p:ph type="sldNum" sz="quarter" idx="12"/>
          </p:nvPr>
        </p:nvSpPr>
        <p:spPr/>
        <p:txBody>
          <a:bodyPr/>
          <a:lstStyle/>
          <a:p>
            <a:fld id="{AA269C83-254E-4507-A77E-F811EA1FBE29}" type="slidenum">
              <a:rPr lang="en-US" smtClean="0"/>
              <a:pPr/>
              <a:t>38</a:t>
            </a:fld>
            <a:endParaRPr lang="en-US" dirty="0"/>
          </a:p>
        </p:txBody>
      </p:sp>
      <p:sp>
        <p:nvSpPr>
          <p:cNvPr id="9" name="TextBox 1">
            <a:extLst>
              <a:ext uri="{FF2B5EF4-FFF2-40B4-BE49-F238E27FC236}">
                <a16:creationId xmlns:a16="http://schemas.microsoft.com/office/drawing/2014/main" id="{5D3D3C8E-3BBB-47A8-50AD-3C00E1013276}"/>
              </a:ext>
            </a:extLst>
          </p:cNvPr>
          <p:cNvSpPr txBox="1"/>
          <p:nvPr/>
        </p:nvSpPr>
        <p:spPr>
          <a:xfrm>
            <a:off x="550223" y="1617569"/>
            <a:ext cx="10695709" cy="34163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Book" panose="020B0503020102020204" pitchFamily="34" charset="0"/>
                <a:ea typeface="Calibri" panose="020F0502020204030204" pitchFamily="34" charset="0"/>
                <a:cs typeface="Calibri" panose="020F0502020204030204" pitchFamily="34" charset="0"/>
              </a:rPr>
              <a:t>Program provides resources for members with high blood pressure.  Registered members receive a blood pressure cuff which links to the Hello Heart app to track blood pressure readings and provide customized digital coaching and reminders. </a:t>
            </a:r>
          </a:p>
          <a:p>
            <a:endParaRPr lang="en-US" dirty="0">
              <a:latin typeface="Franklin Gothic Book" panose="020B0503020102020204" pitchFamily="34" charset="0"/>
              <a:ea typeface="Calibri" panose="020F0502020204030204" pitchFamily="34" charset="0"/>
              <a:cs typeface="Calibri" panose="020F0502020204030204" pitchFamily="34" charset="0"/>
            </a:endParaRPr>
          </a:p>
          <a:p>
            <a:r>
              <a:rPr lang="en-US" b="1" dirty="0">
                <a:latin typeface="Franklin Gothic Book" panose="020B0503020102020204" pitchFamily="34" charset="0"/>
                <a:ea typeface="Calibri" panose="020F0502020204030204" pitchFamily="34" charset="0"/>
                <a:cs typeface="Calibri" panose="020F0502020204030204" pitchFamily="34" charset="0"/>
              </a:rPr>
              <a:t>Eligibility for program</a:t>
            </a:r>
            <a:r>
              <a:rPr lang="en-US" dirty="0">
                <a:latin typeface="Franklin Gothic Book" panose="020B0503020102020204" pitchFamily="34" charset="0"/>
                <a:ea typeface="Calibri" panose="020F0502020204030204" pitchFamily="34" charset="0"/>
                <a:cs typeface="Calibri" panose="020F0502020204030204" pitchFamily="34" charset="0"/>
              </a:rPr>
              <a:t>:</a:t>
            </a:r>
          </a:p>
          <a:p>
            <a:pPr marL="285750" indent="-285750">
              <a:buClr>
                <a:schemeClr val="accent1"/>
              </a:buClr>
              <a:buFont typeface="Arial" panose="020B0604020202020204" pitchFamily="34" charset="0"/>
              <a:buChar char="•"/>
            </a:pPr>
            <a:r>
              <a:rPr lang="en-US" dirty="0">
                <a:latin typeface="Franklin Gothic Book" panose="020B0503020102020204" pitchFamily="34" charset="0"/>
                <a:ea typeface="Calibri" panose="020F0502020204030204" pitchFamily="34" charset="0"/>
                <a:cs typeface="Calibri" panose="020F0502020204030204" pitchFamily="34" charset="0"/>
              </a:rPr>
              <a:t>Enrolled medical plan employees, spouses, and dependents over age 18 can participate at no cost</a:t>
            </a:r>
          </a:p>
          <a:p>
            <a:pPr marL="285750" indent="-285750">
              <a:buClr>
                <a:schemeClr val="accent1"/>
              </a:buClr>
              <a:buFont typeface="Arial" panose="020B0604020202020204" pitchFamily="34" charset="0"/>
              <a:buChar char="•"/>
            </a:pPr>
            <a:r>
              <a:rPr lang="en-US" dirty="0">
                <a:latin typeface="Franklin Gothic Book" panose="020B0503020102020204" pitchFamily="34" charset="0"/>
                <a:ea typeface="Calibri" panose="020F0502020204030204" pitchFamily="34" charset="0"/>
                <a:cs typeface="Calibri" panose="020F0502020204030204" pitchFamily="34" charset="0"/>
              </a:rPr>
              <a:t>Has a blood pressure reading of 130/80mmHG or above</a:t>
            </a:r>
          </a:p>
          <a:p>
            <a:pPr marL="285750" indent="-285750">
              <a:buClr>
                <a:schemeClr val="accent1"/>
              </a:buClr>
              <a:buFont typeface="Arial" panose="020B0604020202020204" pitchFamily="34" charset="0"/>
              <a:buChar char="•"/>
            </a:pPr>
            <a:r>
              <a:rPr lang="en-US" dirty="0">
                <a:latin typeface="Franklin Gothic Book" panose="020B0503020102020204" pitchFamily="34" charset="0"/>
                <a:ea typeface="Calibri" panose="020F0502020204030204" pitchFamily="34" charset="0"/>
                <a:cs typeface="Calibri" panose="020F0502020204030204" pitchFamily="34" charset="0"/>
              </a:rPr>
              <a:t>Those currently taking blood pressure medication</a:t>
            </a:r>
          </a:p>
          <a:p>
            <a:pPr marL="285750" indent="-285750">
              <a:buClr>
                <a:schemeClr val="accent1"/>
              </a:buClr>
              <a:buFont typeface="Arial" panose="020B0604020202020204" pitchFamily="34" charset="0"/>
              <a:buChar char="•"/>
            </a:pPr>
            <a:r>
              <a:rPr lang="en-US" dirty="0">
                <a:latin typeface="Franklin Gothic Book" panose="020B0503020102020204" pitchFamily="34" charset="0"/>
                <a:ea typeface="Calibri" panose="020F0502020204030204" pitchFamily="34" charset="0"/>
                <a:cs typeface="Calibri" panose="020F0502020204030204" pitchFamily="34" charset="0"/>
              </a:rPr>
              <a:t>Women in pre and post menopausal stages</a:t>
            </a:r>
          </a:p>
          <a:p>
            <a:pPr marL="285750" indent="-285750">
              <a:buFont typeface="Arial" panose="020B0604020202020204" pitchFamily="34" charset="0"/>
              <a:buChar char="•"/>
            </a:pPr>
            <a:endParaRPr lang="en-US" dirty="0">
              <a:latin typeface="Franklin Gothic Book" panose="020B0503020102020204" pitchFamily="34" charset="0"/>
              <a:ea typeface="Calibri" panose="020F0502020204030204" pitchFamily="34" charset="0"/>
              <a:cs typeface="Calibri" panose="020F0502020204030204" pitchFamily="34" charset="0"/>
            </a:endParaRPr>
          </a:p>
          <a:p>
            <a:r>
              <a:rPr lang="en-US" dirty="0">
                <a:latin typeface="Franklin Gothic Book" panose="020B0503020102020204" pitchFamily="34" charset="0"/>
                <a:ea typeface="Calibri" panose="020F0502020204030204" pitchFamily="34" charset="0"/>
                <a:cs typeface="Calibri" panose="020F0502020204030204" pitchFamily="34" charset="0"/>
              </a:rPr>
              <a:t>Participants will receive emails and direct mail with additional information to sign up or log into the Sydney app to enroll.</a:t>
            </a:r>
          </a:p>
        </p:txBody>
      </p:sp>
      <p:pic>
        <p:nvPicPr>
          <p:cNvPr id="10" name="Picture 9" descr="Hello Heart was just released on Apple Watch! – Hello Heart">
            <a:extLst>
              <a:ext uri="{FF2B5EF4-FFF2-40B4-BE49-F238E27FC236}">
                <a16:creationId xmlns:a16="http://schemas.microsoft.com/office/drawing/2014/main" id="{0B14ABF1-4DEF-D902-9347-F9672623CDD3}"/>
              </a:ext>
            </a:extLst>
          </p:cNvPr>
          <p:cNvPicPr>
            <a:picLocks noChangeAspect="1"/>
          </p:cNvPicPr>
          <p:nvPr/>
        </p:nvPicPr>
        <p:blipFill>
          <a:blip r:embed="rId2"/>
          <a:stretch>
            <a:fillRect/>
          </a:stretch>
        </p:blipFill>
        <p:spPr>
          <a:xfrm>
            <a:off x="550223" y="765104"/>
            <a:ext cx="3095625" cy="542925"/>
          </a:xfrm>
          <a:prstGeom prst="rect">
            <a:avLst/>
          </a:prstGeom>
        </p:spPr>
      </p:pic>
    </p:spTree>
    <p:extLst>
      <p:ext uri="{BB962C8B-B14F-4D97-AF65-F5344CB8AC3E}">
        <p14:creationId xmlns:p14="http://schemas.microsoft.com/office/powerpoint/2010/main" val="9630678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3287F5-8436-47E0-8829-72C009DD8EE9}"/>
              </a:ext>
            </a:extLst>
          </p:cNvPr>
          <p:cNvSpPr>
            <a:spLocks noGrp="1"/>
          </p:cNvSpPr>
          <p:nvPr>
            <p:ph type="sldNum" sz="quarter" idx="12"/>
          </p:nvPr>
        </p:nvSpPr>
        <p:spPr/>
        <p:txBody>
          <a:bodyPr/>
          <a:lstStyle/>
          <a:p>
            <a:fld id="{AA269C83-254E-4507-A77E-F811EA1FBE29}" type="slidenum">
              <a:rPr lang="en-US" smtClean="0"/>
              <a:pPr/>
              <a:t>39</a:t>
            </a:fld>
            <a:endParaRPr lang="en-US" dirty="0"/>
          </a:p>
        </p:txBody>
      </p:sp>
      <p:sp>
        <p:nvSpPr>
          <p:cNvPr id="6" name="Content Placeholder 7">
            <a:extLst>
              <a:ext uri="{FF2B5EF4-FFF2-40B4-BE49-F238E27FC236}">
                <a16:creationId xmlns:a16="http://schemas.microsoft.com/office/drawing/2014/main" id="{DA97D376-5873-E64E-5683-22FCD5E5D43C}"/>
              </a:ext>
            </a:extLst>
          </p:cNvPr>
          <p:cNvSpPr>
            <a:spLocks noGrp="1"/>
          </p:cNvSpPr>
          <p:nvPr>
            <p:ph idx="1"/>
          </p:nvPr>
        </p:nvSpPr>
        <p:spPr>
          <a:xfrm>
            <a:off x="753698" y="1912480"/>
            <a:ext cx="10499518" cy="4693996"/>
          </a:xfrm>
        </p:spPr>
        <p:txBody>
          <a:bodyPr>
            <a:normAutofit fontScale="92500" lnSpcReduction="10000"/>
          </a:bodyPr>
          <a:lstStyle/>
          <a:p>
            <a:pPr marL="0" indent="0" algn="l">
              <a:buNone/>
            </a:pPr>
            <a:r>
              <a:rPr lang="en-US" sz="1800" dirty="0" err="1">
                <a:solidFill>
                  <a:schemeClr val="tx1"/>
                </a:solidFill>
                <a:latin typeface="Franklin Gothic Book" panose="020B0503020102020204" pitchFamily="34" charset="0"/>
                <a:ea typeface="Calibri" panose="020F0502020204030204" pitchFamily="34" charset="0"/>
                <a:cs typeface="Calibri" panose="020F0502020204030204" pitchFamily="34" charset="0"/>
              </a:rPr>
              <a:t>Noom</a:t>
            </a:r>
            <a:r>
              <a:rPr lang="en-US" sz="1800" dirty="0">
                <a:solidFill>
                  <a:schemeClr val="tx1"/>
                </a:solidFill>
                <a:latin typeface="Franklin Gothic Book" panose="020B0503020102020204" pitchFamily="34" charset="0"/>
                <a:ea typeface="Calibri" panose="020F0502020204030204" pitchFamily="34" charset="0"/>
                <a:cs typeface="Calibri" panose="020F0502020204030204" pitchFamily="34" charset="0"/>
              </a:rPr>
              <a:t> takes a personalized, mind-first approach that combines technology and human support to create healthier daily habits.  The program includes:</a:t>
            </a:r>
          </a:p>
          <a:p>
            <a:pPr marL="285750" indent="-285750" algn="l">
              <a:buFont typeface="Arial" charset="2"/>
              <a:buChar char="•"/>
            </a:pPr>
            <a:r>
              <a:rPr lang="en-US" sz="1800" dirty="0">
                <a:solidFill>
                  <a:schemeClr val="tx1"/>
                </a:solidFill>
                <a:latin typeface="Franklin Gothic Book" panose="020B0503020102020204" pitchFamily="34" charset="0"/>
                <a:ea typeface="Calibri" panose="020F0502020204030204" pitchFamily="34" charset="0"/>
                <a:cs typeface="Calibri" panose="020F0502020204030204" pitchFamily="34" charset="0"/>
              </a:rPr>
              <a:t>Educational support behind bad habits and how to change them</a:t>
            </a:r>
          </a:p>
          <a:p>
            <a:pPr marL="285750" indent="-285750" algn="l">
              <a:buFont typeface="Arial" charset="2"/>
              <a:buChar char="•"/>
            </a:pPr>
            <a:r>
              <a:rPr lang="en-US" sz="1800" dirty="0">
                <a:solidFill>
                  <a:schemeClr val="tx1"/>
                </a:solidFill>
                <a:latin typeface="Franklin Gothic Book" panose="020B0503020102020204" pitchFamily="34" charset="0"/>
                <a:ea typeface="Calibri" panose="020F0502020204030204" pitchFamily="34" charset="0"/>
                <a:cs typeface="Calibri" panose="020F0502020204030204" pitchFamily="34" charset="0"/>
              </a:rPr>
              <a:t>Daily lesson tailored to each user's goals</a:t>
            </a:r>
          </a:p>
          <a:p>
            <a:pPr marL="285750" indent="-285750" algn="l">
              <a:buFont typeface="Arial" charset="2"/>
              <a:buChar char="•"/>
            </a:pPr>
            <a:r>
              <a:rPr lang="en-US" sz="1800" dirty="0">
                <a:solidFill>
                  <a:schemeClr val="tx1"/>
                </a:solidFill>
                <a:latin typeface="Franklin Gothic Book" panose="020B0503020102020204" pitchFamily="34" charset="0"/>
                <a:ea typeface="Calibri" panose="020F0502020204030204" pitchFamily="34" charset="0"/>
                <a:cs typeface="Calibri" panose="020F0502020204030204" pitchFamily="34" charset="0"/>
              </a:rPr>
              <a:t>1:1 coaching and peer support</a:t>
            </a:r>
          </a:p>
          <a:p>
            <a:pPr marL="285750" indent="-285750" algn="l">
              <a:buFont typeface="Arial" charset="2"/>
              <a:buChar char="•"/>
            </a:pPr>
            <a:r>
              <a:rPr lang="en-US" sz="1800" dirty="0">
                <a:solidFill>
                  <a:schemeClr val="tx1"/>
                </a:solidFill>
                <a:latin typeface="Franklin Gothic Book" panose="020B0503020102020204" pitchFamily="34" charset="0"/>
                <a:ea typeface="Calibri" panose="020F0502020204030204" pitchFamily="34" charset="0"/>
                <a:cs typeface="Calibri" panose="020F0502020204030204" pitchFamily="34" charset="0"/>
              </a:rPr>
              <a:t>AI food logging</a:t>
            </a:r>
          </a:p>
          <a:p>
            <a:pPr marL="285750" indent="-285750" algn="l">
              <a:buFont typeface="Arial" charset="2"/>
              <a:buChar char="•"/>
            </a:pPr>
            <a:r>
              <a:rPr lang="en-US" sz="1800" dirty="0">
                <a:solidFill>
                  <a:schemeClr val="tx1"/>
                </a:solidFill>
                <a:latin typeface="Franklin Gothic Book" panose="020B0503020102020204" pitchFamily="34" charset="0"/>
                <a:ea typeface="Calibri" panose="020F0502020204030204" pitchFamily="34" charset="0"/>
                <a:cs typeface="Calibri" panose="020F0502020204030204" pitchFamily="34" charset="0"/>
              </a:rPr>
              <a:t>Move exercise tutorial library</a:t>
            </a:r>
          </a:p>
          <a:p>
            <a:pPr algn="l"/>
            <a:endParaRPr lang="en-US" sz="1800" dirty="0">
              <a:solidFill>
                <a:schemeClr val="tx1"/>
              </a:solidFill>
              <a:latin typeface="Franklin Gothic Book" panose="020B0503020102020204" pitchFamily="34" charset="0"/>
              <a:ea typeface="Calibri" panose="020F0502020204030204" pitchFamily="34" charset="0"/>
              <a:cs typeface="Calibri" panose="020F0502020204030204" pitchFamily="34" charset="0"/>
            </a:endParaRPr>
          </a:p>
          <a:p>
            <a:pPr marL="0" indent="0" algn="l">
              <a:buNone/>
            </a:pPr>
            <a:r>
              <a:rPr lang="en-US" sz="1800" b="1" dirty="0">
                <a:solidFill>
                  <a:schemeClr val="tx1"/>
                </a:solidFill>
                <a:latin typeface="Franklin Gothic Book" panose="020B0503020102020204" pitchFamily="34" charset="0"/>
                <a:ea typeface="Calibri" panose="020F0502020204030204" pitchFamily="34" charset="0"/>
                <a:cs typeface="Calibri" panose="020F0502020204030204" pitchFamily="34" charset="0"/>
              </a:rPr>
              <a:t>Eligibility for program: </a:t>
            </a:r>
          </a:p>
          <a:p>
            <a:pPr>
              <a:buFont typeface="Arial" panose="020B0604020202020204" pitchFamily="34" charset="0"/>
              <a:buChar char="•"/>
            </a:pPr>
            <a:r>
              <a:rPr lang="en-US" sz="1800" dirty="0">
                <a:solidFill>
                  <a:schemeClr val="tx1"/>
                </a:solidFill>
                <a:latin typeface="Franklin Gothic Book" panose="020B0503020102020204" pitchFamily="34" charset="0"/>
                <a:ea typeface="Calibri" panose="020F0502020204030204" pitchFamily="34" charset="0"/>
                <a:cs typeface="Calibri" panose="020F0502020204030204" pitchFamily="34" charset="0"/>
              </a:rPr>
              <a:t>Enrolled medical plan employees and spouses can participate at no cost</a:t>
            </a:r>
          </a:p>
          <a:p>
            <a:pPr>
              <a:buFont typeface="Arial" panose="020B0604020202020204" pitchFamily="34" charset="0"/>
              <a:buChar char="•"/>
            </a:pPr>
            <a:endParaRPr lang="en-US" sz="1800" dirty="0">
              <a:solidFill>
                <a:schemeClr val="tx1"/>
              </a:solidFill>
              <a:latin typeface="Franklin Gothic Book" panose="020B0503020102020204" pitchFamily="34" charset="0"/>
              <a:ea typeface="Calibri" panose="020F0502020204030204" pitchFamily="34" charset="0"/>
              <a:cs typeface="Calibri" panose="020F0502020204030204" pitchFamily="34" charset="0"/>
            </a:endParaRPr>
          </a:p>
          <a:p>
            <a:pPr marL="0" indent="0">
              <a:buNone/>
            </a:pPr>
            <a:r>
              <a:rPr lang="en-US" sz="1800" dirty="0">
                <a:solidFill>
                  <a:schemeClr val="tx1"/>
                </a:solidFill>
                <a:latin typeface="Franklin Gothic Book" panose="020B0503020102020204" pitchFamily="34" charset="0"/>
                <a:ea typeface="Calibri" panose="020F0502020204030204" pitchFamily="34" charset="0"/>
                <a:cs typeface="Calibri" panose="020F0502020204030204" pitchFamily="34" charset="0"/>
              </a:rPr>
              <a:t>Participants will receive emails with additional information to sign up or log into the Sydney app to enroll</a:t>
            </a:r>
            <a:endParaRPr lang="en-US" sz="1800" dirty="0">
              <a:latin typeface="Franklin Gothic Book" panose="020B0503020102020204" pitchFamily="34" charset="0"/>
              <a:ea typeface="Calibri" panose="020F0502020204030204" pitchFamily="34" charset="0"/>
              <a:cs typeface="Calibri" panose="020F0502020204030204" pitchFamily="34" charset="0"/>
            </a:endParaRPr>
          </a:p>
          <a:p>
            <a:pPr marL="0" indent="0">
              <a:buNone/>
            </a:pPr>
            <a:endParaRPr lang="en-US" sz="1800" dirty="0">
              <a:solidFill>
                <a:schemeClr val="tx1"/>
              </a:solidFill>
              <a:latin typeface="Franklin Gothic Book" panose="020B0503020102020204" pitchFamily="34" charset="0"/>
              <a:ea typeface="Calibri" panose="020F0502020204030204" pitchFamily="34" charset="0"/>
              <a:cs typeface="Calibri" panose="020F0502020204030204" pitchFamily="34" charset="0"/>
            </a:endParaRPr>
          </a:p>
          <a:p>
            <a:endParaRPr lang="en-US" sz="1800" b="1" dirty="0">
              <a:solidFill>
                <a:schemeClr val="tx1"/>
              </a:solidFill>
              <a:latin typeface="Franklin Gothic Book" panose="020B0503020102020204" pitchFamily="34" charset="0"/>
              <a:ea typeface="Calibri" panose="020F0502020204030204" pitchFamily="34" charset="0"/>
              <a:cs typeface="Calibri" panose="020F0502020204030204" pitchFamily="34" charset="0"/>
            </a:endParaRPr>
          </a:p>
        </p:txBody>
      </p:sp>
      <p:pic>
        <p:nvPicPr>
          <p:cNvPr id="7" name="Picture 6" descr="Screens screenshot of a food review&#10;&#10;Description automatically generated">
            <a:extLst>
              <a:ext uri="{FF2B5EF4-FFF2-40B4-BE49-F238E27FC236}">
                <a16:creationId xmlns:a16="http://schemas.microsoft.com/office/drawing/2014/main" id="{D60DA90D-FB27-9373-1EBA-E82731096CC7}"/>
              </a:ext>
            </a:extLst>
          </p:cNvPr>
          <p:cNvPicPr>
            <a:picLocks noChangeAspect="1"/>
          </p:cNvPicPr>
          <p:nvPr/>
        </p:nvPicPr>
        <p:blipFill>
          <a:blip r:embed="rId2"/>
          <a:stretch>
            <a:fillRect/>
          </a:stretch>
        </p:blipFill>
        <p:spPr>
          <a:xfrm>
            <a:off x="8299280" y="2479387"/>
            <a:ext cx="2609851" cy="2126457"/>
          </a:xfrm>
          <a:prstGeom prst="rect">
            <a:avLst/>
          </a:prstGeom>
        </p:spPr>
      </p:pic>
      <p:grpSp>
        <p:nvGrpSpPr>
          <p:cNvPr id="5" name="Group 4">
            <a:extLst>
              <a:ext uri="{FF2B5EF4-FFF2-40B4-BE49-F238E27FC236}">
                <a16:creationId xmlns:a16="http://schemas.microsoft.com/office/drawing/2014/main" id="{6989B3FD-211E-27D1-1471-4A38C67F2670}"/>
              </a:ext>
            </a:extLst>
          </p:cNvPr>
          <p:cNvGrpSpPr/>
          <p:nvPr/>
        </p:nvGrpSpPr>
        <p:grpSpPr>
          <a:xfrm>
            <a:off x="543581" y="781859"/>
            <a:ext cx="3383280" cy="640080"/>
            <a:chOff x="1483338" y="470697"/>
            <a:chExt cx="3982468" cy="877743"/>
          </a:xfrm>
        </p:grpSpPr>
        <p:pic>
          <p:nvPicPr>
            <p:cNvPr id="8" name="Picture 7" descr="A black and white logo&#10;&#10;Description automatically generated">
              <a:extLst>
                <a:ext uri="{FF2B5EF4-FFF2-40B4-BE49-F238E27FC236}">
                  <a16:creationId xmlns:a16="http://schemas.microsoft.com/office/drawing/2014/main" id="{9D504BB5-E365-02B7-BDC4-958F2CC6ACC9}"/>
                </a:ext>
              </a:extLst>
            </p:cNvPr>
            <p:cNvPicPr>
              <a:picLocks noChangeAspect="1"/>
            </p:cNvPicPr>
            <p:nvPr/>
          </p:nvPicPr>
          <p:blipFill>
            <a:blip r:embed="rId3"/>
            <a:srcRect t="23547" b="24528"/>
            <a:stretch/>
          </p:blipFill>
          <p:spPr>
            <a:xfrm>
              <a:off x="2648465" y="470697"/>
              <a:ext cx="2817341" cy="877743"/>
            </a:xfrm>
            <a:prstGeom prst="rect">
              <a:avLst/>
            </a:prstGeom>
          </p:spPr>
        </p:pic>
        <p:pic>
          <p:nvPicPr>
            <p:cNvPr id="9" name="Picture 8">
              <a:extLst>
                <a:ext uri="{FF2B5EF4-FFF2-40B4-BE49-F238E27FC236}">
                  <a16:creationId xmlns:a16="http://schemas.microsoft.com/office/drawing/2014/main" id="{39DD3C78-2F25-F30F-36AC-2E53769CD83E}"/>
                </a:ext>
              </a:extLst>
            </p:cNvPr>
            <p:cNvPicPr>
              <a:picLocks noChangeAspect="1"/>
            </p:cNvPicPr>
            <p:nvPr/>
          </p:nvPicPr>
          <p:blipFill>
            <a:blip r:embed="rId4"/>
            <a:stretch>
              <a:fillRect/>
            </a:stretch>
          </p:blipFill>
          <p:spPr>
            <a:xfrm>
              <a:off x="1483338" y="470698"/>
              <a:ext cx="1008985" cy="877742"/>
            </a:xfrm>
            <a:prstGeom prst="rect">
              <a:avLst/>
            </a:prstGeom>
            <a:ln>
              <a:solidFill>
                <a:srgbClr val="EF9503"/>
              </a:solidFill>
            </a:ln>
            <a:effectLst>
              <a:glow rad="63500">
                <a:schemeClr val="accent2">
                  <a:satMod val="175000"/>
                  <a:alpha val="40000"/>
                </a:schemeClr>
              </a:glow>
            </a:effectLst>
          </p:spPr>
        </p:pic>
      </p:grpSp>
    </p:spTree>
    <p:extLst>
      <p:ext uri="{BB962C8B-B14F-4D97-AF65-F5344CB8AC3E}">
        <p14:creationId xmlns:p14="http://schemas.microsoft.com/office/powerpoint/2010/main" val="35739999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EA25B-E1E7-4A48-91AB-D387292C15FC}"/>
              </a:ext>
            </a:extLst>
          </p:cNvPr>
          <p:cNvSpPr>
            <a:spLocks noGrp="1"/>
          </p:cNvSpPr>
          <p:nvPr>
            <p:ph type="title"/>
          </p:nvPr>
        </p:nvSpPr>
        <p:spPr>
          <a:xfrm>
            <a:off x="1024128" y="585215"/>
            <a:ext cx="5695171" cy="1341189"/>
          </a:xfrm>
        </p:spPr>
        <p:txBody>
          <a:bodyPr vert="horz" lIns="91440" tIns="45720" rIns="91440" bIns="45720" rtlCol="0" anchor="ctr">
            <a:normAutofit/>
          </a:bodyPr>
          <a:lstStyle/>
          <a:p>
            <a:r>
              <a:rPr lang="en-US" sz="3200" dirty="0"/>
              <a:t>Noteworthy updates</a:t>
            </a:r>
          </a:p>
        </p:txBody>
      </p:sp>
      <p:sp>
        <p:nvSpPr>
          <p:cNvPr id="53" name="TextBox 2">
            <a:extLst>
              <a:ext uri="{FF2B5EF4-FFF2-40B4-BE49-F238E27FC236}">
                <a16:creationId xmlns:a16="http://schemas.microsoft.com/office/drawing/2014/main" id="{93938446-AD42-10C4-8764-C263D0053D5B}"/>
              </a:ext>
            </a:extLst>
          </p:cNvPr>
          <p:cNvSpPr txBox="1"/>
          <p:nvPr/>
        </p:nvSpPr>
        <p:spPr bwMode="gray">
          <a:xfrm>
            <a:off x="1010980" y="1781440"/>
            <a:ext cx="5912334" cy="4773739"/>
          </a:xfrm>
          <a:prstGeom prst="rect">
            <a:avLst/>
          </a:prstGeom>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45720" tIns="45720" rIns="45720" bIns="45720" rtlCol="0">
            <a:normAutofit/>
          </a:bodyPr>
          <a:lstStyle/>
          <a:p>
            <a:pPr marL="520700" lvl="1" indent="-342900">
              <a:lnSpc>
                <a:spcPct val="90000"/>
              </a:lnSpc>
              <a:spcAft>
                <a:spcPts val="600"/>
              </a:spcAft>
              <a:buClr>
                <a:schemeClr val="accent1"/>
              </a:buClr>
              <a:buFont typeface="Wingdings" panose="05000000000000000000" pitchFamily="2" charset="2"/>
              <a:buChar char="§"/>
            </a:pPr>
            <a:r>
              <a:rPr lang="en-US" sz="1900" dirty="0">
                <a:solidFill>
                  <a:schemeClr val="tx1">
                    <a:lumMod val="75000"/>
                    <a:lumOff val="25000"/>
                  </a:schemeClr>
                </a:solidFill>
              </a:rPr>
              <a:t>Medical plan design changes in 2026</a:t>
            </a:r>
          </a:p>
          <a:p>
            <a:pPr marL="977900" lvl="2" indent="-342900">
              <a:lnSpc>
                <a:spcPct val="90000"/>
              </a:lnSpc>
              <a:spcAft>
                <a:spcPts val="600"/>
              </a:spcAft>
              <a:buClr>
                <a:schemeClr val="accent1"/>
              </a:buClr>
              <a:buFont typeface="Wingdings" panose="05000000000000000000" pitchFamily="2" charset="2"/>
              <a:buChar char="§"/>
            </a:pPr>
            <a:r>
              <a:rPr lang="en-US" sz="1900" dirty="0"/>
              <a:t>Updated medical plan names</a:t>
            </a:r>
          </a:p>
          <a:p>
            <a:pPr marL="977900" lvl="2" indent="-342900">
              <a:lnSpc>
                <a:spcPct val="90000"/>
              </a:lnSpc>
              <a:spcAft>
                <a:spcPts val="600"/>
              </a:spcAft>
              <a:buClr>
                <a:schemeClr val="accent1"/>
              </a:buClr>
              <a:buFont typeface="Wingdings" panose="05000000000000000000" pitchFamily="2" charset="2"/>
              <a:buChar char="§"/>
            </a:pPr>
            <a:r>
              <a:rPr lang="en-US" sz="1900" dirty="0"/>
              <a:t>Prescription drug copay increases</a:t>
            </a:r>
          </a:p>
          <a:p>
            <a:pPr marL="977900" lvl="2" indent="-342900">
              <a:lnSpc>
                <a:spcPct val="90000"/>
              </a:lnSpc>
              <a:spcAft>
                <a:spcPts val="600"/>
              </a:spcAft>
              <a:buClr>
                <a:schemeClr val="accent1"/>
              </a:buClr>
              <a:buFont typeface="Wingdings" panose="05000000000000000000" pitchFamily="2" charset="2"/>
              <a:buChar char="§"/>
            </a:pPr>
            <a:r>
              <a:rPr lang="en-US" sz="1900" dirty="0"/>
              <a:t>Virtual (telemedicine) primary care and behavior health coverage at 100%</a:t>
            </a:r>
          </a:p>
          <a:p>
            <a:pPr marL="977900" lvl="2" indent="-342900">
              <a:lnSpc>
                <a:spcPct val="90000"/>
              </a:lnSpc>
              <a:spcAft>
                <a:spcPts val="600"/>
              </a:spcAft>
              <a:buClr>
                <a:schemeClr val="accent1"/>
              </a:buClr>
              <a:buFont typeface="Wingdings" panose="05000000000000000000" pitchFamily="2" charset="2"/>
              <a:buChar char="§"/>
            </a:pPr>
            <a:r>
              <a:rPr lang="en-US" sz="1900" dirty="0">
                <a:solidFill>
                  <a:srgbClr val="FF0000"/>
                </a:solidFill>
              </a:rPr>
              <a:t>New medical plan – </a:t>
            </a:r>
            <a:r>
              <a:rPr lang="en-US" sz="1900" dirty="0" err="1">
                <a:solidFill>
                  <a:srgbClr val="FF0000"/>
                </a:solidFill>
              </a:rPr>
              <a:t>HealthKeepers</a:t>
            </a:r>
            <a:r>
              <a:rPr lang="en-US" sz="1900" dirty="0">
                <a:solidFill>
                  <a:srgbClr val="FF0000"/>
                </a:solidFill>
              </a:rPr>
              <a:t> 5000</a:t>
            </a:r>
          </a:p>
          <a:p>
            <a:pPr marL="520700" lvl="1" indent="-342900">
              <a:lnSpc>
                <a:spcPct val="90000"/>
              </a:lnSpc>
              <a:spcAft>
                <a:spcPts val="600"/>
              </a:spcAft>
              <a:buClr>
                <a:schemeClr val="accent1"/>
              </a:buClr>
              <a:buFont typeface="Wingdings" panose="05000000000000000000" pitchFamily="2" charset="2"/>
              <a:buChar char="§"/>
            </a:pPr>
            <a:r>
              <a:rPr lang="en-US" sz="1900" dirty="0">
                <a:solidFill>
                  <a:srgbClr val="FF0000"/>
                </a:solidFill>
              </a:rPr>
              <a:t>Dependent Care Flexible Spending Account maximum increasing from $5,000 to $7,500</a:t>
            </a:r>
          </a:p>
          <a:p>
            <a:pPr marL="177800" lvl="1">
              <a:lnSpc>
                <a:spcPct val="90000"/>
              </a:lnSpc>
              <a:spcAft>
                <a:spcPts val="600"/>
              </a:spcAft>
              <a:buClr>
                <a:schemeClr val="accent1"/>
              </a:buClr>
            </a:pPr>
            <a:endParaRPr lang="en-US" sz="2000" dirty="0">
              <a:solidFill>
                <a:srgbClr val="FF0000"/>
              </a:solidFill>
            </a:endParaRPr>
          </a:p>
          <a:p>
            <a:pPr marL="463550" lvl="1" indent="-285750">
              <a:lnSpc>
                <a:spcPct val="90000"/>
              </a:lnSpc>
              <a:spcAft>
                <a:spcPts val="600"/>
              </a:spcAft>
              <a:buClr>
                <a:schemeClr val="accent1"/>
              </a:buClr>
              <a:buFont typeface="Arial" panose="020B0604020202020204" pitchFamily="34" charset="0"/>
              <a:buChar char="•"/>
            </a:pPr>
            <a:endParaRPr lang="en-US" dirty="0">
              <a:solidFill>
                <a:srgbClr val="FFFFFF"/>
              </a:solidFill>
            </a:endParaRPr>
          </a:p>
        </p:txBody>
      </p:sp>
      <p:sp>
        <p:nvSpPr>
          <p:cNvPr id="4" name="Slide Number Placeholder 3">
            <a:extLst>
              <a:ext uri="{FF2B5EF4-FFF2-40B4-BE49-F238E27FC236}">
                <a16:creationId xmlns:a16="http://schemas.microsoft.com/office/drawing/2014/main" id="{815DD429-158D-47AC-8384-AC10D7312E98}"/>
              </a:ext>
            </a:extLst>
          </p:cNvPr>
          <p:cNvSpPr>
            <a:spLocks noGrp="1"/>
          </p:cNvSpPr>
          <p:nvPr>
            <p:ph type="sldNum" sz="quarter" idx="12"/>
          </p:nvPr>
        </p:nvSpPr>
        <p:spPr>
          <a:xfrm>
            <a:off x="10837333" y="6470704"/>
            <a:ext cx="973667" cy="274320"/>
          </a:xfrm>
        </p:spPr>
        <p:txBody>
          <a:bodyPr vert="horz" lIns="91440" tIns="45720" rIns="91440" bIns="45720" rtlCol="0" anchor="ctr">
            <a:normAutofit/>
          </a:bodyPr>
          <a:lstStyle/>
          <a:p>
            <a:pPr>
              <a:spcAft>
                <a:spcPts val="600"/>
              </a:spcAft>
            </a:pPr>
            <a:fld id="{3A98EE3D-8CD1-4C3F-BD1C-C98C9596463C}" type="slidenum">
              <a:rPr lang="en-US"/>
              <a:pPr>
                <a:spcAft>
                  <a:spcPts val="600"/>
                </a:spcAft>
              </a:pPr>
              <a:t>4</a:t>
            </a:fld>
            <a:endParaRPr lang="en-US"/>
          </a:p>
        </p:txBody>
      </p:sp>
      <p:pic>
        <p:nvPicPr>
          <p:cNvPr id="2050" name="Picture 2" descr="Open Enrollment 2024 Just Started — Here's What to Know - Enrollment First,  Inc.">
            <a:extLst>
              <a:ext uri="{FF2B5EF4-FFF2-40B4-BE49-F238E27FC236}">
                <a16:creationId xmlns:a16="http://schemas.microsoft.com/office/drawing/2014/main" id="{E8BBCCD7-FDE9-2DF0-C033-F489D9A57A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1411" y="1926404"/>
            <a:ext cx="4157972" cy="2640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19689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31951"/>
            <a:ext cx="12192000" cy="0"/>
          </a:xfrm>
          <a:custGeom>
            <a:avLst/>
            <a:gdLst/>
            <a:ahLst/>
            <a:cxnLst/>
            <a:rect l="l" t="t" r="r" b="b"/>
            <a:pathLst>
              <a:path w="9144000">
                <a:moveTo>
                  <a:pt x="0" y="0"/>
                </a:moveTo>
                <a:lnTo>
                  <a:pt x="9144000" y="0"/>
                </a:lnTo>
              </a:path>
            </a:pathLst>
          </a:custGeom>
          <a:ln w="3175">
            <a:solidFill>
              <a:srgbClr val="5E5E5E"/>
            </a:solidFill>
          </a:ln>
        </p:spPr>
        <p:txBody>
          <a:bodyPr wrap="square" lIns="0" tIns="0" rIns="0" bIns="0" rtlCol="0"/>
          <a:lstStyle/>
          <a:p>
            <a:endParaRPr sz="2400"/>
          </a:p>
        </p:txBody>
      </p:sp>
      <p:grpSp>
        <p:nvGrpSpPr>
          <p:cNvPr id="3" name="object 3"/>
          <p:cNvGrpSpPr/>
          <p:nvPr/>
        </p:nvGrpSpPr>
        <p:grpSpPr>
          <a:xfrm>
            <a:off x="0" y="629903"/>
            <a:ext cx="12192000" cy="5592233"/>
            <a:chOff x="0" y="472427"/>
            <a:chExt cx="9144000" cy="4194175"/>
          </a:xfrm>
        </p:grpSpPr>
        <p:sp>
          <p:nvSpPr>
            <p:cNvPr id="4" name="object 4"/>
            <p:cNvSpPr/>
            <p:nvPr/>
          </p:nvSpPr>
          <p:spPr>
            <a:xfrm>
              <a:off x="0" y="4666488"/>
              <a:ext cx="9144000" cy="0"/>
            </a:xfrm>
            <a:custGeom>
              <a:avLst/>
              <a:gdLst/>
              <a:ahLst/>
              <a:cxnLst/>
              <a:rect l="l" t="t" r="r" b="b"/>
              <a:pathLst>
                <a:path w="9144000">
                  <a:moveTo>
                    <a:pt x="0" y="0"/>
                  </a:moveTo>
                  <a:lnTo>
                    <a:pt x="9144000" y="0"/>
                  </a:lnTo>
                </a:path>
              </a:pathLst>
            </a:custGeom>
            <a:ln w="3175">
              <a:solidFill>
                <a:srgbClr val="5E5E5E"/>
              </a:solidFill>
            </a:ln>
          </p:spPr>
          <p:txBody>
            <a:bodyPr wrap="square" lIns="0" tIns="0" rIns="0" bIns="0" rtlCol="0"/>
            <a:lstStyle/>
            <a:p>
              <a:endParaRPr sz="2400"/>
            </a:p>
          </p:txBody>
        </p:sp>
        <p:sp>
          <p:nvSpPr>
            <p:cNvPr id="5" name="object 5"/>
            <p:cNvSpPr/>
            <p:nvPr/>
          </p:nvSpPr>
          <p:spPr>
            <a:xfrm>
              <a:off x="0" y="472427"/>
              <a:ext cx="9144000" cy="4194175"/>
            </a:xfrm>
            <a:custGeom>
              <a:avLst/>
              <a:gdLst/>
              <a:ahLst/>
              <a:cxnLst/>
              <a:rect l="l" t="t" r="r" b="b"/>
              <a:pathLst>
                <a:path w="9144000" h="4194175">
                  <a:moveTo>
                    <a:pt x="9144000" y="0"/>
                  </a:moveTo>
                  <a:lnTo>
                    <a:pt x="0" y="0"/>
                  </a:lnTo>
                  <a:lnTo>
                    <a:pt x="0" y="4194060"/>
                  </a:lnTo>
                  <a:lnTo>
                    <a:pt x="9144000" y="4194060"/>
                  </a:lnTo>
                  <a:lnTo>
                    <a:pt x="9144000" y="0"/>
                  </a:lnTo>
                  <a:close/>
                </a:path>
              </a:pathLst>
            </a:custGeom>
            <a:solidFill>
              <a:srgbClr val="00B0F0"/>
            </a:solidFill>
          </p:spPr>
          <p:txBody>
            <a:bodyPr wrap="square" lIns="0" tIns="0" rIns="0" bIns="0" rtlCol="0"/>
            <a:lstStyle/>
            <a:p>
              <a:endParaRPr sz="2400"/>
            </a:p>
          </p:txBody>
        </p:sp>
      </p:grpSp>
      <p:sp>
        <p:nvSpPr>
          <p:cNvPr id="12" name="object 12"/>
          <p:cNvSpPr txBox="1">
            <a:spLocks noGrp="1"/>
          </p:cNvSpPr>
          <p:nvPr>
            <p:ph type="title"/>
          </p:nvPr>
        </p:nvSpPr>
        <p:spPr>
          <a:xfrm>
            <a:off x="793280" y="2894618"/>
            <a:ext cx="10354733" cy="919974"/>
          </a:xfrm>
          <a:prstGeom prst="rect">
            <a:avLst/>
          </a:prstGeom>
        </p:spPr>
        <p:txBody>
          <a:bodyPr vert="horz" wrap="square" lIns="0" tIns="16933" rIns="0" bIns="0" rtlCol="0" anchor="t">
            <a:spAutoFit/>
          </a:bodyPr>
          <a:lstStyle/>
          <a:p>
            <a:pPr marL="16933">
              <a:spcBef>
                <a:spcPts val="133"/>
              </a:spcBef>
            </a:pPr>
            <a:r>
              <a:rPr lang="en-US" sz="5867" spc="-113" dirty="0">
                <a:solidFill>
                  <a:srgbClr val="FFFFFF"/>
                </a:solidFill>
                <a:cs typeface="Calibri" panose="020F0502020204030204" pitchFamily="34" charset="0"/>
              </a:rPr>
              <a:t>Ancillary Benefits</a:t>
            </a:r>
            <a:endParaRPr sz="5867" dirty="0">
              <a:cs typeface="Calibri" panose="020F0502020204030204" pitchFamily="34" charset="0"/>
            </a:endParaRPr>
          </a:p>
        </p:txBody>
      </p:sp>
      <p:sp>
        <p:nvSpPr>
          <p:cNvPr id="6" name="Slide Number Placeholder 5">
            <a:extLst>
              <a:ext uri="{FF2B5EF4-FFF2-40B4-BE49-F238E27FC236}">
                <a16:creationId xmlns:a16="http://schemas.microsoft.com/office/drawing/2014/main" id="{46A410F2-A733-A858-7C21-63E32F658AD1}"/>
              </a:ext>
            </a:extLst>
          </p:cNvPr>
          <p:cNvSpPr>
            <a:spLocks noGrp="1"/>
          </p:cNvSpPr>
          <p:nvPr>
            <p:ph type="sldNum" sz="quarter" idx="12"/>
          </p:nvPr>
        </p:nvSpPr>
        <p:spPr/>
        <p:txBody>
          <a:bodyPr/>
          <a:lstStyle/>
          <a:p>
            <a:fld id="{3A98EE3D-8CD1-4C3F-BD1C-C98C9596463C}" type="slidenum">
              <a:rPr lang="en-US" smtClean="0"/>
              <a:t>40</a:t>
            </a:fld>
            <a:endParaRPr lang="en-US" dirty="0"/>
          </a:p>
        </p:txBody>
      </p:sp>
    </p:spTree>
    <p:extLst>
      <p:ext uri="{BB962C8B-B14F-4D97-AF65-F5344CB8AC3E}">
        <p14:creationId xmlns:p14="http://schemas.microsoft.com/office/powerpoint/2010/main" val="3657060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73123" y="688003"/>
            <a:ext cx="7513320" cy="4572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sz="3200" dirty="0">
                <a:solidFill>
                  <a:schemeClr val="tx1">
                    <a:lumMod val="75000"/>
                    <a:lumOff val="25000"/>
                  </a:schemeClr>
                </a:solidFill>
                <a:latin typeface="+mj-lt"/>
              </a:rPr>
              <a:t>DENTAL PLAN HIGHLIGHTS</a:t>
            </a:r>
          </a:p>
        </p:txBody>
      </p:sp>
      <p:graphicFrame>
        <p:nvGraphicFramePr>
          <p:cNvPr id="8" name="Table 7"/>
          <p:cNvGraphicFramePr>
            <a:graphicFrameLocks noGrp="1"/>
          </p:cNvGraphicFramePr>
          <p:nvPr>
            <p:extLst>
              <p:ext uri="{D42A27DB-BD31-4B8C-83A1-F6EECF244321}">
                <p14:modId xmlns:p14="http://schemas.microsoft.com/office/powerpoint/2010/main" val="2438226575"/>
              </p:ext>
            </p:extLst>
          </p:nvPr>
        </p:nvGraphicFramePr>
        <p:xfrm>
          <a:off x="1660465" y="2279334"/>
          <a:ext cx="8763000" cy="3733799"/>
        </p:xfrm>
        <a:graphic>
          <a:graphicData uri="http://schemas.openxmlformats.org/drawingml/2006/table">
            <a:tbl>
              <a:tblPr/>
              <a:tblGrid>
                <a:gridCol w="2329405">
                  <a:extLst>
                    <a:ext uri="{9D8B030D-6E8A-4147-A177-3AD203B41FA5}">
                      <a16:colId xmlns:a16="http://schemas.microsoft.com/office/drawing/2014/main" val="20000"/>
                    </a:ext>
                  </a:extLst>
                </a:gridCol>
                <a:gridCol w="2061620">
                  <a:extLst>
                    <a:ext uri="{9D8B030D-6E8A-4147-A177-3AD203B41FA5}">
                      <a16:colId xmlns:a16="http://schemas.microsoft.com/office/drawing/2014/main" val="20001"/>
                    </a:ext>
                  </a:extLst>
                </a:gridCol>
                <a:gridCol w="2209800">
                  <a:extLst>
                    <a:ext uri="{9D8B030D-6E8A-4147-A177-3AD203B41FA5}">
                      <a16:colId xmlns:a16="http://schemas.microsoft.com/office/drawing/2014/main" val="20002"/>
                    </a:ext>
                  </a:extLst>
                </a:gridCol>
                <a:gridCol w="2162175">
                  <a:extLst>
                    <a:ext uri="{9D8B030D-6E8A-4147-A177-3AD203B41FA5}">
                      <a16:colId xmlns:a16="http://schemas.microsoft.com/office/drawing/2014/main" val="20003"/>
                    </a:ext>
                  </a:extLst>
                </a:gridCol>
              </a:tblGrid>
              <a:tr h="372512">
                <a:tc>
                  <a:txBody>
                    <a:bodyPr/>
                    <a:lstStyle/>
                    <a:p>
                      <a:pPr marL="0" marR="0" algn="ctr">
                        <a:spcBef>
                          <a:spcPts val="0"/>
                        </a:spcBef>
                        <a:spcAft>
                          <a:spcPts val="0"/>
                        </a:spcAft>
                      </a:pPr>
                      <a:r>
                        <a:rPr lang="en-US" sz="1400" b="1" dirty="0">
                          <a:solidFill>
                            <a:srgbClr val="FFFFFF"/>
                          </a:solidFill>
                          <a:latin typeface="+mn-lt"/>
                          <a:ea typeface="Times New Roman"/>
                          <a:cs typeface="Calibri"/>
                        </a:rPr>
                        <a:t>Plan Design Feature</a:t>
                      </a:r>
                      <a:endParaRPr lang="en-US" sz="1400">
                        <a:solidFill>
                          <a:srgbClr val="000000"/>
                        </a:solidFill>
                        <a:latin typeface="+mn-lt"/>
                        <a:ea typeface="Calibri"/>
                        <a:cs typeface="Calibri"/>
                      </a:endParaRPr>
                    </a:p>
                  </a:txBody>
                  <a:tcPr marL="61906" marR="619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marL="0" marR="0" algn="ctr">
                        <a:spcBef>
                          <a:spcPts val="0"/>
                        </a:spcBef>
                        <a:spcAft>
                          <a:spcPts val="0"/>
                        </a:spcAft>
                      </a:pPr>
                      <a:r>
                        <a:rPr lang="en-US" sz="1400" b="0" dirty="0">
                          <a:solidFill>
                            <a:srgbClr val="FFFFFF"/>
                          </a:solidFill>
                          <a:latin typeface="+mn-lt"/>
                          <a:ea typeface="Times New Roman"/>
                          <a:cs typeface="Calibri"/>
                        </a:rPr>
                        <a:t>Basic</a:t>
                      </a:r>
                      <a:endParaRPr lang="en-US" sz="1400" b="0" dirty="0">
                        <a:solidFill>
                          <a:srgbClr val="000000"/>
                        </a:solidFill>
                        <a:latin typeface="+mn-lt"/>
                        <a:ea typeface="Calibri"/>
                        <a:cs typeface="Calibri"/>
                      </a:endParaRPr>
                    </a:p>
                  </a:txBody>
                  <a:tcPr marL="61906" marR="619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marL="0" marR="0" algn="ctr">
                        <a:spcBef>
                          <a:spcPts val="0"/>
                        </a:spcBef>
                        <a:spcAft>
                          <a:spcPts val="0"/>
                        </a:spcAft>
                      </a:pPr>
                      <a:r>
                        <a:rPr lang="en-US" sz="1400" b="0" dirty="0">
                          <a:solidFill>
                            <a:srgbClr val="FFFFFF"/>
                          </a:solidFill>
                          <a:latin typeface="+mn-lt"/>
                          <a:ea typeface="Times New Roman"/>
                          <a:cs typeface="Calibri"/>
                        </a:rPr>
                        <a:t>Comprehensive</a:t>
                      </a:r>
                      <a:endParaRPr lang="en-US" sz="1400" b="0" dirty="0">
                        <a:solidFill>
                          <a:srgbClr val="000000"/>
                        </a:solidFill>
                        <a:latin typeface="+mn-lt"/>
                        <a:ea typeface="Calibri"/>
                        <a:cs typeface="Calibri"/>
                      </a:endParaRPr>
                    </a:p>
                  </a:txBody>
                  <a:tcPr marL="61906" marR="619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marL="0" marR="0" algn="ctr">
                        <a:spcBef>
                          <a:spcPts val="0"/>
                        </a:spcBef>
                        <a:spcAft>
                          <a:spcPts val="0"/>
                        </a:spcAft>
                      </a:pPr>
                      <a:r>
                        <a:rPr lang="en-US" sz="1400" b="0" dirty="0">
                          <a:solidFill>
                            <a:schemeClr val="bg1"/>
                          </a:solidFill>
                          <a:latin typeface="+mn-lt"/>
                          <a:ea typeface="Times New Roman"/>
                          <a:cs typeface="Calibri"/>
                        </a:rPr>
                        <a:t>Enhanced Indemnity</a:t>
                      </a:r>
                      <a:endParaRPr lang="en-US" sz="1400" b="0" dirty="0">
                        <a:solidFill>
                          <a:schemeClr val="bg1"/>
                        </a:solidFill>
                        <a:latin typeface="+mn-lt"/>
                        <a:ea typeface="Calibri"/>
                        <a:cs typeface="Calibri"/>
                      </a:endParaRPr>
                    </a:p>
                  </a:txBody>
                  <a:tcPr marL="61906" marR="619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10000"/>
                  </a:ext>
                </a:extLst>
              </a:tr>
              <a:tr h="283720">
                <a:tc>
                  <a:txBody>
                    <a:bodyPr/>
                    <a:lstStyle/>
                    <a:p>
                      <a:pPr marL="0" marR="0" algn="ctr">
                        <a:spcBef>
                          <a:spcPts val="0"/>
                        </a:spcBef>
                        <a:spcAft>
                          <a:spcPts val="0"/>
                        </a:spcAft>
                      </a:pPr>
                      <a:r>
                        <a:rPr lang="en-US" sz="1100" dirty="0">
                          <a:solidFill>
                            <a:srgbClr val="000000"/>
                          </a:solidFill>
                          <a:latin typeface="+mn-lt"/>
                          <a:ea typeface="Times New Roman"/>
                          <a:cs typeface="Calibri"/>
                        </a:rPr>
                        <a:t>Annual Deductible</a:t>
                      </a:r>
                      <a:endParaRPr lang="en-US" sz="1100" dirty="0">
                        <a:solidFill>
                          <a:srgbClr val="000000"/>
                        </a:solidFill>
                        <a:latin typeface="+mn-lt"/>
                        <a:ea typeface="Calibri"/>
                        <a:cs typeface="Calibri"/>
                      </a:endParaRPr>
                    </a:p>
                  </a:txBody>
                  <a:tcPr marL="61906" marR="619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solidFill>
                            <a:srgbClr val="000000"/>
                          </a:solidFill>
                          <a:latin typeface="+mn-lt"/>
                          <a:ea typeface="Times New Roman"/>
                          <a:cs typeface="Calibri"/>
                        </a:rPr>
                        <a:t>$50 (3 per family)</a:t>
                      </a:r>
                      <a:endParaRPr lang="en-US" sz="1100" dirty="0">
                        <a:solidFill>
                          <a:srgbClr val="000000"/>
                        </a:solidFill>
                        <a:latin typeface="+mn-lt"/>
                        <a:ea typeface="Calibri"/>
                        <a:cs typeface="Calibri"/>
                      </a:endParaRPr>
                    </a:p>
                  </a:txBody>
                  <a:tcPr marL="61906" marR="619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solidFill>
                            <a:srgbClr val="000000"/>
                          </a:solidFill>
                          <a:latin typeface="+mn-lt"/>
                          <a:ea typeface="Times New Roman"/>
                          <a:cs typeface="Calibri"/>
                        </a:rPr>
                        <a:t>$50 (3 per family)</a:t>
                      </a:r>
                      <a:endParaRPr lang="en-US" sz="1100" dirty="0">
                        <a:solidFill>
                          <a:srgbClr val="000000"/>
                        </a:solidFill>
                        <a:latin typeface="+mn-lt"/>
                        <a:ea typeface="Calibri"/>
                        <a:cs typeface="Calibri"/>
                      </a:endParaRPr>
                    </a:p>
                  </a:txBody>
                  <a:tcPr marL="61906" marR="619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solidFill>
                            <a:srgbClr val="000000"/>
                          </a:solidFill>
                          <a:latin typeface="+mn-lt"/>
                          <a:ea typeface="Times New Roman"/>
                          <a:cs typeface="Calibri"/>
                        </a:rPr>
                        <a:t>$50 (3 per family)</a:t>
                      </a:r>
                      <a:endParaRPr lang="en-US" sz="1100" dirty="0">
                        <a:solidFill>
                          <a:srgbClr val="000000"/>
                        </a:solidFill>
                        <a:latin typeface="+mn-lt"/>
                        <a:ea typeface="Calibri"/>
                        <a:cs typeface="Calibri"/>
                      </a:endParaRPr>
                    </a:p>
                  </a:txBody>
                  <a:tcPr marL="61906" marR="619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83720">
                <a:tc>
                  <a:txBody>
                    <a:bodyPr/>
                    <a:lstStyle/>
                    <a:p>
                      <a:pPr marL="0" marR="0" algn="ctr">
                        <a:spcBef>
                          <a:spcPts val="0"/>
                        </a:spcBef>
                        <a:spcAft>
                          <a:spcPts val="0"/>
                        </a:spcAft>
                      </a:pPr>
                      <a:r>
                        <a:rPr lang="en-US" sz="1100" dirty="0">
                          <a:solidFill>
                            <a:srgbClr val="000000"/>
                          </a:solidFill>
                          <a:latin typeface="+mn-lt"/>
                          <a:ea typeface="Times New Roman"/>
                          <a:cs typeface="Calibri"/>
                        </a:rPr>
                        <a:t>Annual Benefit Max</a:t>
                      </a:r>
                      <a:endParaRPr lang="en-US" sz="1100" dirty="0">
                        <a:solidFill>
                          <a:srgbClr val="000000"/>
                        </a:solidFill>
                        <a:latin typeface="+mn-lt"/>
                        <a:ea typeface="Calibri"/>
                        <a:cs typeface="Calibri"/>
                      </a:endParaRPr>
                    </a:p>
                  </a:txBody>
                  <a:tcPr marL="61906" marR="619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solidFill>
                            <a:srgbClr val="000000"/>
                          </a:solidFill>
                          <a:latin typeface="+mn-lt"/>
                          <a:ea typeface="Times New Roman"/>
                          <a:cs typeface="Calibri"/>
                        </a:rPr>
                        <a:t>$1,000 per person</a:t>
                      </a:r>
                      <a:endParaRPr lang="en-US" sz="1100" dirty="0">
                        <a:solidFill>
                          <a:srgbClr val="000000"/>
                        </a:solidFill>
                        <a:latin typeface="+mn-lt"/>
                        <a:ea typeface="Calibri"/>
                        <a:cs typeface="Calibri"/>
                      </a:endParaRPr>
                    </a:p>
                  </a:txBody>
                  <a:tcPr marL="61906" marR="619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solidFill>
                            <a:srgbClr val="000000"/>
                          </a:solidFill>
                          <a:latin typeface="+mn-lt"/>
                          <a:ea typeface="Times New Roman"/>
                          <a:cs typeface="Calibri"/>
                        </a:rPr>
                        <a:t>$1,500 per person</a:t>
                      </a:r>
                      <a:endParaRPr lang="en-US" sz="1100" dirty="0">
                        <a:solidFill>
                          <a:srgbClr val="000000"/>
                        </a:solidFill>
                        <a:latin typeface="+mn-lt"/>
                        <a:ea typeface="Calibri"/>
                        <a:cs typeface="Calibri"/>
                      </a:endParaRPr>
                    </a:p>
                  </a:txBody>
                  <a:tcPr marL="61906" marR="619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solidFill>
                            <a:srgbClr val="000000"/>
                          </a:solidFill>
                          <a:latin typeface="+mn-lt"/>
                          <a:ea typeface="Times New Roman"/>
                          <a:cs typeface="Calibri"/>
                        </a:rPr>
                        <a:t>$1,500 per person</a:t>
                      </a:r>
                      <a:endParaRPr lang="en-US" sz="1100" dirty="0">
                        <a:solidFill>
                          <a:srgbClr val="000000"/>
                        </a:solidFill>
                        <a:latin typeface="+mn-lt"/>
                        <a:ea typeface="Calibri"/>
                        <a:cs typeface="Calibri"/>
                      </a:endParaRPr>
                    </a:p>
                  </a:txBody>
                  <a:tcPr marL="61906" marR="619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745026">
                <a:tc>
                  <a:txBody>
                    <a:bodyPr/>
                    <a:lstStyle/>
                    <a:p>
                      <a:pPr marL="0" marR="0" algn="ctr">
                        <a:spcBef>
                          <a:spcPts val="0"/>
                        </a:spcBef>
                        <a:spcAft>
                          <a:spcPts val="0"/>
                        </a:spcAft>
                      </a:pPr>
                      <a:r>
                        <a:rPr lang="en-US" sz="1100" dirty="0">
                          <a:solidFill>
                            <a:srgbClr val="000000"/>
                          </a:solidFill>
                          <a:latin typeface="+mn-lt"/>
                          <a:ea typeface="Times New Roman"/>
                          <a:cs typeface="Calibri"/>
                        </a:rPr>
                        <a:t>Preventive &amp; Diagnostic Services (cleanings, exams, x-rays)</a:t>
                      </a:r>
                      <a:endParaRPr lang="en-US" sz="1100" dirty="0">
                        <a:solidFill>
                          <a:srgbClr val="000000"/>
                        </a:solidFill>
                        <a:latin typeface="+mn-lt"/>
                        <a:ea typeface="Calibri"/>
                        <a:cs typeface="Calibri"/>
                      </a:endParaRPr>
                    </a:p>
                  </a:txBody>
                  <a:tcPr marL="61906" marR="619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solidFill>
                            <a:srgbClr val="000000"/>
                          </a:solidFill>
                          <a:latin typeface="+mn-lt"/>
                          <a:ea typeface="Times New Roman"/>
                          <a:cs typeface="Calibri"/>
                        </a:rPr>
                        <a:t>100%  allowable charge (AC); 80% out-of-network</a:t>
                      </a:r>
                      <a:endParaRPr lang="en-US" sz="1100" dirty="0">
                        <a:solidFill>
                          <a:srgbClr val="000000"/>
                        </a:solidFill>
                        <a:latin typeface="+mn-lt"/>
                        <a:ea typeface="Calibri"/>
                        <a:cs typeface="Calibri"/>
                      </a:endParaRPr>
                    </a:p>
                  </a:txBody>
                  <a:tcPr marL="61906" marR="619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solidFill>
                            <a:srgbClr val="000000"/>
                          </a:solidFill>
                          <a:latin typeface="+mn-lt"/>
                          <a:ea typeface="Times New Roman"/>
                          <a:cs typeface="Calibri"/>
                        </a:rPr>
                        <a:t>100% AC: 80% out-of-network</a:t>
                      </a:r>
                      <a:endParaRPr lang="en-US" sz="1100" dirty="0">
                        <a:solidFill>
                          <a:srgbClr val="000000"/>
                        </a:solidFill>
                        <a:latin typeface="+mn-lt"/>
                        <a:ea typeface="Calibri"/>
                        <a:cs typeface="Calibri"/>
                      </a:endParaRPr>
                    </a:p>
                  </a:txBody>
                  <a:tcPr marL="61906" marR="619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solidFill>
                            <a:srgbClr val="000000"/>
                          </a:solidFill>
                          <a:latin typeface="+mn-lt"/>
                          <a:ea typeface="Times New Roman"/>
                          <a:cs typeface="Calibri"/>
                        </a:rPr>
                        <a:t>100%; no network required; can be balanced billed by dentist</a:t>
                      </a:r>
                      <a:endParaRPr lang="en-US" sz="1100" dirty="0">
                        <a:solidFill>
                          <a:srgbClr val="000000"/>
                        </a:solidFill>
                        <a:latin typeface="+mn-lt"/>
                        <a:ea typeface="Calibri"/>
                        <a:cs typeface="Calibri"/>
                      </a:endParaRPr>
                    </a:p>
                  </a:txBody>
                  <a:tcPr marL="61906" marR="619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931283">
                <a:tc>
                  <a:txBody>
                    <a:bodyPr/>
                    <a:lstStyle/>
                    <a:p>
                      <a:pPr marL="0" marR="0" algn="ctr">
                        <a:spcBef>
                          <a:spcPts val="0"/>
                        </a:spcBef>
                        <a:spcAft>
                          <a:spcPts val="0"/>
                        </a:spcAft>
                      </a:pPr>
                      <a:r>
                        <a:rPr lang="en-US" sz="1100" dirty="0">
                          <a:solidFill>
                            <a:srgbClr val="000000"/>
                          </a:solidFill>
                          <a:latin typeface="+mn-lt"/>
                          <a:ea typeface="Times New Roman"/>
                          <a:cs typeface="Calibri"/>
                        </a:rPr>
                        <a:t>Primary Services (fillings, oral surgery, endodontics &amp; periodontics)</a:t>
                      </a:r>
                      <a:endParaRPr lang="en-US" sz="1100" dirty="0">
                        <a:solidFill>
                          <a:srgbClr val="000000"/>
                        </a:solidFill>
                        <a:latin typeface="+mn-lt"/>
                        <a:ea typeface="Calibri"/>
                        <a:cs typeface="Calibri"/>
                      </a:endParaRPr>
                    </a:p>
                  </a:txBody>
                  <a:tcPr marL="61906" marR="619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solidFill>
                            <a:srgbClr val="000000"/>
                          </a:solidFill>
                          <a:latin typeface="+mn-lt"/>
                          <a:ea typeface="Times New Roman"/>
                          <a:cs typeface="Calibri"/>
                        </a:rPr>
                        <a:t>80% AC after deductible; 60% out-of-network</a:t>
                      </a:r>
                      <a:endParaRPr lang="en-US" sz="1100" dirty="0">
                        <a:solidFill>
                          <a:srgbClr val="000000"/>
                        </a:solidFill>
                        <a:latin typeface="+mn-lt"/>
                        <a:ea typeface="Calibri"/>
                        <a:cs typeface="Calibri"/>
                      </a:endParaRPr>
                    </a:p>
                  </a:txBody>
                  <a:tcPr marL="61906" marR="619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solidFill>
                            <a:srgbClr val="000000"/>
                          </a:solidFill>
                          <a:latin typeface="+mn-lt"/>
                          <a:ea typeface="Times New Roman"/>
                          <a:cs typeface="Calibri"/>
                        </a:rPr>
                        <a:t>80% AC after deductible; 60% out-of-network.  </a:t>
                      </a:r>
                      <a:endParaRPr lang="en-US" sz="1100" dirty="0">
                        <a:solidFill>
                          <a:srgbClr val="000000"/>
                        </a:solidFill>
                        <a:latin typeface="+mn-lt"/>
                        <a:ea typeface="Calibri"/>
                        <a:cs typeface="Calibri"/>
                      </a:endParaRPr>
                    </a:p>
                  </a:txBody>
                  <a:tcPr marL="61906" marR="619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solidFill>
                            <a:srgbClr val="000000"/>
                          </a:solidFill>
                          <a:latin typeface="+mn-lt"/>
                          <a:ea typeface="Times New Roman"/>
                          <a:cs typeface="Calibri"/>
                        </a:rPr>
                        <a:t>80% AC after deductible</a:t>
                      </a:r>
                      <a:endParaRPr lang="en-US" sz="1100" dirty="0">
                        <a:solidFill>
                          <a:srgbClr val="000000"/>
                        </a:solidFill>
                        <a:latin typeface="+mn-lt"/>
                        <a:ea typeface="Calibri"/>
                        <a:cs typeface="Calibri"/>
                      </a:endParaRPr>
                    </a:p>
                  </a:txBody>
                  <a:tcPr marL="61906" marR="619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58769">
                <a:tc>
                  <a:txBody>
                    <a:bodyPr/>
                    <a:lstStyle/>
                    <a:p>
                      <a:pPr marL="0" marR="0" algn="ctr">
                        <a:spcBef>
                          <a:spcPts val="0"/>
                        </a:spcBef>
                        <a:spcAft>
                          <a:spcPts val="0"/>
                        </a:spcAft>
                      </a:pPr>
                      <a:r>
                        <a:rPr lang="en-US" sz="1100" dirty="0">
                          <a:solidFill>
                            <a:srgbClr val="000000"/>
                          </a:solidFill>
                          <a:latin typeface="+mn-lt"/>
                          <a:ea typeface="Times New Roman"/>
                          <a:cs typeface="Calibri"/>
                        </a:rPr>
                        <a:t>Major Services (crowns, bridges, dentures, implants)</a:t>
                      </a:r>
                      <a:endParaRPr lang="en-US" sz="1100" dirty="0">
                        <a:solidFill>
                          <a:srgbClr val="000000"/>
                        </a:solidFill>
                        <a:latin typeface="+mn-lt"/>
                        <a:ea typeface="Calibri"/>
                        <a:cs typeface="Calibri"/>
                      </a:endParaRPr>
                    </a:p>
                  </a:txBody>
                  <a:tcPr marL="61906" marR="619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solidFill>
                            <a:srgbClr val="000000"/>
                          </a:solidFill>
                          <a:latin typeface="+mn-lt"/>
                          <a:ea typeface="Times New Roman"/>
                          <a:cs typeface="Calibri"/>
                        </a:rPr>
                        <a:t>No coverage</a:t>
                      </a:r>
                      <a:endParaRPr lang="en-US" sz="1100" dirty="0">
                        <a:solidFill>
                          <a:srgbClr val="000000"/>
                        </a:solidFill>
                        <a:latin typeface="+mn-lt"/>
                        <a:ea typeface="Calibri"/>
                        <a:cs typeface="Calibri"/>
                      </a:endParaRPr>
                    </a:p>
                  </a:txBody>
                  <a:tcPr marL="61906" marR="619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solidFill>
                            <a:srgbClr val="000000"/>
                          </a:solidFill>
                          <a:latin typeface="+mn-lt"/>
                          <a:ea typeface="Times New Roman"/>
                          <a:cs typeface="Calibri"/>
                        </a:rPr>
                        <a:t>50% AC after deductible</a:t>
                      </a:r>
                      <a:endParaRPr lang="en-US" sz="1100" dirty="0">
                        <a:solidFill>
                          <a:srgbClr val="000000"/>
                        </a:solidFill>
                        <a:latin typeface="+mn-lt"/>
                        <a:ea typeface="Calibri"/>
                        <a:cs typeface="Calibri"/>
                      </a:endParaRPr>
                    </a:p>
                  </a:txBody>
                  <a:tcPr marL="61906" marR="619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solidFill>
                            <a:srgbClr val="000000"/>
                          </a:solidFill>
                          <a:latin typeface="+mn-lt"/>
                          <a:ea typeface="Times New Roman"/>
                          <a:cs typeface="Calibri"/>
                        </a:rPr>
                        <a:t>50% AC after deductible</a:t>
                      </a:r>
                      <a:endParaRPr lang="en-US" sz="1100" dirty="0">
                        <a:solidFill>
                          <a:srgbClr val="000000"/>
                        </a:solidFill>
                        <a:latin typeface="+mn-lt"/>
                        <a:ea typeface="Calibri"/>
                        <a:cs typeface="Calibri"/>
                      </a:endParaRPr>
                    </a:p>
                  </a:txBody>
                  <a:tcPr marL="61906" marR="619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58769">
                <a:tc>
                  <a:txBody>
                    <a:bodyPr/>
                    <a:lstStyle/>
                    <a:p>
                      <a:pPr marL="0" marR="0" algn="ctr">
                        <a:spcBef>
                          <a:spcPts val="0"/>
                        </a:spcBef>
                        <a:spcAft>
                          <a:spcPts val="0"/>
                        </a:spcAft>
                      </a:pPr>
                      <a:r>
                        <a:rPr lang="en-US" sz="1100" dirty="0">
                          <a:solidFill>
                            <a:srgbClr val="000000"/>
                          </a:solidFill>
                          <a:latin typeface="+mn-lt"/>
                          <a:ea typeface="Times New Roman"/>
                          <a:cs typeface="Calibri"/>
                        </a:rPr>
                        <a:t>Orthodontia (both dependent children &amp; adults)</a:t>
                      </a:r>
                      <a:endParaRPr lang="en-US" sz="1100" dirty="0">
                        <a:solidFill>
                          <a:srgbClr val="000000"/>
                        </a:solidFill>
                        <a:latin typeface="+mn-lt"/>
                        <a:ea typeface="Calibri"/>
                        <a:cs typeface="Calibri"/>
                      </a:endParaRPr>
                    </a:p>
                  </a:txBody>
                  <a:tcPr marL="61906" marR="619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solidFill>
                            <a:srgbClr val="000000"/>
                          </a:solidFill>
                          <a:latin typeface="+mn-lt"/>
                          <a:ea typeface="Times New Roman"/>
                          <a:cs typeface="Calibri"/>
                        </a:rPr>
                        <a:t>No coverage</a:t>
                      </a:r>
                      <a:endParaRPr lang="en-US" sz="1100" dirty="0">
                        <a:solidFill>
                          <a:srgbClr val="000000"/>
                        </a:solidFill>
                        <a:latin typeface="+mn-lt"/>
                        <a:ea typeface="Calibri"/>
                        <a:cs typeface="Calibri"/>
                      </a:endParaRPr>
                    </a:p>
                  </a:txBody>
                  <a:tcPr marL="61906" marR="619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solidFill>
                            <a:srgbClr val="000000"/>
                          </a:solidFill>
                          <a:latin typeface="+mn-lt"/>
                          <a:ea typeface="Times New Roman"/>
                          <a:cs typeface="Calibri"/>
                        </a:rPr>
                        <a:t>50% up to $1,000 lifetime maximum</a:t>
                      </a:r>
                      <a:endParaRPr lang="en-US" sz="1100" dirty="0">
                        <a:solidFill>
                          <a:srgbClr val="000000"/>
                        </a:solidFill>
                        <a:latin typeface="+mn-lt"/>
                        <a:ea typeface="Calibri"/>
                        <a:cs typeface="Calibri"/>
                      </a:endParaRPr>
                    </a:p>
                  </a:txBody>
                  <a:tcPr marL="61906" marR="619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solidFill>
                            <a:srgbClr val="000000"/>
                          </a:solidFill>
                          <a:latin typeface="+mn-lt"/>
                          <a:ea typeface="Times New Roman"/>
                          <a:cs typeface="Calibri"/>
                        </a:rPr>
                        <a:t>50% up to $1,000 lifetime maximum</a:t>
                      </a:r>
                      <a:endParaRPr lang="en-US" sz="1100" dirty="0">
                        <a:solidFill>
                          <a:srgbClr val="000000"/>
                        </a:solidFill>
                        <a:latin typeface="+mn-lt"/>
                        <a:ea typeface="Calibri"/>
                        <a:cs typeface="Calibri"/>
                      </a:endParaRPr>
                    </a:p>
                  </a:txBody>
                  <a:tcPr marL="61906" marR="619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10" name="Content Placeholder 2">
            <a:extLst>
              <a:ext uri="{FF2B5EF4-FFF2-40B4-BE49-F238E27FC236}">
                <a16:creationId xmlns:a16="http://schemas.microsoft.com/office/drawing/2014/main" id="{AF4B1828-937D-4D1B-9517-12BECC72C76B}"/>
              </a:ext>
            </a:extLst>
          </p:cNvPr>
          <p:cNvSpPr>
            <a:spLocks noGrp="1"/>
          </p:cNvSpPr>
          <p:nvPr>
            <p:ph idx="1"/>
          </p:nvPr>
        </p:nvSpPr>
        <p:spPr>
          <a:xfrm>
            <a:off x="473122" y="1285559"/>
            <a:ext cx="11137687" cy="582994"/>
          </a:xfrm>
        </p:spPr>
        <p:txBody>
          <a:bodyPr>
            <a:noAutofit/>
          </a:bodyPr>
          <a:lstStyle/>
          <a:p>
            <a:pPr marL="0" indent="0">
              <a:buNone/>
            </a:pPr>
            <a:r>
              <a:rPr lang="en-US" sz="1800" dirty="0"/>
              <a:t>No plan or rate changes</a:t>
            </a:r>
          </a:p>
        </p:txBody>
      </p:sp>
      <p:sp>
        <p:nvSpPr>
          <p:cNvPr id="2" name="Slide Number Placeholder 1">
            <a:extLst>
              <a:ext uri="{FF2B5EF4-FFF2-40B4-BE49-F238E27FC236}">
                <a16:creationId xmlns:a16="http://schemas.microsoft.com/office/drawing/2014/main" id="{34337580-5237-38B7-B78C-9E44DF180D19}"/>
              </a:ext>
            </a:extLst>
          </p:cNvPr>
          <p:cNvSpPr>
            <a:spLocks noGrp="1"/>
          </p:cNvSpPr>
          <p:nvPr>
            <p:ph type="sldNum" sz="quarter" idx="12"/>
          </p:nvPr>
        </p:nvSpPr>
        <p:spPr/>
        <p:txBody>
          <a:bodyPr/>
          <a:lstStyle/>
          <a:p>
            <a:fld id="{3A98EE3D-8CD1-4C3F-BD1C-C98C9596463C}" type="slidenum">
              <a:rPr lang="en-US" smtClean="0"/>
              <a:t>41</a:t>
            </a:fld>
            <a:endParaRPr lang="en-US" dirty="0"/>
          </a:p>
        </p:txBody>
      </p:sp>
    </p:spTree>
    <p:extLst>
      <p:ext uri="{BB962C8B-B14F-4D97-AF65-F5344CB8AC3E}">
        <p14:creationId xmlns:p14="http://schemas.microsoft.com/office/powerpoint/2010/main" val="1368015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500417" y="677840"/>
            <a:ext cx="7513320" cy="4572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sz="3200" dirty="0">
                <a:solidFill>
                  <a:schemeClr val="tx1">
                    <a:lumMod val="75000"/>
                    <a:lumOff val="25000"/>
                  </a:schemeClr>
                </a:solidFill>
                <a:latin typeface="+mj-lt"/>
              </a:rPr>
              <a:t>DENTAL PLAN RATES</a:t>
            </a:r>
          </a:p>
        </p:txBody>
      </p:sp>
      <p:graphicFrame>
        <p:nvGraphicFramePr>
          <p:cNvPr id="5" name="Table 4">
            <a:extLst>
              <a:ext uri="{FF2B5EF4-FFF2-40B4-BE49-F238E27FC236}">
                <a16:creationId xmlns:a16="http://schemas.microsoft.com/office/drawing/2014/main" id="{099F2FA3-E5B6-45B3-8301-A216C90540F0}"/>
              </a:ext>
            </a:extLst>
          </p:cNvPr>
          <p:cNvGraphicFramePr>
            <a:graphicFrameLocks noGrp="1"/>
          </p:cNvGraphicFramePr>
          <p:nvPr>
            <p:extLst>
              <p:ext uri="{D42A27DB-BD31-4B8C-83A1-F6EECF244321}">
                <p14:modId xmlns:p14="http://schemas.microsoft.com/office/powerpoint/2010/main" val="312249484"/>
              </p:ext>
            </p:extLst>
          </p:nvPr>
        </p:nvGraphicFramePr>
        <p:xfrm>
          <a:off x="2893183" y="1904999"/>
          <a:ext cx="6405634" cy="3048001"/>
        </p:xfrm>
        <a:graphic>
          <a:graphicData uri="http://schemas.openxmlformats.org/drawingml/2006/table">
            <a:tbl>
              <a:tblPr/>
              <a:tblGrid>
                <a:gridCol w="1699379">
                  <a:extLst>
                    <a:ext uri="{9D8B030D-6E8A-4147-A177-3AD203B41FA5}">
                      <a16:colId xmlns:a16="http://schemas.microsoft.com/office/drawing/2014/main" val="20000"/>
                    </a:ext>
                  </a:extLst>
                </a:gridCol>
                <a:gridCol w="1410045">
                  <a:extLst>
                    <a:ext uri="{9D8B030D-6E8A-4147-A177-3AD203B41FA5}">
                      <a16:colId xmlns:a16="http://schemas.microsoft.com/office/drawing/2014/main" val="20001"/>
                    </a:ext>
                  </a:extLst>
                </a:gridCol>
                <a:gridCol w="1582181">
                  <a:extLst>
                    <a:ext uri="{9D8B030D-6E8A-4147-A177-3AD203B41FA5}">
                      <a16:colId xmlns:a16="http://schemas.microsoft.com/office/drawing/2014/main" val="20002"/>
                    </a:ext>
                  </a:extLst>
                </a:gridCol>
                <a:gridCol w="1714029">
                  <a:extLst>
                    <a:ext uri="{9D8B030D-6E8A-4147-A177-3AD203B41FA5}">
                      <a16:colId xmlns:a16="http://schemas.microsoft.com/office/drawing/2014/main" val="20003"/>
                    </a:ext>
                  </a:extLst>
                </a:gridCol>
              </a:tblGrid>
              <a:tr h="574693">
                <a:tc>
                  <a:txBody>
                    <a:bodyPr/>
                    <a:lstStyle/>
                    <a:p>
                      <a:pPr marL="0" marR="0" algn="ctr">
                        <a:spcBef>
                          <a:spcPts val="0"/>
                        </a:spcBef>
                        <a:spcAft>
                          <a:spcPts val="0"/>
                        </a:spcAft>
                      </a:pPr>
                      <a:r>
                        <a:rPr lang="en-US" sz="1400" b="1" dirty="0">
                          <a:solidFill>
                            <a:srgbClr val="FFFFFF"/>
                          </a:solidFill>
                          <a:latin typeface="+mn-lt"/>
                          <a:ea typeface="Times New Roman"/>
                          <a:cs typeface="Calibri"/>
                        </a:rPr>
                        <a:t>Employee Category</a:t>
                      </a:r>
                      <a:endParaRPr lang="en-US" sz="1400" dirty="0">
                        <a:solidFill>
                          <a:srgbClr val="000000"/>
                        </a:solidFill>
                        <a:latin typeface="+mn-lt"/>
                        <a:ea typeface="Calibri"/>
                        <a:cs typeface="Calibri"/>
                      </a:endParaRPr>
                    </a:p>
                  </a:txBody>
                  <a:tcPr marL="60274" marR="602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marL="0" marR="0" algn="ctr">
                        <a:spcBef>
                          <a:spcPts val="0"/>
                        </a:spcBef>
                        <a:spcAft>
                          <a:spcPts val="0"/>
                        </a:spcAft>
                      </a:pPr>
                      <a:r>
                        <a:rPr lang="en-US" sz="1400" b="0" dirty="0">
                          <a:solidFill>
                            <a:srgbClr val="FFFFFF"/>
                          </a:solidFill>
                          <a:latin typeface="+mn-lt"/>
                          <a:ea typeface="Times New Roman"/>
                          <a:cs typeface="Calibri"/>
                        </a:rPr>
                        <a:t>Basic</a:t>
                      </a:r>
                      <a:endParaRPr lang="en-US" sz="1400" b="0" dirty="0">
                        <a:solidFill>
                          <a:srgbClr val="000000"/>
                        </a:solidFill>
                        <a:latin typeface="+mn-lt"/>
                        <a:ea typeface="Calibri"/>
                        <a:cs typeface="Calibri"/>
                      </a:endParaRPr>
                    </a:p>
                  </a:txBody>
                  <a:tcPr marL="60274" marR="602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marL="0" marR="0" algn="ctr">
                        <a:spcBef>
                          <a:spcPts val="0"/>
                        </a:spcBef>
                        <a:spcAft>
                          <a:spcPts val="0"/>
                        </a:spcAft>
                      </a:pPr>
                      <a:r>
                        <a:rPr lang="en-US" sz="1400" b="0" dirty="0">
                          <a:solidFill>
                            <a:srgbClr val="FFFFFF"/>
                          </a:solidFill>
                          <a:latin typeface="+mn-lt"/>
                          <a:ea typeface="Times New Roman"/>
                          <a:cs typeface="Calibri"/>
                        </a:rPr>
                        <a:t>Comprehensive</a:t>
                      </a:r>
                      <a:endParaRPr lang="en-US" sz="1400" b="0" dirty="0">
                        <a:solidFill>
                          <a:srgbClr val="000000"/>
                        </a:solidFill>
                        <a:latin typeface="+mn-lt"/>
                        <a:ea typeface="Calibri"/>
                        <a:cs typeface="Calibri"/>
                      </a:endParaRPr>
                    </a:p>
                  </a:txBody>
                  <a:tcPr marL="60274" marR="602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marL="0" marR="0" algn="ctr">
                        <a:spcBef>
                          <a:spcPts val="0"/>
                        </a:spcBef>
                        <a:spcAft>
                          <a:spcPts val="0"/>
                        </a:spcAft>
                      </a:pPr>
                      <a:r>
                        <a:rPr lang="en-US" sz="1400" b="0" dirty="0">
                          <a:solidFill>
                            <a:schemeClr val="bg1"/>
                          </a:solidFill>
                          <a:latin typeface="+mn-lt"/>
                          <a:ea typeface="Times New Roman"/>
                          <a:cs typeface="Calibri"/>
                        </a:rPr>
                        <a:t>Enhanced Indemnity</a:t>
                      </a:r>
                      <a:endParaRPr lang="en-US" sz="1400" b="0" dirty="0">
                        <a:solidFill>
                          <a:schemeClr val="bg1"/>
                        </a:solidFill>
                        <a:latin typeface="+mn-lt"/>
                        <a:ea typeface="Calibri"/>
                        <a:cs typeface="Calibri"/>
                      </a:endParaRPr>
                    </a:p>
                  </a:txBody>
                  <a:tcPr marL="60274" marR="602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10000"/>
                  </a:ext>
                </a:extLst>
              </a:tr>
              <a:tr h="574693">
                <a:tc>
                  <a:txBody>
                    <a:bodyPr/>
                    <a:lstStyle/>
                    <a:p>
                      <a:pPr marL="0" marR="0">
                        <a:spcBef>
                          <a:spcPts val="0"/>
                        </a:spcBef>
                        <a:spcAft>
                          <a:spcPts val="0"/>
                        </a:spcAft>
                      </a:pPr>
                      <a:r>
                        <a:rPr lang="en-US" sz="1400" dirty="0">
                          <a:solidFill>
                            <a:srgbClr val="000000"/>
                          </a:solidFill>
                          <a:latin typeface="+mn-lt"/>
                          <a:ea typeface="Times New Roman"/>
                          <a:cs typeface="Calibri"/>
                        </a:rPr>
                        <a:t>Employee</a:t>
                      </a:r>
                      <a:endParaRPr lang="en-US" sz="1400" dirty="0">
                        <a:solidFill>
                          <a:srgbClr val="000000"/>
                        </a:solidFill>
                        <a:latin typeface="+mn-lt"/>
                        <a:ea typeface="Calibri"/>
                        <a:cs typeface="Calibri"/>
                      </a:endParaRPr>
                    </a:p>
                  </a:txBody>
                  <a:tcPr marL="60274" marR="602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135" marR="64135" algn="ctr">
                        <a:spcBef>
                          <a:spcPts val="0"/>
                        </a:spcBef>
                        <a:spcAft>
                          <a:spcPts val="0"/>
                        </a:spcAft>
                      </a:pPr>
                      <a:r>
                        <a:rPr lang="en-US" sz="1400" dirty="0">
                          <a:solidFill>
                            <a:srgbClr val="000000"/>
                          </a:solidFill>
                          <a:latin typeface="+mn-lt"/>
                          <a:ea typeface="Calibri"/>
                          <a:cs typeface="Arial"/>
                        </a:rPr>
                        <a:t>$25.50</a:t>
                      </a:r>
                      <a:endParaRPr lang="en-US" sz="1400" dirty="0">
                        <a:solidFill>
                          <a:srgbClr val="000000"/>
                        </a:solidFill>
                        <a:latin typeface="+mn-lt"/>
                        <a:ea typeface="Calibri"/>
                        <a:cs typeface="Calibri"/>
                      </a:endParaRPr>
                    </a:p>
                  </a:txBody>
                  <a:tcPr marL="60274" marR="602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135" marR="64135" algn="ctr">
                        <a:spcBef>
                          <a:spcPts val="0"/>
                        </a:spcBef>
                        <a:spcAft>
                          <a:spcPts val="0"/>
                        </a:spcAft>
                      </a:pPr>
                      <a:r>
                        <a:rPr lang="en-US" sz="1400" dirty="0">
                          <a:solidFill>
                            <a:srgbClr val="000000"/>
                          </a:solidFill>
                          <a:latin typeface="+mn-lt"/>
                          <a:ea typeface="Calibri"/>
                          <a:cs typeface="Arial"/>
                        </a:rPr>
                        <a:t>$41.20</a:t>
                      </a:r>
                      <a:endParaRPr lang="en-US" sz="1400" dirty="0">
                        <a:solidFill>
                          <a:srgbClr val="000000"/>
                        </a:solidFill>
                        <a:latin typeface="+mn-lt"/>
                        <a:ea typeface="Calibri"/>
                        <a:cs typeface="Calibri"/>
                      </a:endParaRPr>
                    </a:p>
                  </a:txBody>
                  <a:tcPr marL="60274" marR="602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135" marR="64135" algn="ctr">
                        <a:spcBef>
                          <a:spcPts val="0"/>
                        </a:spcBef>
                        <a:spcAft>
                          <a:spcPts val="0"/>
                        </a:spcAft>
                      </a:pPr>
                      <a:r>
                        <a:rPr lang="en-US" sz="1400" dirty="0">
                          <a:solidFill>
                            <a:srgbClr val="000000"/>
                          </a:solidFill>
                          <a:latin typeface="+mn-lt"/>
                          <a:ea typeface="Calibri"/>
                          <a:cs typeface="Arial"/>
                        </a:rPr>
                        <a:t>$49.50</a:t>
                      </a:r>
                      <a:endParaRPr lang="en-US" sz="1400" dirty="0">
                        <a:solidFill>
                          <a:srgbClr val="000000"/>
                        </a:solidFill>
                        <a:latin typeface="+mn-lt"/>
                        <a:ea typeface="Calibri"/>
                        <a:cs typeface="Calibri"/>
                      </a:endParaRPr>
                    </a:p>
                  </a:txBody>
                  <a:tcPr marL="60274" marR="602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49229">
                <a:tc>
                  <a:txBody>
                    <a:bodyPr/>
                    <a:lstStyle/>
                    <a:p>
                      <a:pPr marL="0" marR="0">
                        <a:spcBef>
                          <a:spcPts val="0"/>
                        </a:spcBef>
                        <a:spcAft>
                          <a:spcPts val="0"/>
                        </a:spcAft>
                      </a:pPr>
                      <a:r>
                        <a:rPr lang="en-US" sz="1400" dirty="0">
                          <a:solidFill>
                            <a:srgbClr val="000000"/>
                          </a:solidFill>
                          <a:latin typeface="+mn-lt"/>
                          <a:ea typeface="Times New Roman"/>
                          <a:cs typeface="Calibri"/>
                        </a:rPr>
                        <a:t>Employee &amp; Child(ren)</a:t>
                      </a:r>
                      <a:endParaRPr lang="en-US" sz="1400" dirty="0">
                        <a:solidFill>
                          <a:srgbClr val="000000"/>
                        </a:solidFill>
                        <a:latin typeface="+mn-lt"/>
                        <a:ea typeface="Calibri"/>
                        <a:cs typeface="Calibri"/>
                      </a:endParaRPr>
                    </a:p>
                  </a:txBody>
                  <a:tcPr marL="60274" marR="602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135" marR="64135" algn="ctr">
                        <a:spcBef>
                          <a:spcPts val="0"/>
                        </a:spcBef>
                        <a:spcAft>
                          <a:spcPts val="0"/>
                        </a:spcAft>
                      </a:pPr>
                      <a:r>
                        <a:rPr lang="en-US" sz="1400" dirty="0">
                          <a:solidFill>
                            <a:srgbClr val="000000"/>
                          </a:solidFill>
                          <a:latin typeface="+mn-lt"/>
                          <a:ea typeface="Calibri"/>
                          <a:cs typeface="Arial"/>
                        </a:rPr>
                        <a:t>$48.80</a:t>
                      </a:r>
                      <a:endParaRPr lang="en-US" sz="1400" dirty="0">
                        <a:solidFill>
                          <a:srgbClr val="000000"/>
                        </a:solidFill>
                        <a:latin typeface="+mn-lt"/>
                        <a:ea typeface="Calibri"/>
                        <a:cs typeface="Calibri"/>
                      </a:endParaRPr>
                    </a:p>
                  </a:txBody>
                  <a:tcPr marL="60274" marR="602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135" marR="64135" algn="ctr">
                        <a:spcBef>
                          <a:spcPts val="0"/>
                        </a:spcBef>
                        <a:spcAft>
                          <a:spcPts val="0"/>
                        </a:spcAft>
                      </a:pPr>
                      <a:r>
                        <a:rPr lang="en-US" sz="1400" dirty="0">
                          <a:solidFill>
                            <a:srgbClr val="000000"/>
                          </a:solidFill>
                          <a:latin typeface="+mn-lt"/>
                          <a:ea typeface="Calibri"/>
                          <a:cs typeface="Arial"/>
                        </a:rPr>
                        <a:t>$77.50</a:t>
                      </a:r>
                      <a:endParaRPr lang="en-US" sz="1400" dirty="0">
                        <a:solidFill>
                          <a:srgbClr val="000000"/>
                        </a:solidFill>
                        <a:latin typeface="+mn-lt"/>
                        <a:ea typeface="Calibri"/>
                        <a:cs typeface="Calibri"/>
                      </a:endParaRPr>
                    </a:p>
                  </a:txBody>
                  <a:tcPr marL="60274" marR="602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135" marR="64135" algn="ctr">
                        <a:spcBef>
                          <a:spcPts val="0"/>
                        </a:spcBef>
                        <a:spcAft>
                          <a:spcPts val="0"/>
                        </a:spcAft>
                      </a:pPr>
                      <a:r>
                        <a:rPr lang="en-US" sz="1400" dirty="0">
                          <a:solidFill>
                            <a:srgbClr val="000000"/>
                          </a:solidFill>
                          <a:latin typeface="+mn-lt"/>
                          <a:ea typeface="Calibri"/>
                          <a:cs typeface="Arial"/>
                        </a:rPr>
                        <a:t>$93.90</a:t>
                      </a:r>
                      <a:endParaRPr lang="en-US" sz="1400" dirty="0">
                        <a:solidFill>
                          <a:srgbClr val="000000"/>
                        </a:solidFill>
                        <a:latin typeface="+mn-lt"/>
                        <a:ea typeface="Calibri"/>
                        <a:cs typeface="Calibri"/>
                      </a:endParaRPr>
                    </a:p>
                  </a:txBody>
                  <a:tcPr marL="60274" marR="602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74693">
                <a:tc>
                  <a:txBody>
                    <a:bodyPr/>
                    <a:lstStyle/>
                    <a:p>
                      <a:pPr marL="0" marR="0">
                        <a:spcBef>
                          <a:spcPts val="0"/>
                        </a:spcBef>
                        <a:spcAft>
                          <a:spcPts val="0"/>
                        </a:spcAft>
                      </a:pPr>
                      <a:r>
                        <a:rPr lang="en-US" sz="1400" dirty="0">
                          <a:solidFill>
                            <a:srgbClr val="000000"/>
                          </a:solidFill>
                          <a:latin typeface="+mn-lt"/>
                          <a:ea typeface="Times New Roman"/>
                          <a:cs typeface="Calibri"/>
                        </a:rPr>
                        <a:t>Employee &amp; Spouse</a:t>
                      </a:r>
                      <a:endParaRPr lang="en-US" sz="1400" dirty="0">
                        <a:solidFill>
                          <a:srgbClr val="000000"/>
                        </a:solidFill>
                        <a:latin typeface="+mn-lt"/>
                        <a:ea typeface="Calibri"/>
                        <a:cs typeface="Calibri"/>
                      </a:endParaRPr>
                    </a:p>
                  </a:txBody>
                  <a:tcPr marL="60274" marR="602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135" marR="64135" algn="ctr">
                        <a:spcBef>
                          <a:spcPts val="0"/>
                        </a:spcBef>
                        <a:spcAft>
                          <a:spcPts val="0"/>
                        </a:spcAft>
                      </a:pPr>
                      <a:r>
                        <a:rPr lang="en-US" sz="1400" dirty="0">
                          <a:solidFill>
                            <a:srgbClr val="000000"/>
                          </a:solidFill>
                          <a:latin typeface="+mn-lt"/>
                          <a:ea typeface="Calibri"/>
                          <a:cs typeface="Arial"/>
                        </a:rPr>
                        <a:t>$51.70</a:t>
                      </a:r>
                      <a:endParaRPr lang="en-US" sz="1400" dirty="0">
                        <a:solidFill>
                          <a:srgbClr val="000000"/>
                        </a:solidFill>
                        <a:latin typeface="+mn-lt"/>
                        <a:ea typeface="Calibri"/>
                        <a:cs typeface="Calibri"/>
                      </a:endParaRPr>
                    </a:p>
                  </a:txBody>
                  <a:tcPr marL="60274" marR="602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135" marR="64135" algn="ctr">
                        <a:spcBef>
                          <a:spcPts val="0"/>
                        </a:spcBef>
                        <a:spcAft>
                          <a:spcPts val="0"/>
                        </a:spcAft>
                      </a:pPr>
                      <a:r>
                        <a:rPr lang="en-US" sz="1400" dirty="0">
                          <a:solidFill>
                            <a:srgbClr val="000000"/>
                          </a:solidFill>
                          <a:latin typeface="+mn-lt"/>
                          <a:ea typeface="Calibri"/>
                          <a:cs typeface="Arial"/>
                        </a:rPr>
                        <a:t>$83.30</a:t>
                      </a:r>
                      <a:endParaRPr lang="en-US" sz="1400" dirty="0">
                        <a:solidFill>
                          <a:srgbClr val="000000"/>
                        </a:solidFill>
                        <a:latin typeface="+mn-lt"/>
                        <a:ea typeface="Calibri"/>
                        <a:cs typeface="Calibri"/>
                      </a:endParaRPr>
                    </a:p>
                  </a:txBody>
                  <a:tcPr marL="60274" marR="602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135" marR="64135" algn="ctr">
                        <a:spcBef>
                          <a:spcPts val="0"/>
                        </a:spcBef>
                        <a:spcAft>
                          <a:spcPts val="0"/>
                        </a:spcAft>
                      </a:pPr>
                      <a:r>
                        <a:rPr lang="en-US" sz="1400" dirty="0">
                          <a:solidFill>
                            <a:srgbClr val="000000"/>
                          </a:solidFill>
                          <a:latin typeface="+mn-lt"/>
                          <a:ea typeface="Calibri"/>
                          <a:cs typeface="Arial"/>
                        </a:rPr>
                        <a:t>$99.80</a:t>
                      </a:r>
                      <a:endParaRPr lang="en-US" sz="1400" dirty="0">
                        <a:solidFill>
                          <a:srgbClr val="000000"/>
                        </a:solidFill>
                        <a:latin typeface="+mn-lt"/>
                        <a:ea typeface="Calibri"/>
                        <a:cs typeface="Calibri"/>
                      </a:endParaRPr>
                    </a:p>
                  </a:txBody>
                  <a:tcPr marL="60274" marR="602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74693">
                <a:tc>
                  <a:txBody>
                    <a:bodyPr/>
                    <a:lstStyle/>
                    <a:p>
                      <a:pPr marL="0" marR="0">
                        <a:spcBef>
                          <a:spcPts val="0"/>
                        </a:spcBef>
                        <a:spcAft>
                          <a:spcPts val="0"/>
                        </a:spcAft>
                      </a:pPr>
                      <a:r>
                        <a:rPr lang="en-US" sz="1400" dirty="0">
                          <a:solidFill>
                            <a:srgbClr val="000000"/>
                          </a:solidFill>
                          <a:latin typeface="+mn-lt"/>
                          <a:ea typeface="Times New Roman"/>
                          <a:cs typeface="Calibri"/>
                        </a:rPr>
                        <a:t>Employee &amp; Family</a:t>
                      </a:r>
                      <a:endParaRPr lang="en-US" sz="1400" dirty="0">
                        <a:solidFill>
                          <a:srgbClr val="000000"/>
                        </a:solidFill>
                        <a:latin typeface="+mn-lt"/>
                        <a:ea typeface="Calibri"/>
                        <a:cs typeface="Calibri"/>
                      </a:endParaRPr>
                    </a:p>
                  </a:txBody>
                  <a:tcPr marL="60274" marR="602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135" marR="64135" algn="ctr">
                        <a:spcBef>
                          <a:spcPts val="0"/>
                        </a:spcBef>
                        <a:spcAft>
                          <a:spcPts val="0"/>
                        </a:spcAft>
                      </a:pPr>
                      <a:r>
                        <a:rPr lang="en-US" sz="1400" dirty="0">
                          <a:solidFill>
                            <a:srgbClr val="000000"/>
                          </a:solidFill>
                          <a:latin typeface="+mn-lt"/>
                          <a:ea typeface="Calibri"/>
                          <a:cs typeface="Arial"/>
                        </a:rPr>
                        <a:t>$82.40</a:t>
                      </a:r>
                      <a:endParaRPr lang="en-US" sz="1400" dirty="0">
                        <a:solidFill>
                          <a:srgbClr val="000000"/>
                        </a:solidFill>
                        <a:latin typeface="+mn-lt"/>
                        <a:ea typeface="Calibri"/>
                        <a:cs typeface="Calibri"/>
                      </a:endParaRPr>
                    </a:p>
                  </a:txBody>
                  <a:tcPr marL="60274" marR="602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135" marR="64135" algn="ctr">
                        <a:spcBef>
                          <a:spcPts val="0"/>
                        </a:spcBef>
                        <a:spcAft>
                          <a:spcPts val="0"/>
                        </a:spcAft>
                      </a:pPr>
                      <a:r>
                        <a:rPr lang="en-US" sz="1400" dirty="0">
                          <a:solidFill>
                            <a:srgbClr val="000000"/>
                          </a:solidFill>
                          <a:latin typeface="+mn-lt"/>
                          <a:ea typeface="Calibri"/>
                          <a:cs typeface="Arial"/>
                        </a:rPr>
                        <a:t>$131.20</a:t>
                      </a:r>
                      <a:endParaRPr lang="en-US" sz="1400" dirty="0">
                        <a:solidFill>
                          <a:srgbClr val="000000"/>
                        </a:solidFill>
                        <a:latin typeface="+mn-lt"/>
                        <a:ea typeface="Calibri"/>
                        <a:cs typeface="Calibri"/>
                      </a:endParaRPr>
                    </a:p>
                  </a:txBody>
                  <a:tcPr marL="60274" marR="602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135" marR="64135" algn="ctr">
                        <a:spcBef>
                          <a:spcPts val="0"/>
                        </a:spcBef>
                        <a:spcAft>
                          <a:spcPts val="0"/>
                        </a:spcAft>
                      </a:pPr>
                      <a:r>
                        <a:rPr lang="en-US" sz="1400" dirty="0">
                          <a:solidFill>
                            <a:srgbClr val="000000"/>
                          </a:solidFill>
                          <a:latin typeface="+mn-lt"/>
                          <a:ea typeface="Calibri"/>
                          <a:cs typeface="Arial"/>
                        </a:rPr>
                        <a:t>$159.10</a:t>
                      </a:r>
                      <a:endParaRPr lang="en-US" sz="1400" dirty="0">
                        <a:solidFill>
                          <a:srgbClr val="000000"/>
                        </a:solidFill>
                        <a:latin typeface="+mn-lt"/>
                        <a:ea typeface="Calibri"/>
                        <a:cs typeface="Calibri"/>
                      </a:endParaRPr>
                    </a:p>
                  </a:txBody>
                  <a:tcPr marL="60274" marR="602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2" name="Slide Number Placeholder 1">
            <a:extLst>
              <a:ext uri="{FF2B5EF4-FFF2-40B4-BE49-F238E27FC236}">
                <a16:creationId xmlns:a16="http://schemas.microsoft.com/office/drawing/2014/main" id="{4E9E8583-CDEA-FBDB-DCB3-C595607D5C96}"/>
              </a:ext>
            </a:extLst>
          </p:cNvPr>
          <p:cNvSpPr>
            <a:spLocks noGrp="1"/>
          </p:cNvSpPr>
          <p:nvPr>
            <p:ph type="sldNum" sz="quarter" idx="12"/>
          </p:nvPr>
        </p:nvSpPr>
        <p:spPr/>
        <p:txBody>
          <a:bodyPr/>
          <a:lstStyle/>
          <a:p>
            <a:fld id="{3A98EE3D-8CD1-4C3F-BD1C-C98C9596463C}" type="slidenum">
              <a:rPr lang="en-US" smtClean="0"/>
              <a:t>42</a:t>
            </a:fld>
            <a:endParaRPr lang="en-US" dirty="0"/>
          </a:p>
        </p:txBody>
      </p:sp>
    </p:spTree>
    <p:extLst>
      <p:ext uri="{BB962C8B-B14F-4D97-AF65-F5344CB8AC3E}">
        <p14:creationId xmlns:p14="http://schemas.microsoft.com/office/powerpoint/2010/main" val="4314047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09382" y="587298"/>
            <a:ext cx="9973235" cy="762313"/>
          </a:xfrm>
          <a:prstGeom prst="rect">
            <a:avLst/>
          </a:prstGeom>
        </p:spPr>
        <p:txBody>
          <a:bodyPr vert="horz" wrap="square" lIns="0" tIns="216969" rIns="0" bIns="0" rtlCol="0">
            <a:spAutoFit/>
          </a:bodyPr>
          <a:lstStyle/>
          <a:p>
            <a:pPr marL="5047959">
              <a:spcBef>
                <a:spcPts val="84"/>
              </a:spcBef>
            </a:pPr>
            <a:r>
              <a:rPr sz="3530" dirty="0"/>
              <a:t>Right</a:t>
            </a:r>
            <a:r>
              <a:rPr sz="3530" spc="-101" dirty="0"/>
              <a:t> </a:t>
            </a:r>
            <a:r>
              <a:rPr sz="3530" dirty="0"/>
              <a:t>Start</a:t>
            </a:r>
            <a:r>
              <a:rPr sz="3530" spc="-88" dirty="0"/>
              <a:t> </a:t>
            </a:r>
            <a:r>
              <a:rPr sz="3530" dirty="0"/>
              <a:t>4</a:t>
            </a:r>
            <a:r>
              <a:rPr sz="3530" spc="-93" dirty="0"/>
              <a:t> </a:t>
            </a:r>
            <a:r>
              <a:rPr sz="3530" spc="-9" dirty="0"/>
              <a:t>Kids®</a:t>
            </a:r>
            <a:endParaRPr sz="3530" dirty="0"/>
          </a:p>
        </p:txBody>
      </p:sp>
      <p:sp>
        <p:nvSpPr>
          <p:cNvPr id="6" name="Slide Number Placeholder 5">
            <a:extLst>
              <a:ext uri="{FF2B5EF4-FFF2-40B4-BE49-F238E27FC236}">
                <a16:creationId xmlns:a16="http://schemas.microsoft.com/office/drawing/2014/main" id="{0E7E254E-627C-6B39-6AC1-0C84E0396F0F}"/>
              </a:ext>
            </a:extLst>
          </p:cNvPr>
          <p:cNvSpPr>
            <a:spLocks noGrp="1"/>
          </p:cNvSpPr>
          <p:nvPr>
            <p:ph type="sldNum" sz="quarter" idx="12"/>
          </p:nvPr>
        </p:nvSpPr>
        <p:spPr>
          <a:xfrm>
            <a:off x="10837333" y="6530919"/>
            <a:ext cx="973667" cy="153888"/>
          </a:xfrm>
          <a:prstGeom prst="rect">
            <a:avLst/>
          </a:prstGeom>
        </p:spPr>
        <p:txBody>
          <a:bodyPr wrap="square" lIns="0" tIns="0" rIns="0" bIns="0">
            <a:spAutoFit/>
          </a:bodyPr>
          <a:lstStyle>
            <a:defPPr>
              <a:defRPr lang="en-US"/>
            </a:defPPr>
            <a:lvl1pPr marL="0" algn="r"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6F15528-21DE-4FAA-801E-634DDDAF4B2B}" type="slidenum">
              <a:rPr lang="en-US" sz="1000" smtClean="0">
                <a:solidFill>
                  <a:schemeClr val="tx1"/>
                </a:solidFill>
                <a:latin typeface="+mj-lt"/>
              </a:rPr>
              <a:pPr algn="l"/>
              <a:t>43</a:t>
            </a:fld>
            <a:endParaRPr lang="en-US" sz="1000" dirty="0">
              <a:solidFill>
                <a:schemeClr val="tx1"/>
              </a:solidFill>
              <a:latin typeface="+mj-lt"/>
            </a:endParaRPr>
          </a:p>
        </p:txBody>
      </p:sp>
      <p:sp>
        <p:nvSpPr>
          <p:cNvPr id="3" name="object 3"/>
          <p:cNvSpPr txBox="1"/>
          <p:nvPr/>
        </p:nvSpPr>
        <p:spPr>
          <a:xfrm>
            <a:off x="6285306" y="1349611"/>
            <a:ext cx="4967909" cy="4314997"/>
          </a:xfrm>
          <a:prstGeom prst="rect">
            <a:avLst/>
          </a:prstGeom>
        </p:spPr>
        <p:txBody>
          <a:bodyPr vert="horz" wrap="square" lIns="0" tIns="64994" rIns="0" bIns="0" rtlCol="0">
            <a:spAutoFit/>
          </a:bodyPr>
          <a:lstStyle/>
          <a:p>
            <a:pPr marL="10647" defTabSz="806867">
              <a:buClr>
                <a:srgbClr val="67BB49"/>
              </a:buClr>
              <a:tabLst>
                <a:tab pos="264473" algn="l"/>
              </a:tabLst>
            </a:pPr>
            <a:endParaRPr lang="en-US" sz="1765" kern="0" dirty="0">
              <a:solidFill>
                <a:sysClr val="windowText" lastClr="000000"/>
              </a:solidFill>
              <a:cs typeface="Calibri"/>
            </a:endParaRPr>
          </a:p>
          <a:p>
            <a:pPr marL="296397" indent="-285750" defTabSz="806867">
              <a:buClr>
                <a:srgbClr val="67BB49"/>
              </a:buClr>
              <a:buFont typeface="Arial" panose="020B0604020202020204" pitchFamily="34" charset="0"/>
              <a:buChar char="•"/>
              <a:tabLst>
                <a:tab pos="264473" algn="l"/>
              </a:tabLst>
            </a:pPr>
            <a:r>
              <a:rPr sz="2200" kern="0" dirty="0">
                <a:solidFill>
                  <a:srgbClr val="465359"/>
                </a:solidFill>
                <a:cs typeface="Calibri"/>
              </a:rPr>
              <a:t>Specifically</a:t>
            </a:r>
            <a:r>
              <a:rPr sz="2200" kern="0" spc="-31" dirty="0">
                <a:solidFill>
                  <a:srgbClr val="465359"/>
                </a:solidFill>
                <a:cs typeface="Calibri"/>
              </a:rPr>
              <a:t> </a:t>
            </a:r>
            <a:r>
              <a:rPr sz="2200" kern="0" dirty="0">
                <a:solidFill>
                  <a:srgbClr val="465359"/>
                </a:solidFill>
                <a:cs typeface="Calibri"/>
              </a:rPr>
              <a:t>for</a:t>
            </a:r>
            <a:r>
              <a:rPr sz="2200" kern="0" spc="-35" dirty="0">
                <a:solidFill>
                  <a:srgbClr val="465359"/>
                </a:solidFill>
                <a:cs typeface="Calibri"/>
              </a:rPr>
              <a:t> </a:t>
            </a:r>
            <a:r>
              <a:rPr sz="2200" kern="0" dirty="0">
                <a:solidFill>
                  <a:srgbClr val="465359"/>
                </a:solidFill>
                <a:cs typeface="Calibri"/>
              </a:rPr>
              <a:t>children</a:t>
            </a:r>
            <a:r>
              <a:rPr sz="2200" kern="0" spc="-35" dirty="0">
                <a:solidFill>
                  <a:srgbClr val="465359"/>
                </a:solidFill>
                <a:cs typeface="Calibri"/>
              </a:rPr>
              <a:t> </a:t>
            </a:r>
            <a:r>
              <a:rPr sz="2200" kern="0" dirty="0">
                <a:solidFill>
                  <a:srgbClr val="465359"/>
                </a:solidFill>
                <a:cs typeface="Calibri"/>
              </a:rPr>
              <a:t>up</a:t>
            </a:r>
            <a:r>
              <a:rPr sz="2200" kern="0" spc="-26" dirty="0">
                <a:solidFill>
                  <a:srgbClr val="465359"/>
                </a:solidFill>
                <a:cs typeface="Calibri"/>
              </a:rPr>
              <a:t> </a:t>
            </a:r>
            <a:r>
              <a:rPr sz="2200" kern="0" dirty="0">
                <a:solidFill>
                  <a:srgbClr val="465359"/>
                </a:solidFill>
                <a:cs typeface="Calibri"/>
              </a:rPr>
              <a:t>to</a:t>
            </a:r>
            <a:r>
              <a:rPr sz="2200" kern="0" spc="-22" dirty="0">
                <a:solidFill>
                  <a:srgbClr val="465359"/>
                </a:solidFill>
                <a:cs typeface="Calibri"/>
              </a:rPr>
              <a:t> </a:t>
            </a:r>
            <a:r>
              <a:rPr sz="2200" kern="0" dirty="0">
                <a:solidFill>
                  <a:srgbClr val="465359"/>
                </a:solidFill>
                <a:cs typeface="Calibri"/>
              </a:rPr>
              <a:t>age</a:t>
            </a:r>
            <a:r>
              <a:rPr sz="2200" kern="0" spc="-44" dirty="0">
                <a:solidFill>
                  <a:srgbClr val="465359"/>
                </a:solidFill>
                <a:cs typeface="Calibri"/>
              </a:rPr>
              <a:t> </a:t>
            </a:r>
            <a:r>
              <a:rPr sz="2200" kern="0" spc="-22" dirty="0">
                <a:solidFill>
                  <a:srgbClr val="465359"/>
                </a:solidFill>
                <a:cs typeface="Calibri"/>
              </a:rPr>
              <a:t>13</a:t>
            </a:r>
            <a:br>
              <a:rPr lang="en-US" sz="2200" kern="0" spc="-22" dirty="0">
                <a:solidFill>
                  <a:srgbClr val="465359"/>
                </a:solidFill>
                <a:cs typeface="Calibri"/>
              </a:rPr>
            </a:br>
            <a:endParaRPr sz="2200" kern="0" dirty="0">
              <a:solidFill>
                <a:srgbClr val="465359"/>
              </a:solidFill>
              <a:cs typeface="Calibri"/>
            </a:endParaRPr>
          </a:p>
          <a:p>
            <a:pPr marL="296397" indent="-285750" defTabSz="806867">
              <a:buClr>
                <a:srgbClr val="67BB49"/>
              </a:buClr>
              <a:buFont typeface="Arial" panose="020B0604020202020204" pitchFamily="34" charset="0"/>
              <a:buChar char="•"/>
              <a:tabLst>
                <a:tab pos="264473" algn="l"/>
              </a:tabLst>
            </a:pPr>
            <a:r>
              <a:rPr sz="2200" kern="0" dirty="0">
                <a:solidFill>
                  <a:srgbClr val="465359"/>
                </a:solidFill>
                <a:cs typeface="Calibri"/>
              </a:rPr>
              <a:t>When</a:t>
            </a:r>
            <a:r>
              <a:rPr sz="2200" kern="0" spc="-40" dirty="0">
                <a:solidFill>
                  <a:srgbClr val="465359"/>
                </a:solidFill>
                <a:cs typeface="Calibri"/>
              </a:rPr>
              <a:t> </a:t>
            </a:r>
            <a:r>
              <a:rPr sz="2200" kern="0" dirty="0">
                <a:solidFill>
                  <a:srgbClr val="465359"/>
                </a:solidFill>
                <a:cs typeface="Calibri"/>
              </a:rPr>
              <a:t>a</a:t>
            </a:r>
            <a:r>
              <a:rPr sz="2200" kern="0" spc="-22" dirty="0">
                <a:solidFill>
                  <a:srgbClr val="465359"/>
                </a:solidFill>
                <a:cs typeface="Calibri"/>
              </a:rPr>
              <a:t> </a:t>
            </a:r>
            <a:r>
              <a:rPr sz="2200" kern="0" dirty="0">
                <a:solidFill>
                  <a:srgbClr val="465359"/>
                </a:solidFill>
                <a:cs typeface="Calibri"/>
              </a:rPr>
              <a:t>member</a:t>
            </a:r>
            <a:r>
              <a:rPr sz="2200" kern="0" spc="-4" dirty="0">
                <a:solidFill>
                  <a:srgbClr val="465359"/>
                </a:solidFill>
                <a:cs typeface="Calibri"/>
              </a:rPr>
              <a:t> </a:t>
            </a:r>
            <a:r>
              <a:rPr sz="2200" kern="0" dirty="0">
                <a:solidFill>
                  <a:srgbClr val="465359"/>
                </a:solidFill>
                <a:cs typeface="Calibri"/>
              </a:rPr>
              <a:t>visits</a:t>
            </a:r>
            <a:r>
              <a:rPr sz="2200" kern="0" spc="4" dirty="0">
                <a:solidFill>
                  <a:srgbClr val="465359"/>
                </a:solidFill>
                <a:cs typeface="Calibri"/>
              </a:rPr>
              <a:t> </a:t>
            </a:r>
            <a:r>
              <a:rPr sz="2200" kern="0" spc="-9" dirty="0">
                <a:solidFill>
                  <a:srgbClr val="465359"/>
                </a:solidFill>
                <a:cs typeface="Calibri"/>
              </a:rPr>
              <a:t>in-</a:t>
            </a:r>
            <a:r>
              <a:rPr sz="2200" kern="0" dirty="0">
                <a:solidFill>
                  <a:srgbClr val="465359"/>
                </a:solidFill>
                <a:cs typeface="Calibri"/>
              </a:rPr>
              <a:t>network</a:t>
            </a:r>
            <a:r>
              <a:rPr sz="2200" kern="0" spc="-13" dirty="0">
                <a:solidFill>
                  <a:srgbClr val="465359"/>
                </a:solidFill>
                <a:cs typeface="Calibri"/>
              </a:rPr>
              <a:t> </a:t>
            </a:r>
            <a:r>
              <a:rPr sz="2200" kern="0" spc="-9" dirty="0">
                <a:solidFill>
                  <a:srgbClr val="465359"/>
                </a:solidFill>
                <a:cs typeface="Calibri"/>
              </a:rPr>
              <a:t>provider:</a:t>
            </a:r>
            <a:endParaRPr sz="2200" kern="0" dirty="0">
              <a:solidFill>
                <a:srgbClr val="465359"/>
              </a:solidFill>
              <a:cs typeface="Calibri"/>
            </a:endParaRPr>
          </a:p>
          <a:p>
            <a:pPr marL="699830" lvl="1" indent="-285750" defTabSz="806867">
              <a:spcBef>
                <a:spcPts val="424"/>
              </a:spcBef>
              <a:buFont typeface="Arial" panose="020B0604020202020204" pitchFamily="34" charset="0"/>
              <a:buChar char="•"/>
              <a:tabLst>
                <a:tab pos="667906" algn="l"/>
              </a:tabLst>
            </a:pPr>
            <a:r>
              <a:rPr sz="2200" kern="0" dirty="0">
                <a:solidFill>
                  <a:srgbClr val="465359"/>
                </a:solidFill>
                <a:cs typeface="Calibri"/>
              </a:rPr>
              <a:t>Provides</a:t>
            </a:r>
            <a:r>
              <a:rPr sz="2200" kern="0" spc="-35" dirty="0">
                <a:solidFill>
                  <a:srgbClr val="465359"/>
                </a:solidFill>
                <a:cs typeface="Calibri"/>
              </a:rPr>
              <a:t> </a:t>
            </a:r>
            <a:r>
              <a:rPr sz="2200" kern="0" dirty="0">
                <a:solidFill>
                  <a:srgbClr val="465359"/>
                </a:solidFill>
                <a:cs typeface="Calibri"/>
              </a:rPr>
              <a:t>100%</a:t>
            </a:r>
            <a:r>
              <a:rPr sz="2200" kern="0" spc="-53" dirty="0">
                <a:solidFill>
                  <a:srgbClr val="465359"/>
                </a:solidFill>
                <a:cs typeface="Calibri"/>
              </a:rPr>
              <a:t> </a:t>
            </a:r>
            <a:r>
              <a:rPr sz="2200" kern="0" spc="-9" dirty="0">
                <a:solidFill>
                  <a:srgbClr val="465359"/>
                </a:solidFill>
                <a:cs typeface="Calibri"/>
              </a:rPr>
              <a:t>coverage</a:t>
            </a:r>
            <a:r>
              <a:rPr sz="2200" kern="0" spc="-53" dirty="0">
                <a:solidFill>
                  <a:srgbClr val="465359"/>
                </a:solidFill>
                <a:cs typeface="Calibri"/>
              </a:rPr>
              <a:t> </a:t>
            </a:r>
            <a:r>
              <a:rPr sz="2200" kern="0" spc="-18" dirty="0">
                <a:solidFill>
                  <a:srgbClr val="465359"/>
                </a:solidFill>
                <a:cs typeface="Calibri"/>
              </a:rPr>
              <a:t>for:</a:t>
            </a:r>
            <a:endParaRPr lang="en-US" sz="2200" kern="0" spc="-18" dirty="0">
              <a:solidFill>
                <a:srgbClr val="465359"/>
              </a:solidFill>
              <a:cs typeface="Calibri"/>
            </a:endParaRPr>
          </a:p>
          <a:p>
            <a:pPr marL="1211356" lvl="2" indent="-285750" defTabSz="806867">
              <a:spcBef>
                <a:spcPts val="512"/>
              </a:spcBef>
              <a:buClr>
                <a:srgbClr val="67BB49"/>
              </a:buClr>
              <a:buFont typeface="Arial" panose="020B0604020202020204" pitchFamily="34" charset="0"/>
              <a:buChar char="•"/>
              <a:tabLst>
                <a:tab pos="313221" algn="l"/>
                <a:tab pos="313781" algn="l"/>
              </a:tabLst>
            </a:pPr>
            <a:r>
              <a:rPr lang="en-US" sz="2200" kern="0" spc="-9" dirty="0">
                <a:solidFill>
                  <a:srgbClr val="465359"/>
                </a:solidFill>
                <a:cs typeface="Calibri"/>
              </a:rPr>
              <a:t>Diagnostic/Preventive</a:t>
            </a:r>
            <a:r>
              <a:rPr lang="en-US" sz="2200" kern="0" spc="31" dirty="0">
                <a:solidFill>
                  <a:srgbClr val="465359"/>
                </a:solidFill>
                <a:cs typeface="Calibri"/>
              </a:rPr>
              <a:t> </a:t>
            </a:r>
            <a:r>
              <a:rPr lang="en-US" sz="2200" kern="0" spc="-9" dirty="0">
                <a:solidFill>
                  <a:srgbClr val="465359"/>
                </a:solidFill>
                <a:cs typeface="Calibri"/>
              </a:rPr>
              <a:t>services</a:t>
            </a:r>
            <a:endParaRPr lang="en-US" sz="2200" kern="0" dirty="0">
              <a:solidFill>
                <a:srgbClr val="465359"/>
              </a:solidFill>
              <a:cs typeface="Calibri"/>
            </a:endParaRPr>
          </a:p>
          <a:p>
            <a:pPr marL="1211356" lvl="2" indent="-285750" defTabSz="806867">
              <a:spcBef>
                <a:spcPts val="424"/>
              </a:spcBef>
              <a:buClr>
                <a:srgbClr val="67BB49"/>
              </a:buClr>
              <a:buFont typeface="Arial" panose="020B0604020202020204" pitchFamily="34" charset="0"/>
              <a:buChar char="•"/>
              <a:tabLst>
                <a:tab pos="313221" algn="l"/>
                <a:tab pos="313781" algn="l"/>
              </a:tabLst>
            </a:pPr>
            <a:r>
              <a:rPr lang="en-US" sz="2200" kern="0" dirty="0">
                <a:solidFill>
                  <a:srgbClr val="465359"/>
                </a:solidFill>
                <a:cs typeface="Calibri"/>
              </a:rPr>
              <a:t>Basic</a:t>
            </a:r>
            <a:r>
              <a:rPr lang="en-US" sz="2200" kern="0" spc="-4" dirty="0">
                <a:solidFill>
                  <a:srgbClr val="465359"/>
                </a:solidFill>
                <a:cs typeface="Calibri"/>
              </a:rPr>
              <a:t> </a:t>
            </a:r>
            <a:r>
              <a:rPr lang="en-US" sz="2200" kern="0" spc="-9" dirty="0">
                <a:solidFill>
                  <a:srgbClr val="465359"/>
                </a:solidFill>
                <a:cs typeface="Calibri"/>
              </a:rPr>
              <a:t>services</a:t>
            </a:r>
            <a:endParaRPr lang="en-US" sz="2200" kern="0" dirty="0">
              <a:solidFill>
                <a:srgbClr val="465359"/>
              </a:solidFill>
              <a:cs typeface="Calibri"/>
            </a:endParaRPr>
          </a:p>
          <a:p>
            <a:pPr marL="1211356" lvl="2" indent="-285750" defTabSz="806867">
              <a:spcBef>
                <a:spcPts val="424"/>
              </a:spcBef>
              <a:buClr>
                <a:srgbClr val="67BB49"/>
              </a:buClr>
              <a:buFont typeface="Arial" panose="020B0604020202020204" pitchFamily="34" charset="0"/>
              <a:buChar char="•"/>
              <a:tabLst>
                <a:tab pos="313221" algn="l"/>
                <a:tab pos="313781" algn="l"/>
              </a:tabLst>
            </a:pPr>
            <a:r>
              <a:rPr lang="en-US" sz="2200" kern="0" dirty="0">
                <a:solidFill>
                  <a:srgbClr val="465359"/>
                </a:solidFill>
                <a:cs typeface="Calibri"/>
              </a:rPr>
              <a:t>Major</a:t>
            </a:r>
            <a:r>
              <a:rPr lang="en-US" sz="2200" kern="0" spc="-18" dirty="0">
                <a:solidFill>
                  <a:srgbClr val="465359"/>
                </a:solidFill>
                <a:cs typeface="Calibri"/>
              </a:rPr>
              <a:t> </a:t>
            </a:r>
            <a:r>
              <a:rPr lang="en-US" sz="2200" kern="0" spc="-9" dirty="0">
                <a:solidFill>
                  <a:srgbClr val="465359"/>
                </a:solidFill>
                <a:cs typeface="Calibri"/>
              </a:rPr>
              <a:t>services</a:t>
            </a:r>
            <a:br>
              <a:rPr lang="en-US" sz="2200" kern="0" spc="-9" dirty="0">
                <a:solidFill>
                  <a:srgbClr val="465359"/>
                </a:solidFill>
                <a:cs typeface="Calibri"/>
              </a:rPr>
            </a:br>
            <a:endParaRPr lang="en-US" sz="2200" kern="0" spc="-9" dirty="0">
              <a:solidFill>
                <a:srgbClr val="465359"/>
              </a:solidFill>
              <a:cs typeface="Calibri"/>
            </a:endParaRPr>
          </a:p>
          <a:p>
            <a:pPr marL="296397" indent="-285750" defTabSz="806867">
              <a:spcBef>
                <a:spcPts val="424"/>
              </a:spcBef>
              <a:buClr>
                <a:srgbClr val="67BB49"/>
              </a:buClr>
              <a:buFont typeface="Arial" panose="020B0604020202020204" pitchFamily="34" charset="0"/>
              <a:buChar char="•"/>
              <a:tabLst>
                <a:tab pos="264473" algn="l"/>
              </a:tabLst>
            </a:pPr>
            <a:r>
              <a:rPr lang="en-US" sz="2200" kern="0" dirty="0">
                <a:solidFill>
                  <a:srgbClr val="465359"/>
                </a:solidFill>
                <a:cs typeface="Calibri"/>
              </a:rPr>
              <a:t>No deductible</a:t>
            </a:r>
          </a:p>
          <a:p>
            <a:pPr marL="667346" lvl="1" indent="-253266" defTabSz="806867">
              <a:spcBef>
                <a:spcPts val="424"/>
              </a:spcBef>
              <a:buFont typeface="Wingdings"/>
              <a:buChar char=""/>
              <a:tabLst>
                <a:tab pos="667906" algn="l"/>
              </a:tabLst>
            </a:pPr>
            <a:endParaRPr sz="1765" kern="0" dirty="0">
              <a:solidFill>
                <a:sysClr val="windowText" lastClr="000000"/>
              </a:solidFill>
              <a:cs typeface="Calibri"/>
            </a:endParaRPr>
          </a:p>
        </p:txBody>
      </p:sp>
      <p:grpSp>
        <p:nvGrpSpPr>
          <p:cNvPr id="7" name="object 7"/>
          <p:cNvGrpSpPr/>
          <p:nvPr/>
        </p:nvGrpSpPr>
        <p:grpSpPr>
          <a:xfrm>
            <a:off x="459812" y="649072"/>
            <a:ext cx="5104840" cy="6051176"/>
            <a:chOff x="0" y="0"/>
            <a:chExt cx="5785485" cy="6858000"/>
          </a:xfrm>
        </p:grpSpPr>
        <p:pic>
          <p:nvPicPr>
            <p:cNvPr id="8" name="object 8"/>
            <p:cNvPicPr/>
            <p:nvPr/>
          </p:nvPicPr>
          <p:blipFill>
            <a:blip r:embed="rId2" cstate="print"/>
            <a:stretch>
              <a:fillRect/>
            </a:stretch>
          </p:blipFill>
          <p:spPr>
            <a:xfrm>
              <a:off x="0" y="0"/>
              <a:ext cx="5785103" cy="6857999"/>
            </a:xfrm>
            <a:prstGeom prst="rect">
              <a:avLst/>
            </a:prstGeom>
          </p:spPr>
        </p:pic>
        <p:pic>
          <p:nvPicPr>
            <p:cNvPr id="9" name="object 9"/>
            <p:cNvPicPr/>
            <p:nvPr/>
          </p:nvPicPr>
          <p:blipFill>
            <a:blip r:embed="rId3" cstate="print"/>
            <a:stretch>
              <a:fillRect/>
            </a:stretch>
          </p:blipFill>
          <p:spPr>
            <a:xfrm>
              <a:off x="1982723" y="2497835"/>
              <a:ext cx="1825751" cy="1828799"/>
            </a:xfrm>
            <a:prstGeom prst="rect">
              <a:avLst/>
            </a:prstGeom>
          </p:spPr>
        </p:pic>
      </p:grpSp>
      <p:sp>
        <p:nvSpPr>
          <p:cNvPr id="11" name="object 8">
            <a:extLst>
              <a:ext uri="{FF2B5EF4-FFF2-40B4-BE49-F238E27FC236}">
                <a16:creationId xmlns:a16="http://schemas.microsoft.com/office/drawing/2014/main" id="{6F63472C-AE4E-1D9F-3714-F8531AF5F0F6}"/>
              </a:ext>
            </a:extLst>
          </p:cNvPr>
          <p:cNvSpPr txBox="1"/>
          <p:nvPr/>
        </p:nvSpPr>
        <p:spPr>
          <a:xfrm>
            <a:off x="2209274" y="4548868"/>
            <a:ext cx="1832722" cy="1078726"/>
          </a:xfrm>
          <a:prstGeom prst="rect">
            <a:avLst/>
          </a:prstGeom>
        </p:spPr>
        <p:txBody>
          <a:bodyPr vert="horz" wrap="square" lIns="0" tIns="103093" rIns="0" bIns="0" rtlCol="0">
            <a:spAutoFit/>
          </a:bodyPr>
          <a:lstStyle/>
          <a:p>
            <a:pPr marL="50989" marR="4483" indent="-40343" defTabSz="806867">
              <a:lnSpc>
                <a:spcPts val="3803"/>
              </a:lnSpc>
              <a:spcBef>
                <a:spcPts val="811"/>
              </a:spcBef>
            </a:pPr>
            <a:r>
              <a:rPr sz="3750" kern="0" spc="-9" dirty="0">
                <a:solidFill>
                  <a:srgbClr val="FFFFFF"/>
                </a:solidFill>
                <a:latin typeface="Arial"/>
                <a:cs typeface="Arial"/>
              </a:rPr>
              <a:t>Included Benefits</a:t>
            </a:r>
            <a:endParaRPr sz="3750" kern="0" dirty="0">
              <a:solidFill>
                <a:sysClr val="windowText" lastClr="000000"/>
              </a:solidFill>
              <a:latin typeface="Arial"/>
              <a:cs typeface="Arial"/>
            </a:endParaRPr>
          </a:p>
        </p:txBody>
      </p:sp>
      <p:pic>
        <p:nvPicPr>
          <p:cNvPr id="10" name="Picture 9">
            <a:extLst>
              <a:ext uri="{FF2B5EF4-FFF2-40B4-BE49-F238E27FC236}">
                <a16:creationId xmlns:a16="http://schemas.microsoft.com/office/drawing/2014/main" id="{9AAFC341-94F2-BA8E-6537-B23A1C13BBA5}"/>
              </a:ext>
            </a:extLst>
          </p:cNvPr>
          <p:cNvPicPr>
            <a:picLocks noChangeAspect="1"/>
          </p:cNvPicPr>
          <p:nvPr/>
        </p:nvPicPr>
        <p:blipFill>
          <a:blip r:embed="rId4"/>
          <a:stretch>
            <a:fillRect/>
          </a:stretch>
        </p:blipFill>
        <p:spPr>
          <a:xfrm>
            <a:off x="4287202" y="5902409"/>
            <a:ext cx="1277113" cy="766268"/>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96612" y="648777"/>
            <a:ext cx="9973235" cy="1185018"/>
          </a:xfrm>
          <a:prstGeom prst="rect">
            <a:avLst/>
          </a:prstGeom>
        </p:spPr>
        <p:txBody>
          <a:bodyPr vert="horz" wrap="square" lIns="0" tIns="97613" rIns="0" bIns="0" rtlCol="0">
            <a:spAutoFit/>
          </a:bodyPr>
          <a:lstStyle/>
          <a:p>
            <a:pPr marL="5022184">
              <a:spcBef>
                <a:spcPts val="84"/>
              </a:spcBef>
            </a:pPr>
            <a:r>
              <a:rPr sz="3530" dirty="0"/>
              <a:t>Delta</a:t>
            </a:r>
            <a:r>
              <a:rPr sz="3530" spc="-119" dirty="0"/>
              <a:t> </a:t>
            </a:r>
            <a:r>
              <a:rPr sz="3530" dirty="0"/>
              <a:t>Dental</a:t>
            </a:r>
            <a:r>
              <a:rPr sz="3530" spc="-101" dirty="0"/>
              <a:t> </a:t>
            </a:r>
            <a:r>
              <a:rPr sz="3530" dirty="0"/>
              <a:t>–</a:t>
            </a:r>
            <a:r>
              <a:rPr sz="3530" spc="-119" dirty="0"/>
              <a:t> </a:t>
            </a:r>
            <a:r>
              <a:rPr sz="3530" dirty="0"/>
              <a:t>Virtual</a:t>
            </a:r>
            <a:r>
              <a:rPr sz="3530" spc="-115" dirty="0"/>
              <a:t> </a:t>
            </a:r>
            <a:r>
              <a:rPr sz="3530" spc="-9" dirty="0"/>
              <a:t>Visits</a:t>
            </a:r>
            <a:endParaRPr sz="3530" dirty="0"/>
          </a:p>
        </p:txBody>
      </p:sp>
      <p:sp>
        <p:nvSpPr>
          <p:cNvPr id="9" name="Slide Number Placeholder 8">
            <a:extLst>
              <a:ext uri="{FF2B5EF4-FFF2-40B4-BE49-F238E27FC236}">
                <a16:creationId xmlns:a16="http://schemas.microsoft.com/office/drawing/2014/main" id="{701B551D-1F31-C48C-B0FD-31246687DE17}"/>
              </a:ext>
            </a:extLst>
          </p:cNvPr>
          <p:cNvSpPr>
            <a:spLocks noGrp="1"/>
          </p:cNvSpPr>
          <p:nvPr>
            <p:ph type="sldNum" sz="quarter" idx="12"/>
          </p:nvPr>
        </p:nvSpPr>
        <p:spPr>
          <a:xfrm>
            <a:off x="10837333" y="6530920"/>
            <a:ext cx="973667" cy="153888"/>
          </a:xfrm>
          <a:prstGeom prst="rect">
            <a:avLst/>
          </a:prstGeom>
        </p:spPr>
        <p:txBody>
          <a:bodyPr wrap="square" lIns="0" tIns="0" rIns="0" bIns="0">
            <a:spAutoFit/>
          </a:bodyPr>
          <a:lstStyle>
            <a:defPPr>
              <a:defRPr lang="en-US"/>
            </a:defPPr>
            <a:lvl1pPr marL="0" algn="r"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6F15528-21DE-4FAA-801E-634DDDAF4B2B}" type="slidenum">
              <a:rPr lang="en-US" sz="1000" smtClean="0">
                <a:solidFill>
                  <a:schemeClr val="tx1"/>
                </a:solidFill>
                <a:latin typeface="+mj-lt"/>
              </a:rPr>
              <a:pPr algn="l"/>
              <a:t>44</a:t>
            </a:fld>
            <a:endParaRPr lang="en-US" sz="1000" dirty="0">
              <a:solidFill>
                <a:schemeClr val="tx1"/>
              </a:solidFill>
              <a:latin typeface="+mj-lt"/>
            </a:endParaRPr>
          </a:p>
        </p:txBody>
      </p:sp>
      <p:sp>
        <p:nvSpPr>
          <p:cNvPr id="3" name="object 3"/>
          <p:cNvSpPr txBox="1"/>
          <p:nvPr/>
        </p:nvSpPr>
        <p:spPr>
          <a:xfrm>
            <a:off x="6185043" y="2250040"/>
            <a:ext cx="4664491" cy="3527021"/>
          </a:xfrm>
          <a:prstGeom prst="rect">
            <a:avLst/>
          </a:prstGeom>
        </p:spPr>
        <p:txBody>
          <a:bodyPr vert="horz" wrap="square" lIns="0" tIns="11206" rIns="0" bIns="0" rtlCol="0">
            <a:spAutoFit/>
          </a:bodyPr>
          <a:lstStyle/>
          <a:p>
            <a:pPr marL="11206" marR="4483" defTabSz="806867">
              <a:spcBef>
                <a:spcPts val="88"/>
              </a:spcBef>
            </a:pPr>
            <a:r>
              <a:rPr sz="2118" kern="0" dirty="0">
                <a:solidFill>
                  <a:srgbClr val="465359"/>
                </a:solidFill>
                <a:cs typeface="Calibri"/>
              </a:rPr>
              <a:t>Delta</a:t>
            </a:r>
            <a:r>
              <a:rPr sz="2118" kern="0" spc="-49" dirty="0">
                <a:solidFill>
                  <a:srgbClr val="465359"/>
                </a:solidFill>
                <a:cs typeface="Calibri"/>
              </a:rPr>
              <a:t> </a:t>
            </a:r>
            <a:r>
              <a:rPr sz="2118" kern="0" dirty="0">
                <a:solidFill>
                  <a:srgbClr val="465359"/>
                </a:solidFill>
                <a:cs typeface="Calibri"/>
              </a:rPr>
              <a:t>Dental</a:t>
            </a:r>
            <a:r>
              <a:rPr sz="2118" kern="0" spc="-40" dirty="0">
                <a:solidFill>
                  <a:srgbClr val="465359"/>
                </a:solidFill>
                <a:cs typeface="Calibri"/>
              </a:rPr>
              <a:t> </a:t>
            </a:r>
            <a:r>
              <a:rPr sz="2118" kern="0" dirty="0">
                <a:solidFill>
                  <a:srgbClr val="465359"/>
                </a:solidFill>
                <a:cs typeface="Calibri"/>
              </a:rPr>
              <a:t>–</a:t>
            </a:r>
            <a:r>
              <a:rPr sz="2118" kern="0" spc="-31" dirty="0">
                <a:solidFill>
                  <a:srgbClr val="465359"/>
                </a:solidFill>
                <a:cs typeface="Calibri"/>
              </a:rPr>
              <a:t> </a:t>
            </a:r>
            <a:r>
              <a:rPr sz="2118" kern="0" dirty="0">
                <a:solidFill>
                  <a:srgbClr val="465359"/>
                </a:solidFill>
                <a:cs typeface="Calibri"/>
              </a:rPr>
              <a:t>Virtual</a:t>
            </a:r>
            <a:r>
              <a:rPr sz="2118" kern="0" spc="-31" dirty="0">
                <a:solidFill>
                  <a:srgbClr val="465359"/>
                </a:solidFill>
                <a:cs typeface="Calibri"/>
              </a:rPr>
              <a:t> </a:t>
            </a:r>
            <a:r>
              <a:rPr sz="2118" kern="0" dirty="0">
                <a:solidFill>
                  <a:srgbClr val="465359"/>
                </a:solidFill>
                <a:cs typeface="Calibri"/>
              </a:rPr>
              <a:t>Visits</a:t>
            </a:r>
            <a:r>
              <a:rPr sz="2118" kern="0" spc="-35" dirty="0">
                <a:solidFill>
                  <a:srgbClr val="465359"/>
                </a:solidFill>
                <a:cs typeface="Calibri"/>
              </a:rPr>
              <a:t> </a:t>
            </a:r>
            <a:r>
              <a:rPr sz="2118" kern="0" dirty="0">
                <a:solidFill>
                  <a:srgbClr val="465359"/>
                </a:solidFill>
                <a:cs typeface="Calibri"/>
              </a:rPr>
              <a:t>provides</a:t>
            </a:r>
            <a:r>
              <a:rPr sz="2118" kern="0" spc="-31" dirty="0">
                <a:solidFill>
                  <a:srgbClr val="465359"/>
                </a:solidFill>
                <a:cs typeface="Calibri"/>
              </a:rPr>
              <a:t> </a:t>
            </a:r>
            <a:r>
              <a:rPr sz="2118" kern="0" spc="-9" dirty="0">
                <a:solidFill>
                  <a:srgbClr val="465359"/>
                </a:solidFill>
                <a:cs typeface="Calibri"/>
              </a:rPr>
              <a:t>access </a:t>
            </a:r>
            <a:r>
              <a:rPr sz="2118" kern="0" dirty="0">
                <a:solidFill>
                  <a:srgbClr val="465359"/>
                </a:solidFill>
                <a:cs typeface="Calibri"/>
              </a:rPr>
              <a:t>to</a:t>
            </a:r>
            <a:r>
              <a:rPr sz="2118" kern="0" spc="-35" dirty="0">
                <a:solidFill>
                  <a:srgbClr val="465359"/>
                </a:solidFill>
                <a:cs typeface="Calibri"/>
              </a:rPr>
              <a:t> </a:t>
            </a:r>
            <a:r>
              <a:rPr sz="2118" kern="0" dirty="0">
                <a:solidFill>
                  <a:srgbClr val="465359"/>
                </a:solidFill>
                <a:cs typeface="Calibri"/>
              </a:rPr>
              <a:t>dentists</a:t>
            </a:r>
            <a:r>
              <a:rPr sz="2118" kern="0" spc="-40" dirty="0">
                <a:solidFill>
                  <a:srgbClr val="465359"/>
                </a:solidFill>
                <a:cs typeface="Calibri"/>
              </a:rPr>
              <a:t> </a:t>
            </a:r>
            <a:r>
              <a:rPr sz="2118" kern="0" dirty="0">
                <a:solidFill>
                  <a:srgbClr val="465359"/>
                </a:solidFill>
                <a:cs typeface="Calibri"/>
              </a:rPr>
              <a:t>24/7,</a:t>
            </a:r>
            <a:r>
              <a:rPr sz="2118" kern="0" spc="-26" dirty="0">
                <a:solidFill>
                  <a:srgbClr val="465359"/>
                </a:solidFill>
                <a:cs typeface="Calibri"/>
              </a:rPr>
              <a:t> </a:t>
            </a:r>
            <a:r>
              <a:rPr sz="2118" kern="0" dirty="0">
                <a:solidFill>
                  <a:srgbClr val="465359"/>
                </a:solidFill>
                <a:cs typeface="Calibri"/>
              </a:rPr>
              <a:t>365</a:t>
            </a:r>
            <a:r>
              <a:rPr sz="2118" kern="0" spc="-31" dirty="0">
                <a:solidFill>
                  <a:srgbClr val="465359"/>
                </a:solidFill>
                <a:cs typeface="Calibri"/>
              </a:rPr>
              <a:t> </a:t>
            </a:r>
            <a:r>
              <a:rPr sz="2118" kern="0" dirty="0">
                <a:solidFill>
                  <a:srgbClr val="465359"/>
                </a:solidFill>
                <a:cs typeface="Calibri"/>
              </a:rPr>
              <a:t>online</a:t>
            </a:r>
            <a:r>
              <a:rPr sz="2118" kern="0" spc="-26" dirty="0">
                <a:solidFill>
                  <a:srgbClr val="465359"/>
                </a:solidFill>
                <a:cs typeface="Calibri"/>
              </a:rPr>
              <a:t> </a:t>
            </a:r>
            <a:r>
              <a:rPr sz="2118" kern="0" dirty="0">
                <a:solidFill>
                  <a:srgbClr val="465359"/>
                </a:solidFill>
                <a:cs typeface="Calibri"/>
              </a:rPr>
              <a:t>or</a:t>
            </a:r>
            <a:r>
              <a:rPr sz="2118" kern="0" spc="-26" dirty="0">
                <a:solidFill>
                  <a:srgbClr val="465359"/>
                </a:solidFill>
                <a:cs typeface="Calibri"/>
              </a:rPr>
              <a:t> </a:t>
            </a:r>
            <a:r>
              <a:rPr sz="2118" kern="0" dirty="0">
                <a:solidFill>
                  <a:srgbClr val="465359"/>
                </a:solidFill>
                <a:cs typeface="Calibri"/>
              </a:rPr>
              <a:t>over</a:t>
            </a:r>
            <a:r>
              <a:rPr sz="2118" kern="0" spc="-13" dirty="0">
                <a:solidFill>
                  <a:srgbClr val="465359"/>
                </a:solidFill>
                <a:cs typeface="Calibri"/>
              </a:rPr>
              <a:t> </a:t>
            </a:r>
            <a:r>
              <a:rPr sz="2118" kern="0" spc="-22" dirty="0">
                <a:solidFill>
                  <a:srgbClr val="465359"/>
                </a:solidFill>
                <a:cs typeface="Calibri"/>
              </a:rPr>
              <a:t>the </a:t>
            </a:r>
            <a:r>
              <a:rPr sz="2118" kern="0" spc="-9" dirty="0">
                <a:solidFill>
                  <a:srgbClr val="465359"/>
                </a:solidFill>
                <a:cs typeface="Calibri"/>
              </a:rPr>
              <a:t>phone.</a:t>
            </a:r>
            <a:endParaRPr lang="en-US" sz="2118" kern="0" dirty="0">
              <a:solidFill>
                <a:srgbClr val="465359"/>
              </a:solidFill>
              <a:cs typeface="Calibri"/>
            </a:endParaRPr>
          </a:p>
          <a:p>
            <a:pPr marL="11206" defTabSz="806867">
              <a:spcBef>
                <a:spcPts val="507"/>
              </a:spcBef>
            </a:pPr>
            <a:r>
              <a:rPr sz="2118" kern="0" dirty="0">
                <a:solidFill>
                  <a:srgbClr val="465359"/>
                </a:solidFill>
                <a:cs typeface="Calibri"/>
              </a:rPr>
              <a:t>Members</a:t>
            </a:r>
            <a:r>
              <a:rPr sz="2118" kern="0" spc="-40" dirty="0">
                <a:solidFill>
                  <a:srgbClr val="465359"/>
                </a:solidFill>
                <a:cs typeface="Calibri"/>
              </a:rPr>
              <a:t> </a:t>
            </a:r>
            <a:r>
              <a:rPr sz="2118" kern="0" dirty="0">
                <a:solidFill>
                  <a:srgbClr val="465359"/>
                </a:solidFill>
                <a:cs typeface="Calibri"/>
              </a:rPr>
              <a:t>may</a:t>
            </a:r>
            <a:r>
              <a:rPr sz="2118" kern="0" spc="-22" dirty="0">
                <a:solidFill>
                  <a:srgbClr val="465359"/>
                </a:solidFill>
                <a:cs typeface="Calibri"/>
              </a:rPr>
              <a:t> </a:t>
            </a:r>
            <a:r>
              <a:rPr sz="2118" kern="0" dirty="0">
                <a:solidFill>
                  <a:srgbClr val="465359"/>
                </a:solidFill>
                <a:cs typeface="Calibri"/>
              </a:rPr>
              <a:t>use</a:t>
            </a:r>
            <a:r>
              <a:rPr sz="2118" kern="0" spc="-9" dirty="0">
                <a:solidFill>
                  <a:srgbClr val="465359"/>
                </a:solidFill>
                <a:cs typeface="Calibri"/>
              </a:rPr>
              <a:t> </a:t>
            </a:r>
            <a:r>
              <a:rPr sz="2118" kern="0" dirty="0">
                <a:solidFill>
                  <a:srgbClr val="465359"/>
                </a:solidFill>
                <a:cs typeface="Calibri"/>
              </a:rPr>
              <a:t>service</a:t>
            </a:r>
            <a:r>
              <a:rPr sz="2118" kern="0" spc="-22" dirty="0">
                <a:solidFill>
                  <a:srgbClr val="465359"/>
                </a:solidFill>
                <a:cs typeface="Calibri"/>
              </a:rPr>
              <a:t> </a:t>
            </a:r>
            <a:r>
              <a:rPr sz="2118" kern="0" dirty="0">
                <a:solidFill>
                  <a:srgbClr val="465359"/>
                </a:solidFill>
                <a:cs typeface="Calibri"/>
              </a:rPr>
              <a:t>when</a:t>
            </a:r>
            <a:r>
              <a:rPr sz="2118" kern="0" spc="-13" dirty="0">
                <a:solidFill>
                  <a:srgbClr val="465359"/>
                </a:solidFill>
                <a:cs typeface="Calibri"/>
              </a:rPr>
              <a:t> </a:t>
            </a:r>
            <a:r>
              <a:rPr sz="2118" kern="0" spc="-9" dirty="0">
                <a:solidFill>
                  <a:srgbClr val="465359"/>
                </a:solidFill>
                <a:cs typeface="Calibri"/>
              </a:rPr>
              <a:t>they:</a:t>
            </a:r>
            <a:endParaRPr sz="2118" kern="0" dirty="0">
              <a:solidFill>
                <a:srgbClr val="465359"/>
              </a:solidFill>
              <a:cs typeface="Calibri"/>
            </a:endParaRPr>
          </a:p>
          <a:p>
            <a:pPr marL="676287" marR="516058" lvl="1" indent="-208441" defTabSz="806867">
              <a:spcBef>
                <a:spcPts val="507"/>
              </a:spcBef>
              <a:buClr>
                <a:srgbClr val="67BB49"/>
              </a:buClr>
              <a:buFont typeface="Arial"/>
              <a:buChar char="•"/>
              <a:tabLst>
                <a:tab pos="219087" algn="l"/>
                <a:tab pos="219647" algn="l"/>
              </a:tabLst>
            </a:pPr>
            <a:r>
              <a:rPr sz="2118" i="1" kern="0" dirty="0">
                <a:solidFill>
                  <a:srgbClr val="465359"/>
                </a:solidFill>
                <a:cs typeface="Calibri"/>
              </a:rPr>
              <a:t>Have</a:t>
            </a:r>
            <a:r>
              <a:rPr sz="2118" i="1" kern="0" spc="-31" dirty="0">
                <a:solidFill>
                  <a:srgbClr val="465359"/>
                </a:solidFill>
                <a:cs typeface="Calibri"/>
              </a:rPr>
              <a:t> </a:t>
            </a:r>
            <a:r>
              <a:rPr sz="2118" i="1" kern="0" dirty="0">
                <a:solidFill>
                  <a:srgbClr val="465359"/>
                </a:solidFill>
                <a:cs typeface="Calibri"/>
              </a:rPr>
              <a:t>a</a:t>
            </a:r>
            <a:r>
              <a:rPr sz="2118" i="1" kern="0" spc="-35" dirty="0">
                <a:solidFill>
                  <a:srgbClr val="465359"/>
                </a:solidFill>
                <a:cs typeface="Calibri"/>
              </a:rPr>
              <a:t> </a:t>
            </a:r>
            <a:r>
              <a:rPr sz="2118" i="1" kern="0" dirty="0">
                <a:solidFill>
                  <a:srgbClr val="465359"/>
                </a:solidFill>
                <a:cs typeface="Calibri"/>
              </a:rPr>
              <a:t>dental</a:t>
            </a:r>
            <a:r>
              <a:rPr sz="2118" i="1" kern="0" spc="-35" dirty="0">
                <a:solidFill>
                  <a:srgbClr val="465359"/>
                </a:solidFill>
                <a:cs typeface="Calibri"/>
              </a:rPr>
              <a:t> </a:t>
            </a:r>
            <a:r>
              <a:rPr sz="2118" i="1" kern="0" dirty="0">
                <a:solidFill>
                  <a:srgbClr val="465359"/>
                </a:solidFill>
                <a:cs typeface="Calibri"/>
              </a:rPr>
              <a:t>emergency,</a:t>
            </a:r>
            <a:r>
              <a:rPr sz="2118" i="1" kern="0" spc="-22" dirty="0">
                <a:solidFill>
                  <a:srgbClr val="465359"/>
                </a:solidFill>
                <a:cs typeface="Calibri"/>
              </a:rPr>
              <a:t> </a:t>
            </a:r>
            <a:r>
              <a:rPr sz="2118" i="1" kern="0" dirty="0">
                <a:solidFill>
                  <a:srgbClr val="465359"/>
                </a:solidFill>
                <a:cs typeface="Calibri"/>
              </a:rPr>
              <a:t>but</a:t>
            </a:r>
            <a:r>
              <a:rPr sz="2118" i="1" kern="0" spc="-35" dirty="0">
                <a:solidFill>
                  <a:srgbClr val="465359"/>
                </a:solidFill>
                <a:cs typeface="Calibri"/>
              </a:rPr>
              <a:t> </a:t>
            </a:r>
            <a:r>
              <a:rPr sz="2118" i="1" kern="0" dirty="0">
                <a:solidFill>
                  <a:srgbClr val="465359"/>
                </a:solidFill>
                <a:cs typeface="Calibri"/>
              </a:rPr>
              <a:t>do</a:t>
            </a:r>
            <a:r>
              <a:rPr sz="2118" i="1" kern="0" spc="-26" dirty="0">
                <a:solidFill>
                  <a:srgbClr val="465359"/>
                </a:solidFill>
                <a:cs typeface="Calibri"/>
              </a:rPr>
              <a:t> </a:t>
            </a:r>
            <a:r>
              <a:rPr sz="2118" i="1" kern="0" spc="-22" dirty="0">
                <a:solidFill>
                  <a:srgbClr val="465359"/>
                </a:solidFill>
                <a:cs typeface="Calibri"/>
              </a:rPr>
              <a:t>not </a:t>
            </a:r>
            <a:r>
              <a:rPr sz="2118" i="1" kern="0" dirty="0">
                <a:solidFill>
                  <a:srgbClr val="465359"/>
                </a:solidFill>
                <a:cs typeface="Calibri"/>
              </a:rPr>
              <a:t>have</a:t>
            </a:r>
            <a:r>
              <a:rPr sz="2118" i="1" kern="0" spc="-4" dirty="0">
                <a:solidFill>
                  <a:srgbClr val="465359"/>
                </a:solidFill>
                <a:cs typeface="Calibri"/>
              </a:rPr>
              <a:t> </a:t>
            </a:r>
            <a:r>
              <a:rPr sz="2118" i="1" kern="0" dirty="0">
                <a:solidFill>
                  <a:srgbClr val="465359"/>
                </a:solidFill>
                <a:cs typeface="Calibri"/>
              </a:rPr>
              <a:t>a</a:t>
            </a:r>
            <a:r>
              <a:rPr sz="2118" i="1" kern="0" spc="-4" dirty="0">
                <a:solidFill>
                  <a:srgbClr val="465359"/>
                </a:solidFill>
                <a:cs typeface="Calibri"/>
              </a:rPr>
              <a:t> </a:t>
            </a:r>
            <a:r>
              <a:rPr sz="2118" i="1" kern="0" spc="-9" dirty="0">
                <a:solidFill>
                  <a:srgbClr val="465359"/>
                </a:solidFill>
                <a:cs typeface="Calibri"/>
              </a:rPr>
              <a:t>dentist,</a:t>
            </a:r>
            <a:endParaRPr sz="2118" kern="0" dirty="0">
              <a:solidFill>
                <a:srgbClr val="465359"/>
              </a:solidFill>
              <a:cs typeface="Calibri"/>
            </a:endParaRPr>
          </a:p>
          <a:p>
            <a:pPr marL="676847" lvl="1" indent="-208441" defTabSz="806867">
              <a:spcBef>
                <a:spcPts val="507"/>
              </a:spcBef>
              <a:buClr>
                <a:srgbClr val="67BB49"/>
              </a:buClr>
              <a:buFont typeface="Arial"/>
              <a:buChar char="•"/>
              <a:tabLst>
                <a:tab pos="219087" algn="l"/>
                <a:tab pos="219647" algn="l"/>
              </a:tabLst>
            </a:pPr>
            <a:r>
              <a:rPr sz="2118" i="1" kern="0" dirty="0">
                <a:solidFill>
                  <a:srgbClr val="465359"/>
                </a:solidFill>
                <a:cs typeface="Calibri"/>
              </a:rPr>
              <a:t>Need</a:t>
            </a:r>
            <a:r>
              <a:rPr sz="2118" i="1" kern="0" spc="-26" dirty="0">
                <a:solidFill>
                  <a:srgbClr val="465359"/>
                </a:solidFill>
                <a:cs typeface="Calibri"/>
              </a:rPr>
              <a:t> </a:t>
            </a:r>
            <a:r>
              <a:rPr sz="2118" i="1" kern="0" dirty="0">
                <a:solidFill>
                  <a:srgbClr val="465359"/>
                </a:solidFill>
                <a:cs typeface="Calibri"/>
              </a:rPr>
              <a:t>access</a:t>
            </a:r>
            <a:r>
              <a:rPr sz="2118" i="1" kern="0" spc="-22" dirty="0">
                <a:solidFill>
                  <a:srgbClr val="465359"/>
                </a:solidFill>
                <a:cs typeface="Calibri"/>
              </a:rPr>
              <a:t> </a:t>
            </a:r>
            <a:r>
              <a:rPr sz="2118" i="1" kern="0" dirty="0">
                <a:solidFill>
                  <a:srgbClr val="465359"/>
                </a:solidFill>
                <a:cs typeface="Calibri"/>
              </a:rPr>
              <a:t>to</a:t>
            </a:r>
            <a:r>
              <a:rPr sz="2118" i="1" kern="0" spc="-18" dirty="0">
                <a:solidFill>
                  <a:srgbClr val="465359"/>
                </a:solidFill>
                <a:cs typeface="Calibri"/>
              </a:rPr>
              <a:t> </a:t>
            </a:r>
            <a:r>
              <a:rPr sz="2118" i="1" kern="0" dirty="0">
                <a:solidFill>
                  <a:srgbClr val="465359"/>
                </a:solidFill>
                <a:cs typeface="Calibri"/>
              </a:rPr>
              <a:t>a</a:t>
            </a:r>
            <a:r>
              <a:rPr sz="2118" i="1" kern="0" spc="-31" dirty="0">
                <a:solidFill>
                  <a:srgbClr val="465359"/>
                </a:solidFill>
                <a:cs typeface="Calibri"/>
              </a:rPr>
              <a:t> </a:t>
            </a:r>
            <a:r>
              <a:rPr sz="2118" i="1" kern="0" dirty="0">
                <a:solidFill>
                  <a:srgbClr val="465359"/>
                </a:solidFill>
                <a:cs typeface="Calibri"/>
              </a:rPr>
              <a:t>dentist</a:t>
            </a:r>
            <a:r>
              <a:rPr sz="2118" i="1" kern="0" spc="-31" dirty="0">
                <a:solidFill>
                  <a:srgbClr val="465359"/>
                </a:solidFill>
                <a:cs typeface="Calibri"/>
              </a:rPr>
              <a:t> </a:t>
            </a:r>
            <a:r>
              <a:rPr sz="2118" i="1" kern="0" dirty="0">
                <a:solidFill>
                  <a:srgbClr val="465359"/>
                </a:solidFill>
                <a:cs typeface="Calibri"/>
              </a:rPr>
              <a:t>after</a:t>
            </a:r>
            <a:r>
              <a:rPr sz="2118" i="1" kern="0" spc="-18" dirty="0">
                <a:solidFill>
                  <a:srgbClr val="465359"/>
                </a:solidFill>
                <a:cs typeface="Calibri"/>
              </a:rPr>
              <a:t> </a:t>
            </a:r>
            <a:r>
              <a:rPr sz="2118" i="1" kern="0" spc="-9" dirty="0">
                <a:solidFill>
                  <a:srgbClr val="465359"/>
                </a:solidFill>
                <a:cs typeface="Calibri"/>
              </a:rPr>
              <a:t>hours,</a:t>
            </a:r>
            <a:endParaRPr sz="2118" kern="0" dirty="0">
              <a:solidFill>
                <a:srgbClr val="465359"/>
              </a:solidFill>
              <a:cs typeface="Calibri"/>
            </a:endParaRPr>
          </a:p>
          <a:p>
            <a:pPr marL="676287" marR="618598" lvl="1" indent="-208441" defTabSz="806867">
              <a:spcBef>
                <a:spcPts val="507"/>
              </a:spcBef>
              <a:buClr>
                <a:srgbClr val="67BB49"/>
              </a:buClr>
              <a:buFont typeface="Arial"/>
              <a:buChar char="•"/>
              <a:tabLst>
                <a:tab pos="219087" algn="l"/>
                <a:tab pos="219647" algn="l"/>
              </a:tabLst>
            </a:pPr>
            <a:r>
              <a:rPr sz="2118" i="1" kern="0" dirty="0">
                <a:solidFill>
                  <a:srgbClr val="465359"/>
                </a:solidFill>
                <a:cs typeface="Calibri"/>
              </a:rPr>
              <a:t>Would</a:t>
            </a:r>
            <a:r>
              <a:rPr sz="2118" i="1" kern="0" spc="-49" dirty="0">
                <a:solidFill>
                  <a:srgbClr val="465359"/>
                </a:solidFill>
                <a:cs typeface="Calibri"/>
              </a:rPr>
              <a:t> </a:t>
            </a:r>
            <a:r>
              <a:rPr sz="2118" i="1" kern="0" dirty="0">
                <a:solidFill>
                  <a:srgbClr val="465359"/>
                </a:solidFill>
                <a:cs typeface="Calibri"/>
              </a:rPr>
              <a:t>like</a:t>
            </a:r>
            <a:r>
              <a:rPr sz="2118" i="1" kern="0" spc="-49" dirty="0">
                <a:solidFill>
                  <a:srgbClr val="465359"/>
                </a:solidFill>
                <a:cs typeface="Calibri"/>
              </a:rPr>
              <a:t> </a:t>
            </a:r>
            <a:r>
              <a:rPr sz="2118" i="1" kern="0" dirty="0">
                <a:solidFill>
                  <a:srgbClr val="465359"/>
                </a:solidFill>
                <a:cs typeface="Calibri"/>
              </a:rPr>
              <a:t>to</a:t>
            </a:r>
            <a:r>
              <a:rPr sz="2118" i="1" kern="0" spc="-57" dirty="0">
                <a:solidFill>
                  <a:srgbClr val="465359"/>
                </a:solidFill>
                <a:cs typeface="Calibri"/>
              </a:rPr>
              <a:t> </a:t>
            </a:r>
            <a:r>
              <a:rPr sz="2118" i="1" kern="0" dirty="0">
                <a:solidFill>
                  <a:srgbClr val="465359"/>
                </a:solidFill>
                <a:cs typeface="Calibri"/>
              </a:rPr>
              <a:t>consult</a:t>
            </a:r>
            <a:r>
              <a:rPr sz="2118" i="1" kern="0" spc="-40" dirty="0">
                <a:solidFill>
                  <a:srgbClr val="465359"/>
                </a:solidFill>
                <a:cs typeface="Calibri"/>
              </a:rPr>
              <a:t> </a:t>
            </a:r>
            <a:r>
              <a:rPr sz="2118" i="1" kern="0" dirty="0">
                <a:solidFill>
                  <a:srgbClr val="465359"/>
                </a:solidFill>
                <a:cs typeface="Calibri"/>
              </a:rPr>
              <a:t>a</a:t>
            </a:r>
            <a:r>
              <a:rPr sz="2118" i="1" kern="0" spc="-44" dirty="0">
                <a:solidFill>
                  <a:srgbClr val="465359"/>
                </a:solidFill>
                <a:cs typeface="Calibri"/>
              </a:rPr>
              <a:t> </a:t>
            </a:r>
            <a:r>
              <a:rPr sz="2118" i="1" kern="0" dirty="0">
                <a:solidFill>
                  <a:srgbClr val="465359"/>
                </a:solidFill>
                <a:cs typeface="Calibri"/>
              </a:rPr>
              <a:t>dentist</a:t>
            </a:r>
            <a:r>
              <a:rPr sz="2118" i="1" kern="0" spc="-53" dirty="0">
                <a:solidFill>
                  <a:srgbClr val="465359"/>
                </a:solidFill>
                <a:cs typeface="Calibri"/>
              </a:rPr>
              <a:t> </a:t>
            </a:r>
            <a:r>
              <a:rPr sz="2118" i="1" kern="0" spc="-9" dirty="0">
                <a:solidFill>
                  <a:srgbClr val="465359"/>
                </a:solidFill>
                <a:cs typeface="Calibri"/>
              </a:rPr>
              <a:t>while traveling.</a:t>
            </a:r>
            <a:endParaRPr sz="2118" kern="0" dirty="0">
              <a:solidFill>
                <a:srgbClr val="465359"/>
              </a:solidFill>
              <a:cs typeface="Calibri"/>
            </a:endParaRPr>
          </a:p>
        </p:txBody>
      </p:sp>
      <p:sp>
        <p:nvSpPr>
          <p:cNvPr id="4" name="object 4"/>
          <p:cNvSpPr txBox="1"/>
          <p:nvPr/>
        </p:nvSpPr>
        <p:spPr>
          <a:xfrm>
            <a:off x="6088484" y="6002442"/>
            <a:ext cx="5681363" cy="273707"/>
          </a:xfrm>
          <a:prstGeom prst="rect">
            <a:avLst/>
          </a:prstGeom>
        </p:spPr>
        <p:txBody>
          <a:bodyPr vert="horz" wrap="square" lIns="0" tIns="10646" rIns="0" bIns="0" rtlCol="0">
            <a:spAutoFit/>
          </a:bodyPr>
          <a:lstStyle/>
          <a:p>
            <a:pPr marL="1354303" marR="4483" indent="-1343657" defTabSz="806867">
              <a:lnSpc>
                <a:spcPct val="101499"/>
              </a:lnSpc>
              <a:spcBef>
                <a:spcPts val="84"/>
              </a:spcBef>
            </a:pPr>
            <a:r>
              <a:rPr i="1" kern="0" dirty="0">
                <a:solidFill>
                  <a:srgbClr val="465359"/>
                </a:solidFill>
                <a:cs typeface="Calibri"/>
              </a:rPr>
              <a:t>*</a:t>
            </a:r>
            <a:r>
              <a:rPr lang="en-US" i="1" kern="0" dirty="0">
                <a:solidFill>
                  <a:srgbClr val="465359"/>
                </a:solidFill>
                <a:cs typeface="Calibri"/>
              </a:rPr>
              <a:t>*</a:t>
            </a:r>
            <a:r>
              <a:rPr i="1" kern="0" dirty="0">
                <a:solidFill>
                  <a:srgbClr val="465359"/>
                </a:solidFill>
                <a:cs typeface="Calibri"/>
              </a:rPr>
              <a:t>A</a:t>
            </a:r>
            <a:r>
              <a:rPr i="1" kern="0" spc="22" dirty="0">
                <a:solidFill>
                  <a:srgbClr val="465359"/>
                </a:solidFill>
                <a:cs typeface="Calibri"/>
              </a:rPr>
              <a:t> </a:t>
            </a:r>
            <a:r>
              <a:rPr i="1" kern="0" dirty="0">
                <a:solidFill>
                  <a:srgbClr val="465359"/>
                </a:solidFill>
                <a:cs typeface="Calibri"/>
              </a:rPr>
              <a:t>teledentistry</a:t>
            </a:r>
            <a:r>
              <a:rPr i="1" kern="0" spc="-9" dirty="0">
                <a:solidFill>
                  <a:srgbClr val="465359"/>
                </a:solidFill>
                <a:cs typeface="Calibri"/>
              </a:rPr>
              <a:t> </a:t>
            </a:r>
            <a:r>
              <a:rPr i="1" kern="0" dirty="0">
                <a:solidFill>
                  <a:srgbClr val="465359"/>
                </a:solidFill>
                <a:cs typeface="Calibri"/>
              </a:rPr>
              <a:t>visit</a:t>
            </a:r>
            <a:r>
              <a:rPr i="1" kern="0" spc="18" dirty="0">
                <a:solidFill>
                  <a:srgbClr val="465359"/>
                </a:solidFill>
                <a:cs typeface="Calibri"/>
              </a:rPr>
              <a:t> </a:t>
            </a:r>
            <a:r>
              <a:rPr i="1" kern="0" dirty="0">
                <a:solidFill>
                  <a:srgbClr val="465359"/>
                </a:solidFill>
                <a:cs typeface="Calibri"/>
              </a:rPr>
              <a:t>counts</a:t>
            </a:r>
            <a:r>
              <a:rPr i="1" kern="0" spc="18" dirty="0">
                <a:solidFill>
                  <a:srgbClr val="465359"/>
                </a:solidFill>
                <a:cs typeface="Calibri"/>
              </a:rPr>
              <a:t> </a:t>
            </a:r>
            <a:r>
              <a:rPr i="1" kern="0" dirty="0">
                <a:solidFill>
                  <a:srgbClr val="465359"/>
                </a:solidFill>
                <a:cs typeface="Calibri"/>
              </a:rPr>
              <a:t>as</a:t>
            </a:r>
            <a:r>
              <a:rPr i="1" kern="0" spc="44" dirty="0">
                <a:solidFill>
                  <a:srgbClr val="465359"/>
                </a:solidFill>
                <a:cs typeface="Calibri"/>
              </a:rPr>
              <a:t> </a:t>
            </a:r>
            <a:r>
              <a:rPr i="1" kern="0" dirty="0">
                <a:solidFill>
                  <a:srgbClr val="465359"/>
                </a:solidFill>
                <a:cs typeface="Calibri"/>
              </a:rPr>
              <a:t>a</a:t>
            </a:r>
            <a:r>
              <a:rPr i="1" kern="0" spc="31" dirty="0">
                <a:solidFill>
                  <a:srgbClr val="465359"/>
                </a:solidFill>
                <a:cs typeface="Calibri"/>
              </a:rPr>
              <a:t> </a:t>
            </a:r>
            <a:r>
              <a:rPr i="1" kern="0" spc="-9" dirty="0">
                <a:solidFill>
                  <a:srgbClr val="465359"/>
                </a:solidFill>
                <a:cs typeface="Calibri"/>
              </a:rPr>
              <a:t>problem- </a:t>
            </a:r>
            <a:r>
              <a:rPr i="1" kern="0" dirty="0">
                <a:solidFill>
                  <a:srgbClr val="465359"/>
                </a:solidFill>
                <a:cs typeface="Calibri"/>
              </a:rPr>
              <a:t>focused</a:t>
            </a:r>
            <a:r>
              <a:rPr i="1" kern="0" spc="22" dirty="0">
                <a:solidFill>
                  <a:srgbClr val="465359"/>
                </a:solidFill>
                <a:cs typeface="Calibri"/>
              </a:rPr>
              <a:t> </a:t>
            </a:r>
            <a:r>
              <a:rPr i="1" kern="0" spc="-9" dirty="0">
                <a:solidFill>
                  <a:srgbClr val="465359"/>
                </a:solidFill>
                <a:cs typeface="Calibri"/>
              </a:rPr>
              <a:t>exam.</a:t>
            </a:r>
            <a:endParaRPr i="1" kern="0" dirty="0">
              <a:solidFill>
                <a:srgbClr val="465359"/>
              </a:solidFill>
              <a:cs typeface="Calibri"/>
            </a:endParaRPr>
          </a:p>
        </p:txBody>
      </p:sp>
      <p:grpSp>
        <p:nvGrpSpPr>
          <p:cNvPr id="5" name="object 5"/>
          <p:cNvGrpSpPr/>
          <p:nvPr/>
        </p:nvGrpSpPr>
        <p:grpSpPr>
          <a:xfrm>
            <a:off x="422153" y="687898"/>
            <a:ext cx="5104840" cy="6051176"/>
            <a:chOff x="3047" y="0"/>
            <a:chExt cx="5785485" cy="6858000"/>
          </a:xfrm>
        </p:grpSpPr>
        <p:pic>
          <p:nvPicPr>
            <p:cNvPr id="6" name="object 6"/>
            <p:cNvPicPr/>
            <p:nvPr/>
          </p:nvPicPr>
          <p:blipFill>
            <a:blip r:embed="rId2" cstate="print"/>
            <a:stretch>
              <a:fillRect/>
            </a:stretch>
          </p:blipFill>
          <p:spPr>
            <a:xfrm>
              <a:off x="3047" y="0"/>
              <a:ext cx="5785103" cy="6857999"/>
            </a:xfrm>
            <a:prstGeom prst="rect">
              <a:avLst/>
            </a:prstGeom>
          </p:spPr>
        </p:pic>
        <p:pic>
          <p:nvPicPr>
            <p:cNvPr id="7" name="object 7"/>
            <p:cNvPicPr/>
            <p:nvPr/>
          </p:nvPicPr>
          <p:blipFill>
            <a:blip r:embed="rId3" cstate="print"/>
            <a:stretch>
              <a:fillRect/>
            </a:stretch>
          </p:blipFill>
          <p:spPr>
            <a:xfrm>
              <a:off x="1982724" y="2497835"/>
              <a:ext cx="1825751" cy="1828799"/>
            </a:xfrm>
            <a:prstGeom prst="rect">
              <a:avLst/>
            </a:prstGeom>
          </p:spPr>
        </p:pic>
      </p:grpSp>
      <p:sp>
        <p:nvSpPr>
          <p:cNvPr id="8" name="object 8"/>
          <p:cNvSpPr txBox="1"/>
          <p:nvPr/>
        </p:nvSpPr>
        <p:spPr>
          <a:xfrm>
            <a:off x="2058043" y="4690541"/>
            <a:ext cx="1832722" cy="1078726"/>
          </a:xfrm>
          <a:prstGeom prst="rect">
            <a:avLst/>
          </a:prstGeom>
        </p:spPr>
        <p:txBody>
          <a:bodyPr vert="horz" wrap="square" lIns="0" tIns="103093" rIns="0" bIns="0" rtlCol="0">
            <a:spAutoFit/>
          </a:bodyPr>
          <a:lstStyle/>
          <a:p>
            <a:pPr marL="50989" marR="4483" indent="-40343" defTabSz="806867">
              <a:lnSpc>
                <a:spcPts val="3803"/>
              </a:lnSpc>
              <a:spcBef>
                <a:spcPts val="811"/>
              </a:spcBef>
            </a:pPr>
            <a:r>
              <a:rPr sz="3750" kern="0" spc="-9" dirty="0">
                <a:solidFill>
                  <a:srgbClr val="FFFFFF"/>
                </a:solidFill>
                <a:latin typeface="Arial"/>
                <a:cs typeface="Arial"/>
              </a:rPr>
              <a:t>Included Benefits</a:t>
            </a:r>
            <a:endParaRPr sz="3750" kern="0" dirty="0">
              <a:solidFill>
                <a:sysClr val="windowText" lastClr="000000"/>
              </a:solidFill>
              <a:latin typeface="Arial"/>
              <a:cs typeface="Arial"/>
            </a:endParaRPr>
          </a:p>
        </p:txBody>
      </p:sp>
      <p:pic>
        <p:nvPicPr>
          <p:cNvPr id="10" name="Picture 9">
            <a:extLst>
              <a:ext uri="{FF2B5EF4-FFF2-40B4-BE49-F238E27FC236}">
                <a16:creationId xmlns:a16="http://schemas.microsoft.com/office/drawing/2014/main" id="{7796041E-BEEF-05BC-EF3D-138DA6BF8952}"/>
              </a:ext>
            </a:extLst>
          </p:cNvPr>
          <p:cNvPicPr>
            <a:picLocks noChangeAspect="1"/>
          </p:cNvPicPr>
          <p:nvPr/>
        </p:nvPicPr>
        <p:blipFill>
          <a:blip r:embed="rId4"/>
          <a:stretch>
            <a:fillRect/>
          </a:stretch>
        </p:blipFill>
        <p:spPr>
          <a:xfrm>
            <a:off x="4249543" y="5893015"/>
            <a:ext cx="1277113" cy="766268"/>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096000" y="989902"/>
            <a:ext cx="4509247" cy="500232"/>
          </a:xfrm>
          <a:prstGeom prst="rect">
            <a:avLst/>
          </a:prstGeom>
        </p:spPr>
        <p:txBody>
          <a:bodyPr vert="horz" wrap="square" lIns="0" tIns="11206" rIns="0" bIns="0" rtlCol="0">
            <a:spAutoFit/>
          </a:bodyPr>
          <a:lstStyle/>
          <a:p>
            <a:pPr marL="11206">
              <a:spcBef>
                <a:spcPts val="88"/>
              </a:spcBef>
            </a:pPr>
            <a:r>
              <a:rPr sz="3177" i="1" dirty="0"/>
              <a:t>Healthy</a:t>
            </a:r>
            <a:r>
              <a:rPr sz="3177" i="1" spc="-57" dirty="0"/>
              <a:t> </a:t>
            </a:r>
            <a:r>
              <a:rPr sz="3177" i="1" dirty="0"/>
              <a:t>Smile,</a:t>
            </a:r>
            <a:r>
              <a:rPr sz="3177" i="1" spc="-53" dirty="0"/>
              <a:t> </a:t>
            </a:r>
            <a:r>
              <a:rPr sz="3177" i="1" dirty="0"/>
              <a:t>Healthy</a:t>
            </a:r>
            <a:r>
              <a:rPr sz="3177" i="1" spc="-53" dirty="0"/>
              <a:t> </a:t>
            </a:r>
            <a:r>
              <a:rPr sz="3177" i="1" spc="-35" dirty="0"/>
              <a:t>You®</a:t>
            </a:r>
            <a:endParaRPr sz="3177" dirty="0"/>
          </a:p>
        </p:txBody>
      </p:sp>
      <p:sp>
        <p:nvSpPr>
          <p:cNvPr id="3" name="object 3"/>
          <p:cNvSpPr txBox="1"/>
          <p:nvPr/>
        </p:nvSpPr>
        <p:spPr>
          <a:xfrm>
            <a:off x="6210577" y="1649112"/>
            <a:ext cx="4683499" cy="3834798"/>
          </a:xfrm>
          <a:prstGeom prst="rect">
            <a:avLst/>
          </a:prstGeom>
        </p:spPr>
        <p:txBody>
          <a:bodyPr vert="horz" wrap="square" lIns="0" tIns="11206" rIns="0" bIns="0" rtlCol="0">
            <a:spAutoFit/>
          </a:bodyPr>
          <a:lstStyle/>
          <a:p>
            <a:pPr marL="11206" marR="4483" defTabSz="806867">
              <a:spcBef>
                <a:spcPts val="88"/>
              </a:spcBef>
            </a:pPr>
            <a:r>
              <a:rPr sz="2118" i="1" kern="0" dirty="0">
                <a:solidFill>
                  <a:schemeClr val="tx1">
                    <a:lumMod val="75000"/>
                    <a:lumOff val="25000"/>
                  </a:schemeClr>
                </a:solidFill>
                <a:latin typeface="Calibri"/>
                <a:cs typeface="Calibri"/>
              </a:rPr>
              <a:t>Healthy</a:t>
            </a:r>
            <a:r>
              <a:rPr sz="2118" i="1" kern="0" spc="-66" dirty="0">
                <a:solidFill>
                  <a:schemeClr val="tx1">
                    <a:lumMod val="75000"/>
                    <a:lumOff val="25000"/>
                  </a:schemeClr>
                </a:solidFill>
                <a:latin typeface="Calibri"/>
                <a:cs typeface="Calibri"/>
              </a:rPr>
              <a:t> </a:t>
            </a:r>
            <a:r>
              <a:rPr sz="2118" i="1" kern="0" dirty="0">
                <a:solidFill>
                  <a:schemeClr val="tx1">
                    <a:lumMod val="75000"/>
                    <a:lumOff val="25000"/>
                  </a:schemeClr>
                </a:solidFill>
                <a:latin typeface="Calibri"/>
                <a:cs typeface="Calibri"/>
              </a:rPr>
              <a:t>Smile,</a:t>
            </a:r>
            <a:r>
              <a:rPr sz="2118" i="1" kern="0" spc="-35" dirty="0">
                <a:solidFill>
                  <a:schemeClr val="tx1">
                    <a:lumMod val="75000"/>
                    <a:lumOff val="25000"/>
                  </a:schemeClr>
                </a:solidFill>
                <a:latin typeface="Calibri"/>
                <a:cs typeface="Calibri"/>
              </a:rPr>
              <a:t> </a:t>
            </a:r>
            <a:r>
              <a:rPr sz="2118" i="1" kern="0" dirty="0">
                <a:solidFill>
                  <a:schemeClr val="tx1">
                    <a:lumMod val="75000"/>
                    <a:lumOff val="25000"/>
                  </a:schemeClr>
                </a:solidFill>
                <a:latin typeface="Calibri"/>
                <a:cs typeface="Calibri"/>
              </a:rPr>
              <a:t>Healthy</a:t>
            </a:r>
            <a:r>
              <a:rPr sz="2118" i="1" kern="0" spc="-53" dirty="0">
                <a:solidFill>
                  <a:schemeClr val="tx1">
                    <a:lumMod val="75000"/>
                    <a:lumOff val="25000"/>
                  </a:schemeClr>
                </a:solidFill>
                <a:latin typeface="Calibri"/>
                <a:cs typeface="Calibri"/>
              </a:rPr>
              <a:t> </a:t>
            </a:r>
            <a:r>
              <a:rPr sz="2118" i="1" kern="0" spc="-18" dirty="0">
                <a:solidFill>
                  <a:schemeClr val="tx1">
                    <a:lumMod val="75000"/>
                    <a:lumOff val="25000"/>
                  </a:schemeClr>
                </a:solidFill>
                <a:latin typeface="Calibri"/>
                <a:cs typeface="Calibri"/>
              </a:rPr>
              <a:t>You</a:t>
            </a:r>
            <a:r>
              <a:rPr sz="2118" kern="0" spc="-18" dirty="0">
                <a:solidFill>
                  <a:schemeClr val="tx1">
                    <a:lumMod val="75000"/>
                    <a:lumOff val="25000"/>
                  </a:schemeClr>
                </a:solidFill>
                <a:latin typeface="Calibri"/>
                <a:cs typeface="Calibri"/>
              </a:rPr>
              <a:t>®</a:t>
            </a:r>
            <a:r>
              <a:rPr sz="2118" kern="0" spc="-40" dirty="0">
                <a:solidFill>
                  <a:schemeClr val="tx1">
                    <a:lumMod val="75000"/>
                    <a:lumOff val="25000"/>
                  </a:schemeClr>
                </a:solidFill>
                <a:latin typeface="Calibri"/>
                <a:cs typeface="Calibri"/>
              </a:rPr>
              <a:t> </a:t>
            </a:r>
            <a:r>
              <a:rPr sz="2118" kern="0" spc="-9" dirty="0">
                <a:solidFill>
                  <a:schemeClr val="tx1">
                    <a:lumMod val="75000"/>
                    <a:lumOff val="25000"/>
                  </a:schemeClr>
                </a:solidFill>
                <a:latin typeface="Calibri"/>
                <a:cs typeface="Calibri"/>
              </a:rPr>
              <a:t>provides </a:t>
            </a:r>
            <a:r>
              <a:rPr sz="2118" kern="0" dirty="0">
                <a:solidFill>
                  <a:schemeClr val="tx1">
                    <a:lumMod val="75000"/>
                    <a:lumOff val="25000"/>
                  </a:schemeClr>
                </a:solidFill>
                <a:latin typeface="Calibri"/>
                <a:cs typeface="Calibri"/>
              </a:rPr>
              <a:t>additional</a:t>
            </a:r>
            <a:r>
              <a:rPr sz="2118" kern="0" spc="-53" dirty="0">
                <a:solidFill>
                  <a:schemeClr val="tx1">
                    <a:lumMod val="75000"/>
                    <a:lumOff val="25000"/>
                  </a:schemeClr>
                </a:solidFill>
                <a:latin typeface="Calibri"/>
                <a:cs typeface="Calibri"/>
              </a:rPr>
              <a:t> </a:t>
            </a:r>
            <a:r>
              <a:rPr sz="2118" kern="0" dirty="0">
                <a:solidFill>
                  <a:schemeClr val="tx1">
                    <a:lumMod val="75000"/>
                    <a:lumOff val="25000"/>
                  </a:schemeClr>
                </a:solidFill>
                <a:latin typeface="Calibri"/>
                <a:cs typeface="Calibri"/>
              </a:rPr>
              <a:t>dental</a:t>
            </a:r>
            <a:r>
              <a:rPr sz="2118" kern="0" spc="-35" dirty="0">
                <a:solidFill>
                  <a:schemeClr val="tx1">
                    <a:lumMod val="75000"/>
                    <a:lumOff val="25000"/>
                  </a:schemeClr>
                </a:solidFill>
                <a:latin typeface="Calibri"/>
                <a:cs typeface="Calibri"/>
              </a:rPr>
              <a:t> </a:t>
            </a:r>
            <a:r>
              <a:rPr sz="2118" kern="0" dirty="0">
                <a:solidFill>
                  <a:schemeClr val="tx1">
                    <a:lumMod val="75000"/>
                    <a:lumOff val="25000"/>
                  </a:schemeClr>
                </a:solidFill>
                <a:latin typeface="Calibri"/>
                <a:cs typeface="Calibri"/>
              </a:rPr>
              <a:t>benefits</a:t>
            </a:r>
            <a:r>
              <a:rPr sz="2118" kern="0" spc="-31" dirty="0">
                <a:solidFill>
                  <a:schemeClr val="tx1">
                    <a:lumMod val="75000"/>
                    <a:lumOff val="25000"/>
                  </a:schemeClr>
                </a:solidFill>
                <a:latin typeface="Calibri"/>
                <a:cs typeface="Calibri"/>
              </a:rPr>
              <a:t> </a:t>
            </a:r>
            <a:r>
              <a:rPr sz="2118" kern="0" dirty="0">
                <a:solidFill>
                  <a:schemeClr val="tx1">
                    <a:lumMod val="75000"/>
                    <a:lumOff val="25000"/>
                  </a:schemeClr>
                </a:solidFill>
                <a:latin typeface="Calibri"/>
                <a:cs typeface="Calibri"/>
              </a:rPr>
              <a:t>for</a:t>
            </a:r>
            <a:r>
              <a:rPr sz="2118" kern="0" spc="-31" dirty="0">
                <a:solidFill>
                  <a:schemeClr val="tx1">
                    <a:lumMod val="75000"/>
                    <a:lumOff val="25000"/>
                  </a:schemeClr>
                </a:solidFill>
                <a:latin typeface="Calibri"/>
                <a:cs typeface="Calibri"/>
              </a:rPr>
              <a:t> </a:t>
            </a:r>
            <a:r>
              <a:rPr sz="2118" kern="0" dirty="0">
                <a:solidFill>
                  <a:schemeClr val="tx1">
                    <a:lumMod val="75000"/>
                    <a:lumOff val="25000"/>
                  </a:schemeClr>
                </a:solidFill>
                <a:latin typeface="Calibri"/>
                <a:cs typeface="Calibri"/>
              </a:rPr>
              <a:t>the</a:t>
            </a:r>
            <a:r>
              <a:rPr sz="2118" kern="0" spc="-26" dirty="0">
                <a:solidFill>
                  <a:schemeClr val="tx1">
                    <a:lumMod val="75000"/>
                    <a:lumOff val="25000"/>
                  </a:schemeClr>
                </a:solidFill>
                <a:latin typeface="Calibri"/>
                <a:cs typeface="Calibri"/>
              </a:rPr>
              <a:t> </a:t>
            </a:r>
            <a:r>
              <a:rPr sz="2118" kern="0" spc="-9" dirty="0">
                <a:solidFill>
                  <a:schemeClr val="tx1">
                    <a:lumMod val="75000"/>
                    <a:lumOff val="25000"/>
                  </a:schemeClr>
                </a:solidFill>
                <a:latin typeface="Calibri"/>
                <a:cs typeface="Calibri"/>
              </a:rPr>
              <a:t>following </a:t>
            </a:r>
            <a:r>
              <a:rPr sz="2118" kern="0" dirty="0">
                <a:solidFill>
                  <a:schemeClr val="tx1">
                    <a:lumMod val="75000"/>
                    <a:lumOff val="25000"/>
                  </a:schemeClr>
                </a:solidFill>
                <a:latin typeface="Calibri"/>
                <a:cs typeface="Calibri"/>
              </a:rPr>
              <a:t>health</a:t>
            </a:r>
            <a:r>
              <a:rPr sz="2118" kern="0" spc="-4" dirty="0">
                <a:solidFill>
                  <a:schemeClr val="tx1">
                    <a:lumMod val="75000"/>
                    <a:lumOff val="25000"/>
                  </a:schemeClr>
                </a:solidFill>
                <a:latin typeface="Calibri"/>
                <a:cs typeface="Calibri"/>
              </a:rPr>
              <a:t> </a:t>
            </a:r>
            <a:r>
              <a:rPr sz="2118" kern="0" spc="-9" dirty="0">
                <a:solidFill>
                  <a:schemeClr val="tx1">
                    <a:lumMod val="75000"/>
                    <a:lumOff val="25000"/>
                  </a:schemeClr>
                </a:solidFill>
                <a:latin typeface="Calibri"/>
                <a:cs typeface="Calibri"/>
              </a:rPr>
              <a:t>conditions:</a:t>
            </a:r>
            <a:endParaRPr sz="2118" kern="0" dirty="0">
              <a:solidFill>
                <a:schemeClr val="tx1">
                  <a:lumMod val="75000"/>
                  <a:lumOff val="25000"/>
                </a:schemeClr>
              </a:solidFill>
              <a:latin typeface="Calibri"/>
              <a:cs typeface="Calibri"/>
            </a:endParaRPr>
          </a:p>
          <a:p>
            <a:pPr marL="219647" indent="-208441" defTabSz="806867">
              <a:spcBef>
                <a:spcPts val="507"/>
              </a:spcBef>
              <a:buClr>
                <a:srgbClr val="67BB49"/>
              </a:buClr>
              <a:buFont typeface="Arial"/>
              <a:buChar char="•"/>
              <a:tabLst>
                <a:tab pos="219087" algn="l"/>
                <a:tab pos="219647" algn="l"/>
              </a:tabLst>
            </a:pPr>
            <a:r>
              <a:rPr sz="2118" kern="0" spc="-9" dirty="0">
                <a:solidFill>
                  <a:schemeClr val="tx1">
                    <a:lumMod val="75000"/>
                    <a:lumOff val="25000"/>
                  </a:schemeClr>
                </a:solidFill>
                <a:latin typeface="Calibri"/>
                <a:cs typeface="Calibri"/>
              </a:rPr>
              <a:t>Pregnancy</a:t>
            </a:r>
            <a:endParaRPr sz="2118" kern="0" dirty="0">
              <a:solidFill>
                <a:schemeClr val="tx1">
                  <a:lumMod val="75000"/>
                  <a:lumOff val="25000"/>
                </a:schemeClr>
              </a:solidFill>
              <a:latin typeface="Calibri"/>
              <a:cs typeface="Calibri"/>
            </a:endParaRPr>
          </a:p>
          <a:p>
            <a:pPr marL="219647" indent="-208441" defTabSz="806867">
              <a:spcBef>
                <a:spcPts val="507"/>
              </a:spcBef>
              <a:buClr>
                <a:srgbClr val="67BB49"/>
              </a:buClr>
              <a:buFont typeface="Arial"/>
              <a:buChar char="•"/>
              <a:tabLst>
                <a:tab pos="219087" algn="l"/>
                <a:tab pos="219647" algn="l"/>
              </a:tabLst>
            </a:pPr>
            <a:r>
              <a:rPr sz="2118" kern="0" spc="-9" dirty="0">
                <a:solidFill>
                  <a:schemeClr val="tx1">
                    <a:lumMod val="75000"/>
                    <a:lumOff val="25000"/>
                  </a:schemeClr>
                </a:solidFill>
                <a:latin typeface="Calibri"/>
                <a:cs typeface="Calibri"/>
              </a:rPr>
              <a:t>Diabetes</a:t>
            </a:r>
            <a:endParaRPr sz="2118" kern="0" dirty="0">
              <a:solidFill>
                <a:schemeClr val="tx1">
                  <a:lumMod val="75000"/>
                  <a:lumOff val="25000"/>
                </a:schemeClr>
              </a:solidFill>
              <a:latin typeface="Calibri"/>
              <a:cs typeface="Calibri"/>
            </a:endParaRPr>
          </a:p>
          <a:p>
            <a:pPr marL="219647" indent="-208441" defTabSz="806867">
              <a:spcBef>
                <a:spcPts val="507"/>
              </a:spcBef>
              <a:buClr>
                <a:srgbClr val="67BB49"/>
              </a:buClr>
              <a:buFont typeface="Arial"/>
              <a:buChar char="•"/>
              <a:tabLst>
                <a:tab pos="219087" algn="l"/>
                <a:tab pos="219647" algn="l"/>
              </a:tabLst>
            </a:pPr>
            <a:r>
              <a:rPr sz="2118" kern="0" dirty="0">
                <a:solidFill>
                  <a:schemeClr val="tx1">
                    <a:lumMod val="75000"/>
                    <a:lumOff val="25000"/>
                  </a:schemeClr>
                </a:solidFill>
                <a:latin typeface="Calibri"/>
                <a:cs typeface="Calibri"/>
              </a:rPr>
              <a:t>Cancer</a:t>
            </a:r>
            <a:r>
              <a:rPr sz="2118" kern="0" spc="-18" dirty="0">
                <a:solidFill>
                  <a:schemeClr val="tx1">
                    <a:lumMod val="75000"/>
                    <a:lumOff val="25000"/>
                  </a:schemeClr>
                </a:solidFill>
                <a:latin typeface="Calibri"/>
                <a:cs typeface="Calibri"/>
              </a:rPr>
              <a:t> </a:t>
            </a:r>
            <a:r>
              <a:rPr sz="2118" kern="0" spc="-9" dirty="0">
                <a:solidFill>
                  <a:schemeClr val="tx1">
                    <a:lumMod val="75000"/>
                    <a:lumOff val="25000"/>
                  </a:schemeClr>
                </a:solidFill>
                <a:latin typeface="Calibri"/>
                <a:cs typeface="Calibri"/>
              </a:rPr>
              <a:t>treatment</a:t>
            </a:r>
            <a:endParaRPr sz="2118" kern="0" dirty="0">
              <a:solidFill>
                <a:schemeClr val="tx1">
                  <a:lumMod val="75000"/>
                  <a:lumOff val="25000"/>
                </a:schemeClr>
              </a:solidFill>
              <a:latin typeface="Calibri"/>
              <a:cs typeface="Calibri"/>
            </a:endParaRPr>
          </a:p>
          <a:p>
            <a:pPr marL="219647" indent="-208441" defTabSz="806867">
              <a:spcBef>
                <a:spcPts val="507"/>
              </a:spcBef>
              <a:buClr>
                <a:srgbClr val="67BB49"/>
              </a:buClr>
              <a:buFont typeface="Arial"/>
              <a:buChar char="•"/>
              <a:tabLst>
                <a:tab pos="219087" algn="l"/>
                <a:tab pos="219647" algn="l"/>
              </a:tabLst>
            </a:pPr>
            <a:r>
              <a:rPr sz="2118" kern="0" spc="-9" dirty="0">
                <a:solidFill>
                  <a:schemeClr val="tx1">
                    <a:lumMod val="75000"/>
                    <a:lumOff val="25000"/>
                  </a:schemeClr>
                </a:solidFill>
                <a:latin typeface="Calibri"/>
                <a:cs typeface="Calibri"/>
              </a:rPr>
              <a:t>High-</a:t>
            </a:r>
            <a:r>
              <a:rPr sz="2118" kern="0" dirty="0">
                <a:solidFill>
                  <a:schemeClr val="tx1">
                    <a:lumMod val="75000"/>
                    <a:lumOff val="25000"/>
                  </a:schemeClr>
                </a:solidFill>
                <a:latin typeface="Calibri"/>
                <a:cs typeface="Calibri"/>
              </a:rPr>
              <a:t>risk</a:t>
            </a:r>
            <a:r>
              <a:rPr sz="2118" kern="0" spc="-26" dirty="0">
                <a:solidFill>
                  <a:schemeClr val="tx1">
                    <a:lumMod val="75000"/>
                    <a:lumOff val="25000"/>
                  </a:schemeClr>
                </a:solidFill>
                <a:latin typeface="Calibri"/>
                <a:cs typeface="Calibri"/>
              </a:rPr>
              <a:t> </a:t>
            </a:r>
            <a:r>
              <a:rPr sz="2118" kern="0" dirty="0">
                <a:solidFill>
                  <a:schemeClr val="tx1">
                    <a:lumMod val="75000"/>
                    <a:lumOff val="25000"/>
                  </a:schemeClr>
                </a:solidFill>
                <a:latin typeface="Calibri"/>
                <a:cs typeface="Calibri"/>
              </a:rPr>
              <a:t>cardiac</a:t>
            </a:r>
            <a:r>
              <a:rPr sz="2118" kern="0" spc="-22" dirty="0">
                <a:solidFill>
                  <a:schemeClr val="tx1">
                    <a:lumMod val="75000"/>
                    <a:lumOff val="25000"/>
                  </a:schemeClr>
                </a:solidFill>
                <a:latin typeface="Calibri"/>
                <a:cs typeface="Calibri"/>
              </a:rPr>
              <a:t> </a:t>
            </a:r>
            <a:r>
              <a:rPr sz="2118" kern="0" spc="-9" dirty="0">
                <a:solidFill>
                  <a:schemeClr val="tx1">
                    <a:lumMod val="75000"/>
                    <a:lumOff val="25000"/>
                  </a:schemeClr>
                </a:solidFill>
                <a:latin typeface="Calibri"/>
                <a:cs typeface="Calibri"/>
              </a:rPr>
              <a:t>conditions</a:t>
            </a:r>
            <a:endParaRPr sz="2118" kern="0" dirty="0">
              <a:solidFill>
                <a:schemeClr val="tx1">
                  <a:lumMod val="75000"/>
                  <a:lumOff val="25000"/>
                </a:schemeClr>
              </a:solidFill>
              <a:latin typeface="Calibri"/>
              <a:cs typeface="Calibri"/>
            </a:endParaRPr>
          </a:p>
          <a:p>
            <a:pPr marL="11206" defTabSz="806867">
              <a:spcBef>
                <a:spcPts val="1399"/>
              </a:spcBef>
            </a:pPr>
            <a:r>
              <a:rPr lang="en-US" sz="2118" kern="0" dirty="0">
                <a:solidFill>
                  <a:schemeClr val="tx1">
                    <a:lumMod val="75000"/>
                    <a:lumOff val="25000"/>
                  </a:schemeClr>
                </a:solidFill>
                <a:latin typeface="Calibri"/>
                <a:cs typeface="Calibri"/>
              </a:rPr>
              <a:t>Available now:</a:t>
            </a:r>
            <a:endParaRPr sz="2118" kern="0" dirty="0">
              <a:solidFill>
                <a:schemeClr val="tx1">
                  <a:lumMod val="75000"/>
                  <a:lumOff val="25000"/>
                </a:schemeClr>
              </a:solidFill>
              <a:latin typeface="Calibri"/>
              <a:cs typeface="Calibri"/>
            </a:endParaRPr>
          </a:p>
          <a:p>
            <a:pPr marL="219647" indent="-208441" defTabSz="806867">
              <a:spcBef>
                <a:spcPts val="507"/>
              </a:spcBef>
              <a:buClr>
                <a:srgbClr val="67BB49"/>
              </a:buClr>
              <a:buFont typeface="Arial"/>
              <a:buChar char="•"/>
              <a:tabLst>
                <a:tab pos="219087" algn="l"/>
                <a:tab pos="219647" algn="l"/>
              </a:tabLst>
            </a:pPr>
            <a:r>
              <a:rPr sz="2118" kern="0" spc="-9" dirty="0">
                <a:solidFill>
                  <a:schemeClr val="tx1">
                    <a:lumMod val="75000"/>
                    <a:lumOff val="25000"/>
                  </a:schemeClr>
                </a:solidFill>
                <a:latin typeface="Calibri"/>
                <a:cs typeface="Calibri"/>
              </a:rPr>
              <a:t>Weakened</a:t>
            </a:r>
            <a:r>
              <a:rPr sz="2118" kern="0" spc="-62" dirty="0">
                <a:solidFill>
                  <a:schemeClr val="tx1">
                    <a:lumMod val="75000"/>
                    <a:lumOff val="25000"/>
                  </a:schemeClr>
                </a:solidFill>
                <a:latin typeface="Calibri"/>
                <a:cs typeface="Calibri"/>
              </a:rPr>
              <a:t> </a:t>
            </a:r>
            <a:r>
              <a:rPr sz="2118" kern="0" dirty="0">
                <a:solidFill>
                  <a:schemeClr val="tx1">
                    <a:lumMod val="75000"/>
                    <a:lumOff val="25000"/>
                  </a:schemeClr>
                </a:solidFill>
                <a:latin typeface="Calibri"/>
                <a:cs typeface="Calibri"/>
              </a:rPr>
              <a:t>immune</a:t>
            </a:r>
            <a:r>
              <a:rPr sz="2118" kern="0" spc="-44" dirty="0">
                <a:solidFill>
                  <a:schemeClr val="tx1">
                    <a:lumMod val="75000"/>
                    <a:lumOff val="25000"/>
                  </a:schemeClr>
                </a:solidFill>
                <a:latin typeface="Calibri"/>
                <a:cs typeface="Calibri"/>
              </a:rPr>
              <a:t> </a:t>
            </a:r>
            <a:r>
              <a:rPr sz="2118" kern="0" spc="-9" dirty="0">
                <a:solidFill>
                  <a:schemeClr val="tx1">
                    <a:lumMod val="75000"/>
                    <a:lumOff val="25000"/>
                  </a:schemeClr>
                </a:solidFill>
                <a:latin typeface="Calibri"/>
                <a:cs typeface="Calibri"/>
              </a:rPr>
              <a:t>systems</a:t>
            </a:r>
            <a:endParaRPr sz="2118" kern="0" dirty="0">
              <a:solidFill>
                <a:schemeClr val="tx1">
                  <a:lumMod val="75000"/>
                  <a:lumOff val="25000"/>
                </a:schemeClr>
              </a:solidFill>
              <a:latin typeface="Calibri"/>
              <a:cs typeface="Calibri"/>
            </a:endParaRPr>
          </a:p>
          <a:p>
            <a:pPr marL="219647" indent="-208441" defTabSz="806867">
              <a:spcBef>
                <a:spcPts val="512"/>
              </a:spcBef>
              <a:buClr>
                <a:srgbClr val="67BB49"/>
              </a:buClr>
              <a:buFont typeface="Arial"/>
              <a:buChar char="•"/>
              <a:tabLst>
                <a:tab pos="219087" algn="l"/>
                <a:tab pos="219647" algn="l"/>
              </a:tabLst>
            </a:pPr>
            <a:r>
              <a:rPr sz="2118" kern="0" dirty="0">
                <a:solidFill>
                  <a:schemeClr val="tx1">
                    <a:lumMod val="75000"/>
                    <a:lumOff val="25000"/>
                  </a:schemeClr>
                </a:solidFill>
                <a:latin typeface="Calibri"/>
                <a:cs typeface="Calibri"/>
              </a:rPr>
              <a:t>Kidney</a:t>
            </a:r>
            <a:r>
              <a:rPr sz="2118" kern="0" spc="-35" dirty="0">
                <a:solidFill>
                  <a:schemeClr val="tx1">
                    <a:lumMod val="75000"/>
                    <a:lumOff val="25000"/>
                  </a:schemeClr>
                </a:solidFill>
                <a:latin typeface="Calibri"/>
                <a:cs typeface="Calibri"/>
              </a:rPr>
              <a:t> </a:t>
            </a:r>
            <a:r>
              <a:rPr sz="2118" kern="0" dirty="0">
                <a:solidFill>
                  <a:schemeClr val="tx1">
                    <a:lumMod val="75000"/>
                    <a:lumOff val="25000"/>
                  </a:schemeClr>
                </a:solidFill>
                <a:latin typeface="Calibri"/>
                <a:cs typeface="Calibri"/>
              </a:rPr>
              <a:t>failure</a:t>
            </a:r>
            <a:r>
              <a:rPr sz="2118" kern="0" spc="-35" dirty="0">
                <a:solidFill>
                  <a:schemeClr val="tx1">
                    <a:lumMod val="75000"/>
                    <a:lumOff val="25000"/>
                  </a:schemeClr>
                </a:solidFill>
                <a:latin typeface="Calibri"/>
                <a:cs typeface="Calibri"/>
              </a:rPr>
              <a:t> </a:t>
            </a:r>
            <a:r>
              <a:rPr sz="2118" kern="0" dirty="0">
                <a:solidFill>
                  <a:schemeClr val="tx1">
                    <a:lumMod val="75000"/>
                    <a:lumOff val="25000"/>
                  </a:schemeClr>
                </a:solidFill>
                <a:latin typeface="Calibri"/>
                <a:cs typeface="Calibri"/>
              </a:rPr>
              <a:t>or</a:t>
            </a:r>
            <a:r>
              <a:rPr sz="2118" kern="0" spc="-35" dirty="0">
                <a:solidFill>
                  <a:schemeClr val="tx1">
                    <a:lumMod val="75000"/>
                    <a:lumOff val="25000"/>
                  </a:schemeClr>
                </a:solidFill>
                <a:latin typeface="Calibri"/>
                <a:cs typeface="Calibri"/>
              </a:rPr>
              <a:t> </a:t>
            </a:r>
            <a:r>
              <a:rPr sz="2118" kern="0" spc="-9" dirty="0">
                <a:solidFill>
                  <a:schemeClr val="tx1">
                    <a:lumMod val="75000"/>
                    <a:lumOff val="25000"/>
                  </a:schemeClr>
                </a:solidFill>
                <a:latin typeface="Calibri"/>
                <a:cs typeface="Calibri"/>
              </a:rPr>
              <a:t>dialysis</a:t>
            </a:r>
            <a:endParaRPr sz="2118" kern="0" dirty="0">
              <a:solidFill>
                <a:schemeClr val="tx1">
                  <a:lumMod val="75000"/>
                  <a:lumOff val="25000"/>
                </a:schemeClr>
              </a:solidFill>
              <a:latin typeface="Calibri"/>
              <a:cs typeface="Calibri"/>
            </a:endParaRPr>
          </a:p>
        </p:txBody>
      </p:sp>
      <p:sp>
        <p:nvSpPr>
          <p:cNvPr id="4" name="object 4"/>
          <p:cNvSpPr txBox="1"/>
          <p:nvPr/>
        </p:nvSpPr>
        <p:spPr>
          <a:xfrm>
            <a:off x="6440523" y="5893004"/>
            <a:ext cx="4356847" cy="663161"/>
          </a:xfrm>
          <a:prstGeom prst="rect">
            <a:avLst/>
          </a:prstGeom>
        </p:spPr>
        <p:txBody>
          <a:bodyPr vert="horz" wrap="square" lIns="0" tIns="11206" rIns="0" bIns="0" rtlCol="0">
            <a:spAutoFit/>
          </a:bodyPr>
          <a:lstStyle/>
          <a:p>
            <a:pPr marL="683035" marR="4483" indent="-672389" defTabSz="806867">
              <a:spcBef>
                <a:spcPts val="88"/>
              </a:spcBef>
            </a:pPr>
            <a:r>
              <a:rPr sz="2118" kern="0" dirty="0">
                <a:solidFill>
                  <a:schemeClr val="tx1">
                    <a:lumMod val="75000"/>
                    <a:lumOff val="25000"/>
                  </a:schemeClr>
                </a:solidFill>
                <a:latin typeface="Calibri"/>
                <a:cs typeface="Calibri"/>
              </a:rPr>
              <a:t>Members</a:t>
            </a:r>
            <a:r>
              <a:rPr sz="2118" kern="0" spc="-49" dirty="0">
                <a:solidFill>
                  <a:schemeClr val="tx1">
                    <a:lumMod val="75000"/>
                    <a:lumOff val="25000"/>
                  </a:schemeClr>
                </a:solidFill>
                <a:latin typeface="Calibri"/>
                <a:cs typeface="Calibri"/>
              </a:rPr>
              <a:t> </a:t>
            </a:r>
            <a:r>
              <a:rPr sz="2118" kern="0" dirty="0">
                <a:solidFill>
                  <a:schemeClr val="tx1">
                    <a:lumMod val="75000"/>
                    <a:lumOff val="25000"/>
                  </a:schemeClr>
                </a:solidFill>
                <a:latin typeface="Calibri"/>
                <a:cs typeface="Calibri"/>
              </a:rPr>
              <a:t>can</a:t>
            </a:r>
            <a:r>
              <a:rPr sz="2118" kern="0" spc="-35" dirty="0">
                <a:solidFill>
                  <a:schemeClr val="tx1">
                    <a:lumMod val="75000"/>
                    <a:lumOff val="25000"/>
                  </a:schemeClr>
                </a:solidFill>
                <a:latin typeface="Calibri"/>
                <a:cs typeface="Calibri"/>
              </a:rPr>
              <a:t> </a:t>
            </a:r>
            <a:r>
              <a:rPr sz="2118" kern="0" dirty="0">
                <a:solidFill>
                  <a:schemeClr val="tx1">
                    <a:lumMod val="75000"/>
                    <a:lumOff val="25000"/>
                  </a:schemeClr>
                </a:solidFill>
                <a:latin typeface="Calibri"/>
                <a:cs typeface="Calibri"/>
              </a:rPr>
              <a:t>download</a:t>
            </a:r>
            <a:r>
              <a:rPr sz="2118" kern="0" spc="-13" dirty="0">
                <a:solidFill>
                  <a:schemeClr val="tx1">
                    <a:lumMod val="75000"/>
                    <a:lumOff val="25000"/>
                  </a:schemeClr>
                </a:solidFill>
                <a:latin typeface="Calibri"/>
                <a:cs typeface="Calibri"/>
              </a:rPr>
              <a:t> </a:t>
            </a:r>
            <a:r>
              <a:rPr sz="2118" kern="0" dirty="0">
                <a:solidFill>
                  <a:schemeClr val="tx1">
                    <a:lumMod val="75000"/>
                    <a:lumOff val="25000"/>
                  </a:schemeClr>
                </a:solidFill>
                <a:latin typeface="Calibri"/>
                <a:cs typeface="Calibri"/>
              </a:rPr>
              <a:t>the</a:t>
            </a:r>
            <a:r>
              <a:rPr sz="2118" kern="0" spc="-26" dirty="0">
                <a:solidFill>
                  <a:schemeClr val="tx1">
                    <a:lumMod val="75000"/>
                    <a:lumOff val="25000"/>
                  </a:schemeClr>
                </a:solidFill>
                <a:latin typeface="Calibri"/>
                <a:cs typeface="Calibri"/>
              </a:rPr>
              <a:t> </a:t>
            </a:r>
            <a:r>
              <a:rPr sz="2118" kern="0" spc="-9" dirty="0">
                <a:solidFill>
                  <a:schemeClr val="tx1">
                    <a:lumMod val="75000"/>
                    <a:lumOff val="25000"/>
                  </a:schemeClr>
                </a:solidFill>
                <a:latin typeface="Calibri"/>
                <a:cs typeface="Calibri"/>
              </a:rPr>
              <a:t>enrollment </a:t>
            </a:r>
            <a:r>
              <a:rPr sz="2118" kern="0" dirty="0">
                <a:solidFill>
                  <a:schemeClr val="tx1">
                    <a:lumMod val="75000"/>
                    <a:lumOff val="25000"/>
                  </a:schemeClr>
                </a:solidFill>
                <a:latin typeface="Calibri"/>
                <a:cs typeface="Calibri"/>
              </a:rPr>
              <a:t>form</a:t>
            </a:r>
            <a:r>
              <a:rPr sz="2118" kern="0" spc="-62" dirty="0">
                <a:solidFill>
                  <a:schemeClr val="tx1">
                    <a:lumMod val="75000"/>
                    <a:lumOff val="25000"/>
                  </a:schemeClr>
                </a:solidFill>
                <a:latin typeface="Calibri"/>
                <a:cs typeface="Calibri"/>
              </a:rPr>
              <a:t> </a:t>
            </a:r>
            <a:r>
              <a:rPr sz="2118" kern="0" dirty="0">
                <a:solidFill>
                  <a:schemeClr val="tx1">
                    <a:lumMod val="75000"/>
                    <a:lumOff val="25000"/>
                  </a:schemeClr>
                </a:solidFill>
                <a:latin typeface="Calibri"/>
                <a:cs typeface="Calibri"/>
              </a:rPr>
              <a:t>at</a:t>
            </a:r>
            <a:r>
              <a:rPr sz="2118" kern="0" spc="-40" dirty="0">
                <a:solidFill>
                  <a:schemeClr val="tx1">
                    <a:lumMod val="75000"/>
                    <a:lumOff val="25000"/>
                  </a:schemeClr>
                </a:solidFill>
                <a:latin typeface="Calibri"/>
                <a:cs typeface="Calibri"/>
              </a:rPr>
              <a:t> </a:t>
            </a:r>
            <a:r>
              <a:rPr sz="2118" u="sng" kern="0" spc="-9" dirty="0">
                <a:solidFill>
                  <a:srgbClr val="0000FF"/>
                </a:solidFill>
                <a:uFill>
                  <a:solidFill>
                    <a:srgbClr val="0000FF"/>
                  </a:solidFill>
                </a:uFill>
                <a:latin typeface="Calibri"/>
                <a:cs typeface="Calibri"/>
                <a:hlinkClick r:id="rId2"/>
              </a:rPr>
              <a:t>DeltaDentalVA.com</a:t>
            </a:r>
            <a:endParaRPr sz="2118" kern="0" dirty="0">
              <a:solidFill>
                <a:sysClr val="windowText" lastClr="000000"/>
              </a:solidFill>
              <a:latin typeface="Calibri"/>
              <a:cs typeface="Calibri"/>
            </a:endParaRPr>
          </a:p>
        </p:txBody>
      </p:sp>
      <p:grpSp>
        <p:nvGrpSpPr>
          <p:cNvPr id="5" name="object 5"/>
          <p:cNvGrpSpPr/>
          <p:nvPr/>
        </p:nvGrpSpPr>
        <p:grpSpPr>
          <a:xfrm>
            <a:off x="594030" y="595619"/>
            <a:ext cx="5104840" cy="6051176"/>
            <a:chOff x="3047" y="0"/>
            <a:chExt cx="5785485" cy="6858000"/>
          </a:xfrm>
        </p:grpSpPr>
        <p:pic>
          <p:nvPicPr>
            <p:cNvPr id="6" name="object 6"/>
            <p:cNvPicPr/>
            <p:nvPr/>
          </p:nvPicPr>
          <p:blipFill>
            <a:blip r:embed="rId3" cstate="print"/>
            <a:stretch>
              <a:fillRect/>
            </a:stretch>
          </p:blipFill>
          <p:spPr>
            <a:xfrm>
              <a:off x="3047" y="0"/>
              <a:ext cx="5785103" cy="6857999"/>
            </a:xfrm>
            <a:prstGeom prst="rect">
              <a:avLst/>
            </a:prstGeom>
          </p:spPr>
        </p:pic>
        <p:pic>
          <p:nvPicPr>
            <p:cNvPr id="7" name="object 7"/>
            <p:cNvPicPr/>
            <p:nvPr/>
          </p:nvPicPr>
          <p:blipFill>
            <a:blip r:embed="rId4" cstate="print"/>
            <a:stretch>
              <a:fillRect/>
            </a:stretch>
          </p:blipFill>
          <p:spPr>
            <a:xfrm>
              <a:off x="1982724" y="2497835"/>
              <a:ext cx="1825751" cy="1828799"/>
            </a:xfrm>
            <a:prstGeom prst="rect">
              <a:avLst/>
            </a:prstGeom>
          </p:spPr>
        </p:pic>
      </p:grpSp>
      <p:sp>
        <p:nvSpPr>
          <p:cNvPr id="8" name="object 8"/>
          <p:cNvSpPr txBox="1"/>
          <p:nvPr/>
        </p:nvSpPr>
        <p:spPr>
          <a:xfrm>
            <a:off x="2229698" y="4513421"/>
            <a:ext cx="1832722" cy="1164229"/>
          </a:xfrm>
          <a:prstGeom prst="rect">
            <a:avLst/>
          </a:prstGeom>
        </p:spPr>
        <p:txBody>
          <a:bodyPr vert="horz" wrap="square" lIns="0" tIns="0" rIns="0" bIns="0" rtlCol="0">
            <a:spAutoFit/>
          </a:bodyPr>
          <a:lstStyle/>
          <a:p>
            <a:pPr marL="50989" marR="4483" indent="-40343" defTabSz="806867">
              <a:lnSpc>
                <a:spcPts val="4703"/>
              </a:lnSpc>
            </a:pPr>
            <a:r>
              <a:rPr sz="3750" kern="0" spc="-9" dirty="0">
                <a:solidFill>
                  <a:srgbClr val="FFFFFF"/>
                </a:solidFill>
                <a:latin typeface="Arial"/>
                <a:cs typeface="Arial"/>
              </a:rPr>
              <a:t>Included Benefits</a:t>
            </a:r>
            <a:endParaRPr sz="3750" kern="0">
              <a:solidFill>
                <a:sysClr val="windowText" lastClr="000000"/>
              </a:solidFill>
              <a:latin typeface="Arial"/>
              <a:cs typeface="Arial"/>
            </a:endParaRPr>
          </a:p>
        </p:txBody>
      </p:sp>
      <p:sp>
        <p:nvSpPr>
          <p:cNvPr id="9" name="Slide Number Placeholder 8">
            <a:extLst>
              <a:ext uri="{FF2B5EF4-FFF2-40B4-BE49-F238E27FC236}">
                <a16:creationId xmlns:a16="http://schemas.microsoft.com/office/drawing/2014/main" id="{4F8131F6-A80F-B33C-70E2-742E30A75B26}"/>
              </a:ext>
            </a:extLst>
          </p:cNvPr>
          <p:cNvSpPr>
            <a:spLocks noGrp="1"/>
          </p:cNvSpPr>
          <p:nvPr>
            <p:ph type="sldNum" sz="quarter" idx="12"/>
          </p:nvPr>
        </p:nvSpPr>
        <p:spPr/>
        <p:txBody>
          <a:bodyPr/>
          <a:lstStyle/>
          <a:p>
            <a:fld id="{3A98EE3D-8CD1-4C3F-BD1C-C98C9596463C}" type="slidenum">
              <a:rPr lang="en-US" smtClean="0"/>
              <a:t>45</a:t>
            </a:fld>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4732" y="551021"/>
            <a:ext cx="7889149" cy="582453"/>
          </a:xfrm>
        </p:spPr>
        <p:txBody>
          <a:bodyPr/>
          <a:lstStyle/>
          <a:p>
            <a:pPr lvl="0"/>
            <a:r>
              <a:rPr lang="en-US" sz="3200" dirty="0"/>
              <a:t>Vision Plan Highlights</a:t>
            </a:r>
          </a:p>
        </p:txBody>
      </p:sp>
      <p:sp>
        <p:nvSpPr>
          <p:cNvPr id="6" name="Rectangle 1"/>
          <p:cNvSpPr>
            <a:spLocks noChangeArrowheads="1"/>
          </p:cNvSpPr>
          <p:nvPr/>
        </p:nvSpPr>
        <p:spPr bwMode="auto">
          <a:xfrm>
            <a:off x="-241935" y="-1014928"/>
            <a:ext cx="184731" cy="36933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8" name="TextBox 7"/>
          <p:cNvSpPr txBox="1"/>
          <p:nvPr/>
        </p:nvSpPr>
        <p:spPr>
          <a:xfrm>
            <a:off x="1938068" y="5616867"/>
            <a:ext cx="2362200" cy="276999"/>
          </a:xfrm>
          <a:prstGeom prst="rect">
            <a:avLst/>
          </a:prstGeom>
          <a:noFill/>
        </p:spPr>
        <p:txBody>
          <a:bodyPr wrap="square" rtlCol="0">
            <a:spAutoFit/>
          </a:bodyPr>
          <a:lstStyle/>
          <a:p>
            <a:r>
              <a:rPr lang="en-US" sz="1200" i="1" dirty="0"/>
              <a:t>*$80 allowance at Costco</a:t>
            </a:r>
          </a:p>
        </p:txBody>
      </p:sp>
      <p:graphicFrame>
        <p:nvGraphicFramePr>
          <p:cNvPr id="4" name="Table 3"/>
          <p:cNvGraphicFramePr>
            <a:graphicFrameLocks noGrp="1"/>
          </p:cNvGraphicFramePr>
          <p:nvPr>
            <p:extLst>
              <p:ext uri="{D42A27DB-BD31-4B8C-83A1-F6EECF244321}">
                <p14:modId xmlns:p14="http://schemas.microsoft.com/office/powerpoint/2010/main" val="2298078296"/>
              </p:ext>
            </p:extLst>
          </p:nvPr>
        </p:nvGraphicFramePr>
        <p:xfrm>
          <a:off x="1943100" y="1780086"/>
          <a:ext cx="8305800" cy="3743814"/>
        </p:xfrm>
        <a:graphic>
          <a:graphicData uri="http://schemas.openxmlformats.org/drawingml/2006/table">
            <a:tbl>
              <a:tblPr firstRow="1" firstCol="1" bandRow="1">
                <a:tableStyleId>{5C22544A-7EE6-4342-B048-85BDC9FD1C3A}</a:tableStyleId>
              </a:tblPr>
              <a:tblGrid>
                <a:gridCol w="2005246">
                  <a:extLst>
                    <a:ext uri="{9D8B030D-6E8A-4147-A177-3AD203B41FA5}">
                      <a16:colId xmlns:a16="http://schemas.microsoft.com/office/drawing/2014/main" val="20000"/>
                    </a:ext>
                  </a:extLst>
                </a:gridCol>
                <a:gridCol w="1664138">
                  <a:extLst>
                    <a:ext uri="{9D8B030D-6E8A-4147-A177-3AD203B41FA5}">
                      <a16:colId xmlns:a16="http://schemas.microsoft.com/office/drawing/2014/main" val="20001"/>
                    </a:ext>
                  </a:extLst>
                </a:gridCol>
                <a:gridCol w="1938378">
                  <a:extLst>
                    <a:ext uri="{9D8B030D-6E8A-4147-A177-3AD203B41FA5}">
                      <a16:colId xmlns:a16="http://schemas.microsoft.com/office/drawing/2014/main" val="20002"/>
                    </a:ext>
                  </a:extLst>
                </a:gridCol>
                <a:gridCol w="2698038">
                  <a:extLst>
                    <a:ext uri="{9D8B030D-6E8A-4147-A177-3AD203B41FA5}">
                      <a16:colId xmlns:a16="http://schemas.microsoft.com/office/drawing/2014/main" val="20003"/>
                    </a:ext>
                  </a:extLst>
                </a:gridCol>
              </a:tblGrid>
              <a:tr h="221216">
                <a:tc>
                  <a:txBody>
                    <a:bodyPr/>
                    <a:lstStyle/>
                    <a:p>
                      <a:pPr marL="0" marR="0">
                        <a:lnSpc>
                          <a:spcPct val="115000"/>
                        </a:lnSpc>
                        <a:spcBef>
                          <a:spcPts val="0"/>
                        </a:spcBef>
                        <a:spcAft>
                          <a:spcPts val="0"/>
                        </a:spcAft>
                      </a:pPr>
                      <a:r>
                        <a:rPr lang="en-US" sz="1200" dirty="0">
                          <a:effectLst/>
                          <a:latin typeface="+mn-lt"/>
                        </a:rPr>
                        <a:t>In-network </a:t>
                      </a:r>
                    </a:p>
                    <a:p>
                      <a:pPr marL="0" marR="0">
                        <a:lnSpc>
                          <a:spcPct val="115000"/>
                        </a:lnSpc>
                        <a:spcBef>
                          <a:spcPts val="0"/>
                        </a:spcBef>
                        <a:spcAft>
                          <a:spcPts val="0"/>
                        </a:spcAft>
                      </a:pPr>
                      <a:r>
                        <a:rPr lang="en-US" sz="1200" dirty="0">
                          <a:effectLst/>
                          <a:latin typeface="+mn-lt"/>
                        </a:rPr>
                        <a:t>Plan Design Features</a:t>
                      </a:r>
                      <a:endParaRPr lang="en-US" sz="1200" dirty="0">
                        <a:solidFill>
                          <a:srgbClr val="404040"/>
                        </a:solidFill>
                        <a:effectLst/>
                        <a:latin typeface="+mn-lt"/>
                        <a:ea typeface="Arial" panose="020B0604020202020204" pitchFamily="34" charset="0"/>
                        <a:cs typeface="Times New Roman" panose="02020603050405020304" pitchFamily="18" charset="0"/>
                      </a:endParaRPr>
                    </a:p>
                  </a:txBody>
                  <a:tcPr marL="68580" marR="68580" marT="0" marB="0" anchor="ctr">
                    <a:solidFill>
                      <a:srgbClr val="00B0F0"/>
                    </a:solidFill>
                  </a:tcPr>
                </a:tc>
                <a:tc>
                  <a:txBody>
                    <a:bodyPr/>
                    <a:lstStyle/>
                    <a:p>
                      <a:pPr marL="0" marR="0" algn="ctr">
                        <a:lnSpc>
                          <a:spcPct val="115000"/>
                        </a:lnSpc>
                        <a:spcBef>
                          <a:spcPts val="0"/>
                        </a:spcBef>
                        <a:spcAft>
                          <a:spcPts val="0"/>
                        </a:spcAft>
                      </a:pPr>
                      <a:r>
                        <a:rPr lang="en-US" sz="1200" dirty="0">
                          <a:effectLst/>
                          <a:latin typeface="+mn-lt"/>
                        </a:rPr>
                        <a:t>Anthem Blue View Vision</a:t>
                      </a:r>
                    </a:p>
                    <a:p>
                      <a:pPr marL="0" marR="0" algn="ctr">
                        <a:lnSpc>
                          <a:spcPct val="115000"/>
                        </a:lnSpc>
                        <a:spcBef>
                          <a:spcPts val="0"/>
                        </a:spcBef>
                        <a:spcAft>
                          <a:spcPts val="0"/>
                        </a:spcAft>
                      </a:pPr>
                      <a:r>
                        <a:rPr lang="en-US" sz="1200" dirty="0">
                          <a:effectLst/>
                          <a:latin typeface="+mn-lt"/>
                        </a:rPr>
                        <a:t>(Included with Anthem)</a:t>
                      </a:r>
                      <a:endParaRPr lang="en-US" sz="1200" dirty="0">
                        <a:solidFill>
                          <a:srgbClr val="404040"/>
                        </a:solidFill>
                        <a:effectLst/>
                        <a:latin typeface="+mn-lt"/>
                        <a:ea typeface="Arial" panose="020B0604020202020204" pitchFamily="34" charset="0"/>
                        <a:cs typeface="Times New Roman" panose="02020603050405020304" pitchFamily="18" charset="0"/>
                      </a:endParaRPr>
                    </a:p>
                  </a:txBody>
                  <a:tcPr marL="68580" marR="68580" marT="0" marB="0" anchor="ctr">
                    <a:solidFill>
                      <a:srgbClr val="00B0F0"/>
                    </a:solidFill>
                  </a:tcPr>
                </a:tc>
                <a:tc>
                  <a:txBody>
                    <a:bodyPr/>
                    <a:lstStyle/>
                    <a:p>
                      <a:pPr marL="0" marR="0" algn="ctr">
                        <a:lnSpc>
                          <a:spcPct val="115000"/>
                        </a:lnSpc>
                        <a:spcBef>
                          <a:spcPts val="0"/>
                        </a:spcBef>
                        <a:spcAft>
                          <a:spcPts val="0"/>
                        </a:spcAft>
                      </a:pPr>
                      <a:r>
                        <a:rPr lang="en-US" sz="1200" dirty="0">
                          <a:solidFill>
                            <a:schemeClr val="bg1"/>
                          </a:solidFill>
                          <a:effectLst/>
                          <a:latin typeface="+mn-lt"/>
                        </a:rPr>
                        <a:t>Basic Plan</a:t>
                      </a:r>
                    </a:p>
                    <a:p>
                      <a:pPr marL="0" marR="0" algn="ctr">
                        <a:lnSpc>
                          <a:spcPct val="115000"/>
                        </a:lnSpc>
                        <a:spcBef>
                          <a:spcPts val="0"/>
                        </a:spcBef>
                        <a:spcAft>
                          <a:spcPts val="0"/>
                        </a:spcAft>
                      </a:pPr>
                      <a:r>
                        <a:rPr lang="en-US" sz="1200" dirty="0">
                          <a:solidFill>
                            <a:schemeClr val="bg1"/>
                          </a:solidFill>
                          <a:effectLst/>
                          <a:latin typeface="+mn-lt"/>
                        </a:rPr>
                        <a:t>(VSP)</a:t>
                      </a:r>
                      <a:endParaRPr lang="en-US" sz="1200" dirty="0">
                        <a:solidFill>
                          <a:schemeClr val="bg1"/>
                        </a:solidFill>
                        <a:effectLst/>
                        <a:latin typeface="+mn-lt"/>
                        <a:ea typeface="Arial" panose="020B0604020202020204" pitchFamily="34" charset="0"/>
                        <a:cs typeface="Times New Roman" panose="02020603050405020304" pitchFamily="18" charset="0"/>
                      </a:endParaRPr>
                    </a:p>
                  </a:txBody>
                  <a:tcPr marL="68580" marR="68580" marT="0" marB="0" anchor="ctr">
                    <a:solidFill>
                      <a:srgbClr val="00B0F0"/>
                    </a:solidFill>
                  </a:tcPr>
                </a:tc>
                <a:tc>
                  <a:txBody>
                    <a:bodyPr/>
                    <a:lstStyle/>
                    <a:p>
                      <a:pPr marL="0" marR="0" algn="ctr">
                        <a:lnSpc>
                          <a:spcPct val="115000"/>
                        </a:lnSpc>
                        <a:spcBef>
                          <a:spcPts val="0"/>
                        </a:spcBef>
                        <a:spcAft>
                          <a:spcPts val="0"/>
                        </a:spcAft>
                      </a:pPr>
                      <a:r>
                        <a:rPr lang="en-US" sz="1200" dirty="0">
                          <a:effectLst/>
                          <a:latin typeface="+mn-lt"/>
                        </a:rPr>
                        <a:t>Enhanced Plan</a:t>
                      </a:r>
                    </a:p>
                    <a:p>
                      <a:pPr marL="0" marR="0" algn="ctr">
                        <a:lnSpc>
                          <a:spcPct val="115000"/>
                        </a:lnSpc>
                        <a:spcBef>
                          <a:spcPts val="0"/>
                        </a:spcBef>
                        <a:spcAft>
                          <a:spcPts val="0"/>
                        </a:spcAft>
                      </a:pPr>
                      <a:r>
                        <a:rPr lang="en-US" sz="1200" dirty="0">
                          <a:effectLst/>
                          <a:latin typeface="+mn-lt"/>
                        </a:rPr>
                        <a:t>(VSP)</a:t>
                      </a:r>
                      <a:endParaRPr lang="en-US" sz="1200" dirty="0">
                        <a:solidFill>
                          <a:srgbClr val="404040"/>
                        </a:solidFill>
                        <a:effectLst/>
                        <a:latin typeface="+mn-lt"/>
                        <a:ea typeface="Arial" panose="020B0604020202020204" pitchFamily="34" charset="0"/>
                        <a:cs typeface="Times New Roman" panose="02020603050405020304" pitchFamily="18" charset="0"/>
                      </a:endParaRPr>
                    </a:p>
                  </a:txBody>
                  <a:tcPr marL="68580" marR="68580" marT="0" marB="0" anchor="ctr">
                    <a:solidFill>
                      <a:srgbClr val="00B0F0"/>
                    </a:solidFill>
                  </a:tcPr>
                </a:tc>
                <a:extLst>
                  <a:ext uri="{0D108BD9-81ED-4DB2-BD59-A6C34878D82A}">
                    <a16:rowId xmlns:a16="http://schemas.microsoft.com/office/drawing/2014/main" val="10000"/>
                  </a:ext>
                </a:extLst>
              </a:tr>
              <a:tr h="224589">
                <a:tc>
                  <a:txBody>
                    <a:bodyPr/>
                    <a:lstStyle/>
                    <a:p>
                      <a:pPr marL="0" marR="0">
                        <a:lnSpc>
                          <a:spcPct val="115000"/>
                        </a:lnSpc>
                        <a:spcBef>
                          <a:spcPts val="0"/>
                        </a:spcBef>
                        <a:spcAft>
                          <a:spcPts val="0"/>
                        </a:spcAft>
                      </a:pPr>
                      <a:r>
                        <a:rPr lang="en-US" sz="1200" dirty="0">
                          <a:solidFill>
                            <a:schemeClr val="tx1"/>
                          </a:solidFill>
                          <a:effectLst/>
                          <a:latin typeface="+mn-lt"/>
                        </a:rPr>
                        <a:t>Comprehensive Eye Exam</a:t>
                      </a:r>
                      <a:endParaRPr lang="en-US" sz="1200" dirty="0">
                        <a:solidFill>
                          <a:schemeClr val="tx1"/>
                        </a:solidFill>
                        <a:effectLst/>
                        <a:latin typeface="+mn-lt"/>
                        <a:ea typeface="Arial" panose="020B060402020202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gn="ctr">
                        <a:lnSpc>
                          <a:spcPct val="115000"/>
                        </a:lnSpc>
                        <a:spcBef>
                          <a:spcPts val="0"/>
                        </a:spcBef>
                        <a:spcAft>
                          <a:spcPts val="0"/>
                        </a:spcAft>
                      </a:pPr>
                      <a:r>
                        <a:rPr lang="en-US" sz="1200" dirty="0">
                          <a:effectLst/>
                          <a:latin typeface="+mn-lt"/>
                        </a:rPr>
                        <a:t>$15 copay</a:t>
                      </a:r>
                      <a:endParaRPr lang="en-US" sz="1200" dirty="0">
                        <a:solidFill>
                          <a:srgbClr val="404040"/>
                        </a:solidFill>
                        <a:effectLst/>
                        <a:latin typeface="+mn-lt"/>
                        <a:ea typeface="Arial" panose="020B060402020202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gn="ctr">
                        <a:lnSpc>
                          <a:spcPct val="115000"/>
                        </a:lnSpc>
                        <a:spcBef>
                          <a:spcPts val="0"/>
                        </a:spcBef>
                        <a:spcAft>
                          <a:spcPts val="0"/>
                        </a:spcAft>
                      </a:pPr>
                      <a:r>
                        <a:rPr lang="en-US" sz="1200" dirty="0">
                          <a:effectLst/>
                          <a:latin typeface="+mn-lt"/>
                        </a:rPr>
                        <a:t>$15 copay</a:t>
                      </a:r>
                      <a:endParaRPr lang="en-US" sz="1200" dirty="0">
                        <a:solidFill>
                          <a:srgbClr val="404040"/>
                        </a:solidFill>
                        <a:effectLst/>
                        <a:latin typeface="+mn-lt"/>
                        <a:ea typeface="Arial" panose="020B060402020202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gn="ctr">
                        <a:lnSpc>
                          <a:spcPct val="115000"/>
                        </a:lnSpc>
                        <a:spcBef>
                          <a:spcPts val="0"/>
                        </a:spcBef>
                        <a:spcAft>
                          <a:spcPts val="0"/>
                        </a:spcAft>
                      </a:pPr>
                      <a:r>
                        <a:rPr lang="en-US" sz="1200" dirty="0">
                          <a:effectLst/>
                          <a:latin typeface="+mn-lt"/>
                        </a:rPr>
                        <a:t>$15 copay</a:t>
                      </a:r>
                      <a:endParaRPr lang="en-US" sz="1200" dirty="0">
                        <a:solidFill>
                          <a:srgbClr val="404040"/>
                        </a:solidFill>
                        <a:effectLst/>
                        <a:latin typeface="+mn-lt"/>
                        <a:ea typeface="Arial" panose="020B0604020202020204" pitchFamily="34" charset="0"/>
                        <a:cs typeface="Times New Roman" panose="02020603050405020304" pitchFamily="18" charset="0"/>
                      </a:endParaRPr>
                    </a:p>
                  </a:txBody>
                  <a:tcPr marL="68580" marR="68580" marT="0" marB="0" anchor="ctr">
                    <a:solidFill>
                      <a:schemeClr val="bg1">
                        <a:lumMod val="85000"/>
                      </a:schemeClr>
                    </a:solidFill>
                  </a:tcPr>
                </a:tc>
                <a:extLst>
                  <a:ext uri="{0D108BD9-81ED-4DB2-BD59-A6C34878D82A}">
                    <a16:rowId xmlns:a16="http://schemas.microsoft.com/office/drawing/2014/main" val="10001"/>
                  </a:ext>
                </a:extLst>
              </a:tr>
              <a:tr h="711557">
                <a:tc>
                  <a:txBody>
                    <a:bodyPr/>
                    <a:lstStyle/>
                    <a:p>
                      <a:pPr marL="0" marR="0">
                        <a:lnSpc>
                          <a:spcPct val="115000"/>
                        </a:lnSpc>
                        <a:spcBef>
                          <a:spcPts val="0"/>
                        </a:spcBef>
                        <a:spcAft>
                          <a:spcPts val="0"/>
                        </a:spcAft>
                      </a:pPr>
                      <a:r>
                        <a:rPr lang="en-US" sz="1200" dirty="0">
                          <a:solidFill>
                            <a:schemeClr val="tx1"/>
                          </a:solidFill>
                          <a:effectLst/>
                          <a:latin typeface="+mn-lt"/>
                        </a:rPr>
                        <a:t>Frames/Lenses – </a:t>
                      </a:r>
                      <a:r>
                        <a:rPr lang="en-US" sz="1200" b="0" dirty="0">
                          <a:solidFill>
                            <a:schemeClr val="tx1"/>
                          </a:solidFill>
                          <a:effectLst/>
                          <a:latin typeface="+mn-lt"/>
                        </a:rPr>
                        <a:t>single vision, bifocal, trifocal and lenticular</a:t>
                      </a:r>
                      <a:endParaRPr lang="en-US" sz="1200" b="0" dirty="0">
                        <a:solidFill>
                          <a:schemeClr val="tx1"/>
                        </a:solidFill>
                        <a:effectLst/>
                        <a:latin typeface="+mn-lt"/>
                        <a:ea typeface="Arial" panose="020B0604020202020204" pitchFamily="34" charset="0"/>
                        <a:cs typeface="Times New Roman" panose="02020603050405020304" pitchFamily="18" charset="0"/>
                      </a:endParaRPr>
                    </a:p>
                  </a:txBody>
                  <a:tcPr marL="68580" marR="68580" marT="0" marB="0" anchor="ctr">
                    <a:solidFill>
                      <a:schemeClr val="accent2">
                        <a:lumMod val="20000"/>
                        <a:lumOff val="80000"/>
                      </a:schemeClr>
                    </a:solidFill>
                  </a:tcPr>
                </a:tc>
                <a:tc>
                  <a:txBody>
                    <a:bodyPr/>
                    <a:lstStyle/>
                    <a:p>
                      <a:pPr marL="0" marR="0" algn="ctr">
                        <a:lnSpc>
                          <a:spcPct val="115000"/>
                        </a:lnSpc>
                        <a:spcBef>
                          <a:spcPts val="0"/>
                        </a:spcBef>
                        <a:spcAft>
                          <a:spcPts val="0"/>
                        </a:spcAft>
                      </a:pPr>
                      <a:r>
                        <a:rPr lang="en-US" sz="1200" dirty="0">
                          <a:effectLst/>
                          <a:latin typeface="+mn-lt"/>
                        </a:rPr>
                        <a:t>35% discount off retail</a:t>
                      </a:r>
                      <a:endParaRPr lang="en-US" sz="1200" dirty="0">
                        <a:solidFill>
                          <a:srgbClr val="404040"/>
                        </a:solidFill>
                        <a:effectLst/>
                        <a:latin typeface="+mn-lt"/>
                        <a:ea typeface="Arial" panose="020B0604020202020204" pitchFamily="34" charset="0"/>
                        <a:cs typeface="Times New Roman" panose="02020603050405020304" pitchFamily="18" charset="0"/>
                      </a:endParaRPr>
                    </a:p>
                  </a:txBody>
                  <a:tcPr marL="68580" marR="68580" marT="0" marB="0" anchor="ctr">
                    <a:solidFill>
                      <a:schemeClr val="accent2">
                        <a:lumMod val="20000"/>
                        <a:lumOff val="80000"/>
                      </a:schemeClr>
                    </a:solidFill>
                  </a:tcPr>
                </a:tc>
                <a:tc>
                  <a:txBody>
                    <a:bodyPr/>
                    <a:lstStyle/>
                    <a:p>
                      <a:pPr marL="0" marR="0" algn="ctr">
                        <a:lnSpc>
                          <a:spcPct val="115000"/>
                        </a:lnSpc>
                        <a:spcBef>
                          <a:spcPts val="0"/>
                        </a:spcBef>
                        <a:spcAft>
                          <a:spcPts val="0"/>
                        </a:spcAft>
                      </a:pPr>
                      <a:r>
                        <a:rPr lang="en-US" sz="1200" dirty="0">
                          <a:effectLst/>
                          <a:latin typeface="+mn-lt"/>
                        </a:rPr>
                        <a:t>$30 copay </a:t>
                      </a:r>
                    </a:p>
                    <a:p>
                      <a:pPr marL="0" marR="0" algn="ctr">
                        <a:lnSpc>
                          <a:spcPct val="115000"/>
                        </a:lnSpc>
                        <a:spcBef>
                          <a:spcPts val="0"/>
                        </a:spcBef>
                        <a:spcAft>
                          <a:spcPts val="0"/>
                        </a:spcAft>
                      </a:pPr>
                      <a:r>
                        <a:rPr lang="en-US" sz="1200" dirty="0">
                          <a:effectLst/>
                          <a:latin typeface="+mn-lt"/>
                        </a:rPr>
                        <a:t>($150 allowance*); frame benefit available every 24 months</a:t>
                      </a:r>
                      <a:endParaRPr lang="en-US" sz="1200" dirty="0">
                        <a:solidFill>
                          <a:srgbClr val="404040"/>
                        </a:solidFill>
                        <a:effectLst/>
                        <a:latin typeface="+mn-lt"/>
                        <a:ea typeface="Arial" panose="020B0604020202020204" pitchFamily="34" charset="0"/>
                        <a:cs typeface="Times New Roman" panose="02020603050405020304" pitchFamily="18" charset="0"/>
                      </a:endParaRPr>
                    </a:p>
                  </a:txBody>
                  <a:tcPr marL="68580" marR="68580" marT="0" marB="0" anchor="ctr">
                    <a:solidFill>
                      <a:schemeClr val="accent2">
                        <a:lumMod val="20000"/>
                        <a:lumOff val="80000"/>
                      </a:schemeClr>
                    </a:solidFill>
                  </a:tcPr>
                </a:tc>
                <a:tc>
                  <a:txBody>
                    <a:bodyPr/>
                    <a:lstStyle/>
                    <a:p>
                      <a:pPr marL="0" marR="0" algn="ctr">
                        <a:lnSpc>
                          <a:spcPct val="115000"/>
                        </a:lnSpc>
                        <a:spcBef>
                          <a:spcPts val="0"/>
                        </a:spcBef>
                        <a:spcAft>
                          <a:spcPts val="0"/>
                        </a:spcAft>
                      </a:pPr>
                      <a:r>
                        <a:rPr lang="en-US" sz="1200" dirty="0">
                          <a:effectLst/>
                          <a:latin typeface="+mn-lt"/>
                        </a:rPr>
                        <a:t>$15 copay </a:t>
                      </a:r>
                    </a:p>
                    <a:p>
                      <a:pPr marL="0" marR="0" algn="ctr">
                        <a:lnSpc>
                          <a:spcPct val="115000"/>
                        </a:lnSpc>
                        <a:spcBef>
                          <a:spcPts val="0"/>
                        </a:spcBef>
                        <a:spcAft>
                          <a:spcPts val="0"/>
                        </a:spcAft>
                      </a:pPr>
                      <a:r>
                        <a:rPr lang="en-US" sz="1200" dirty="0">
                          <a:effectLst/>
                          <a:latin typeface="+mn-lt"/>
                        </a:rPr>
                        <a:t>($150 allowance*); frame benefit available every 12 months</a:t>
                      </a:r>
                      <a:endParaRPr lang="en-US" sz="1200" dirty="0">
                        <a:solidFill>
                          <a:srgbClr val="404040"/>
                        </a:solidFill>
                        <a:effectLst/>
                        <a:latin typeface="+mn-lt"/>
                        <a:ea typeface="Arial" panose="020B0604020202020204" pitchFamily="34" charset="0"/>
                        <a:cs typeface="Times New Roman" panose="02020603050405020304" pitchFamily="18" charset="0"/>
                      </a:endParaRPr>
                    </a:p>
                  </a:txBody>
                  <a:tcPr marL="68580" marR="68580" marT="0" marB="0" anchor="ctr">
                    <a:solidFill>
                      <a:schemeClr val="accent2">
                        <a:lumMod val="20000"/>
                        <a:lumOff val="80000"/>
                      </a:schemeClr>
                    </a:solidFill>
                  </a:tcPr>
                </a:tc>
                <a:extLst>
                  <a:ext uri="{0D108BD9-81ED-4DB2-BD59-A6C34878D82A}">
                    <a16:rowId xmlns:a16="http://schemas.microsoft.com/office/drawing/2014/main" val="10002"/>
                  </a:ext>
                </a:extLst>
              </a:tr>
              <a:tr h="898358">
                <a:tc>
                  <a:txBody>
                    <a:bodyPr/>
                    <a:lstStyle/>
                    <a:p>
                      <a:pPr marL="0" marR="0">
                        <a:lnSpc>
                          <a:spcPct val="115000"/>
                        </a:lnSpc>
                        <a:spcBef>
                          <a:spcPts val="0"/>
                        </a:spcBef>
                        <a:spcAft>
                          <a:spcPts val="0"/>
                        </a:spcAft>
                      </a:pPr>
                      <a:r>
                        <a:rPr lang="en-US" sz="1200" dirty="0">
                          <a:solidFill>
                            <a:schemeClr val="tx1"/>
                          </a:solidFill>
                          <a:effectLst/>
                          <a:latin typeface="+mn-lt"/>
                        </a:rPr>
                        <a:t>Covered Lens Options</a:t>
                      </a:r>
                      <a:endParaRPr lang="en-US" sz="1200" dirty="0">
                        <a:solidFill>
                          <a:schemeClr val="tx1"/>
                        </a:solidFill>
                        <a:effectLst/>
                        <a:latin typeface="+mn-lt"/>
                        <a:ea typeface="Arial" panose="020B060402020202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gn="ctr">
                        <a:lnSpc>
                          <a:spcPct val="115000"/>
                        </a:lnSpc>
                        <a:spcBef>
                          <a:spcPts val="0"/>
                        </a:spcBef>
                        <a:spcAft>
                          <a:spcPts val="0"/>
                        </a:spcAft>
                      </a:pPr>
                      <a:r>
                        <a:rPr lang="en-US" sz="1200" dirty="0">
                          <a:effectLst/>
                          <a:latin typeface="+mn-lt"/>
                        </a:rPr>
                        <a:t>Varying discounts</a:t>
                      </a:r>
                      <a:endParaRPr lang="en-US" sz="1200" dirty="0">
                        <a:solidFill>
                          <a:srgbClr val="404040"/>
                        </a:solidFill>
                        <a:effectLst/>
                        <a:latin typeface="+mn-lt"/>
                        <a:ea typeface="Arial" panose="020B060402020202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gn="ctr">
                        <a:lnSpc>
                          <a:spcPct val="115000"/>
                        </a:lnSpc>
                        <a:spcBef>
                          <a:spcPts val="0"/>
                        </a:spcBef>
                        <a:spcAft>
                          <a:spcPts val="0"/>
                        </a:spcAft>
                      </a:pPr>
                      <a:r>
                        <a:rPr lang="en-US" sz="1200" dirty="0">
                          <a:effectLst/>
                          <a:latin typeface="+mn-lt"/>
                        </a:rPr>
                        <a:t>Standard scratch-resistant coating; polycarbonate lenses for children</a:t>
                      </a:r>
                      <a:endParaRPr lang="en-US" sz="1200" dirty="0">
                        <a:solidFill>
                          <a:srgbClr val="404040"/>
                        </a:solidFill>
                        <a:effectLst/>
                        <a:latin typeface="+mn-lt"/>
                        <a:ea typeface="Arial" panose="020B060402020202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gn="ctr">
                        <a:lnSpc>
                          <a:spcPct val="115000"/>
                        </a:lnSpc>
                        <a:spcBef>
                          <a:spcPts val="0"/>
                        </a:spcBef>
                        <a:spcAft>
                          <a:spcPts val="0"/>
                        </a:spcAft>
                      </a:pPr>
                      <a:r>
                        <a:rPr lang="en-US" sz="1200" dirty="0">
                          <a:effectLst/>
                          <a:latin typeface="+mn-lt"/>
                        </a:rPr>
                        <a:t>Standard scratch-resistant coating, progressive lenses, photochromic, polycarbonate lenses (children and adults), ultraviolet coating and Pink Tints (1 &amp; 2)</a:t>
                      </a:r>
                      <a:endParaRPr lang="en-US" sz="1200" dirty="0">
                        <a:solidFill>
                          <a:srgbClr val="404040"/>
                        </a:solidFill>
                        <a:effectLst/>
                        <a:latin typeface="+mn-lt"/>
                        <a:ea typeface="Arial" panose="020B0604020202020204" pitchFamily="34" charset="0"/>
                        <a:cs typeface="Times New Roman" panose="02020603050405020304" pitchFamily="18" charset="0"/>
                      </a:endParaRPr>
                    </a:p>
                  </a:txBody>
                  <a:tcPr marL="68580" marR="68580" marT="0" marB="0" anchor="ctr">
                    <a:solidFill>
                      <a:schemeClr val="bg1">
                        <a:lumMod val="85000"/>
                      </a:schemeClr>
                    </a:solidFill>
                  </a:tcPr>
                </a:tc>
                <a:extLst>
                  <a:ext uri="{0D108BD9-81ED-4DB2-BD59-A6C34878D82A}">
                    <a16:rowId xmlns:a16="http://schemas.microsoft.com/office/drawing/2014/main" val="10003"/>
                  </a:ext>
                </a:extLst>
              </a:tr>
              <a:tr h="802105">
                <a:tc>
                  <a:txBody>
                    <a:bodyPr/>
                    <a:lstStyle/>
                    <a:p>
                      <a:pPr marL="0" marR="0">
                        <a:lnSpc>
                          <a:spcPct val="115000"/>
                        </a:lnSpc>
                        <a:spcBef>
                          <a:spcPts val="0"/>
                        </a:spcBef>
                        <a:spcAft>
                          <a:spcPts val="0"/>
                        </a:spcAft>
                      </a:pPr>
                      <a:r>
                        <a:rPr lang="en-US" sz="1200" dirty="0">
                          <a:solidFill>
                            <a:schemeClr val="tx1"/>
                          </a:solidFill>
                          <a:effectLst/>
                          <a:latin typeface="+mn-lt"/>
                        </a:rPr>
                        <a:t>Contact Lenses</a:t>
                      </a:r>
                    </a:p>
                    <a:p>
                      <a:pPr marL="0" marR="0">
                        <a:lnSpc>
                          <a:spcPct val="115000"/>
                        </a:lnSpc>
                        <a:spcBef>
                          <a:spcPts val="0"/>
                        </a:spcBef>
                        <a:spcAft>
                          <a:spcPts val="0"/>
                        </a:spcAft>
                      </a:pPr>
                      <a:r>
                        <a:rPr lang="en-US" sz="1200" b="0" dirty="0">
                          <a:solidFill>
                            <a:schemeClr val="tx1"/>
                          </a:solidFill>
                          <a:effectLst/>
                          <a:latin typeface="+mn-lt"/>
                        </a:rPr>
                        <a:t>(Contact lens benefit in lieu of frames benefit every 12 months)</a:t>
                      </a:r>
                      <a:endParaRPr lang="en-US" sz="1200" b="0" dirty="0">
                        <a:solidFill>
                          <a:schemeClr val="tx1"/>
                        </a:solidFill>
                        <a:effectLst/>
                        <a:latin typeface="+mn-lt"/>
                        <a:ea typeface="Arial" panose="020B0604020202020204" pitchFamily="34" charset="0"/>
                        <a:cs typeface="Times New Roman" panose="02020603050405020304" pitchFamily="18" charset="0"/>
                      </a:endParaRPr>
                    </a:p>
                  </a:txBody>
                  <a:tcPr marL="68580" marR="68580" marT="0" marB="0" anchor="ctr">
                    <a:solidFill>
                      <a:schemeClr val="accent2">
                        <a:lumMod val="20000"/>
                        <a:lumOff val="80000"/>
                      </a:schemeClr>
                    </a:solidFill>
                  </a:tcPr>
                </a:tc>
                <a:tc>
                  <a:txBody>
                    <a:bodyPr/>
                    <a:lstStyle/>
                    <a:p>
                      <a:pPr marL="0" marR="0" algn="ctr">
                        <a:lnSpc>
                          <a:spcPct val="115000"/>
                        </a:lnSpc>
                        <a:spcBef>
                          <a:spcPts val="0"/>
                        </a:spcBef>
                        <a:spcAft>
                          <a:spcPts val="0"/>
                        </a:spcAft>
                      </a:pPr>
                      <a:r>
                        <a:rPr lang="en-US" sz="1200" dirty="0">
                          <a:effectLst/>
                          <a:latin typeface="+mn-lt"/>
                        </a:rPr>
                        <a:t>15% off retail</a:t>
                      </a:r>
                      <a:endParaRPr lang="en-US" sz="1200" dirty="0">
                        <a:solidFill>
                          <a:srgbClr val="404040"/>
                        </a:solidFill>
                        <a:effectLst/>
                        <a:latin typeface="+mn-lt"/>
                        <a:ea typeface="Arial" panose="020B0604020202020204" pitchFamily="34" charset="0"/>
                        <a:cs typeface="Times New Roman" panose="02020603050405020304" pitchFamily="18" charset="0"/>
                      </a:endParaRPr>
                    </a:p>
                  </a:txBody>
                  <a:tcPr marL="68580" marR="68580" marT="0" marB="0" anchor="ctr">
                    <a:solidFill>
                      <a:schemeClr val="accent2">
                        <a:lumMod val="20000"/>
                        <a:lumOff val="80000"/>
                      </a:schemeClr>
                    </a:solidFill>
                  </a:tcPr>
                </a:tc>
                <a:tc>
                  <a:txBody>
                    <a:bodyPr/>
                    <a:lstStyle/>
                    <a:p>
                      <a:pPr marL="0" marR="0" algn="ctr">
                        <a:lnSpc>
                          <a:spcPct val="115000"/>
                        </a:lnSpc>
                        <a:spcBef>
                          <a:spcPts val="0"/>
                        </a:spcBef>
                        <a:spcAft>
                          <a:spcPts val="0"/>
                        </a:spcAft>
                      </a:pPr>
                      <a:r>
                        <a:rPr lang="en-US" sz="1200" dirty="0">
                          <a:effectLst/>
                          <a:latin typeface="+mn-lt"/>
                        </a:rPr>
                        <a:t>$30 copay; </a:t>
                      </a:r>
                    </a:p>
                    <a:p>
                      <a:pPr marL="0" marR="0" algn="ctr">
                        <a:lnSpc>
                          <a:spcPct val="115000"/>
                        </a:lnSpc>
                        <a:spcBef>
                          <a:spcPts val="0"/>
                        </a:spcBef>
                        <a:spcAft>
                          <a:spcPts val="0"/>
                        </a:spcAft>
                      </a:pPr>
                      <a:r>
                        <a:rPr lang="en-US" sz="1200" dirty="0">
                          <a:effectLst/>
                          <a:latin typeface="+mn-lt"/>
                        </a:rPr>
                        <a:t>$150 allowance</a:t>
                      </a:r>
                      <a:endParaRPr lang="en-US" sz="1200" dirty="0">
                        <a:solidFill>
                          <a:srgbClr val="404040"/>
                        </a:solidFill>
                        <a:effectLst/>
                        <a:latin typeface="+mn-lt"/>
                        <a:ea typeface="Arial" panose="020B0604020202020204" pitchFamily="34" charset="0"/>
                        <a:cs typeface="Times New Roman" panose="02020603050405020304" pitchFamily="18" charset="0"/>
                      </a:endParaRPr>
                    </a:p>
                  </a:txBody>
                  <a:tcPr marL="68580" marR="68580" marT="0" marB="0" anchor="ctr">
                    <a:solidFill>
                      <a:schemeClr val="accent2">
                        <a:lumMod val="20000"/>
                        <a:lumOff val="80000"/>
                      </a:schemeClr>
                    </a:solidFill>
                  </a:tcPr>
                </a:tc>
                <a:tc>
                  <a:txBody>
                    <a:bodyPr/>
                    <a:lstStyle/>
                    <a:p>
                      <a:pPr marL="0" marR="0" algn="ctr">
                        <a:lnSpc>
                          <a:spcPct val="115000"/>
                        </a:lnSpc>
                        <a:spcBef>
                          <a:spcPts val="0"/>
                        </a:spcBef>
                        <a:spcAft>
                          <a:spcPts val="0"/>
                        </a:spcAft>
                      </a:pPr>
                      <a:r>
                        <a:rPr lang="en-US" sz="1200" dirty="0">
                          <a:effectLst/>
                          <a:latin typeface="+mn-lt"/>
                        </a:rPr>
                        <a:t>$15 copay; </a:t>
                      </a:r>
                    </a:p>
                    <a:p>
                      <a:pPr marL="0" marR="0" algn="ctr">
                        <a:lnSpc>
                          <a:spcPct val="115000"/>
                        </a:lnSpc>
                        <a:spcBef>
                          <a:spcPts val="0"/>
                        </a:spcBef>
                        <a:spcAft>
                          <a:spcPts val="0"/>
                        </a:spcAft>
                      </a:pPr>
                      <a:r>
                        <a:rPr lang="en-US" sz="1200" dirty="0">
                          <a:effectLst/>
                          <a:latin typeface="+mn-lt"/>
                        </a:rPr>
                        <a:t>$150 allowance</a:t>
                      </a:r>
                      <a:endParaRPr lang="en-US" sz="1200" dirty="0">
                        <a:solidFill>
                          <a:srgbClr val="404040"/>
                        </a:solidFill>
                        <a:effectLst/>
                        <a:latin typeface="+mn-lt"/>
                        <a:ea typeface="Arial" panose="020B0604020202020204" pitchFamily="34" charset="0"/>
                        <a:cs typeface="Times New Roman" panose="02020603050405020304" pitchFamily="18" charset="0"/>
                      </a:endParaRPr>
                    </a:p>
                  </a:txBody>
                  <a:tcPr marL="68580" marR="68580" marT="0" marB="0" anchor="ctr">
                    <a:solidFill>
                      <a:schemeClr val="accent2">
                        <a:lumMod val="20000"/>
                        <a:lumOff val="80000"/>
                      </a:schemeClr>
                    </a:solidFill>
                  </a:tcPr>
                </a:tc>
                <a:extLst>
                  <a:ext uri="{0D108BD9-81ED-4DB2-BD59-A6C34878D82A}">
                    <a16:rowId xmlns:a16="http://schemas.microsoft.com/office/drawing/2014/main" val="10004"/>
                  </a:ext>
                </a:extLst>
              </a:tr>
              <a:tr h="224589">
                <a:tc>
                  <a:txBody>
                    <a:bodyPr/>
                    <a:lstStyle/>
                    <a:p>
                      <a:pPr marL="0" marR="0">
                        <a:lnSpc>
                          <a:spcPct val="115000"/>
                        </a:lnSpc>
                        <a:spcBef>
                          <a:spcPts val="0"/>
                        </a:spcBef>
                        <a:spcAft>
                          <a:spcPts val="0"/>
                        </a:spcAft>
                      </a:pPr>
                      <a:r>
                        <a:rPr lang="en-US" sz="1200" dirty="0">
                          <a:solidFill>
                            <a:schemeClr val="tx1"/>
                          </a:solidFill>
                          <a:effectLst/>
                          <a:latin typeface="+mn-lt"/>
                        </a:rPr>
                        <a:t>Contact lenses fitting fee</a:t>
                      </a:r>
                      <a:endParaRPr lang="en-US" sz="1200" dirty="0">
                        <a:solidFill>
                          <a:schemeClr val="tx1"/>
                        </a:solidFill>
                        <a:effectLst/>
                        <a:latin typeface="+mn-lt"/>
                        <a:ea typeface="Arial" panose="020B060402020202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gn="ctr">
                        <a:lnSpc>
                          <a:spcPct val="115000"/>
                        </a:lnSpc>
                        <a:spcBef>
                          <a:spcPts val="0"/>
                        </a:spcBef>
                        <a:spcAft>
                          <a:spcPts val="0"/>
                        </a:spcAft>
                      </a:pPr>
                      <a:r>
                        <a:rPr lang="en-US" sz="1200" dirty="0">
                          <a:effectLst/>
                          <a:latin typeface="+mn-lt"/>
                        </a:rPr>
                        <a:t>No discount</a:t>
                      </a:r>
                      <a:endParaRPr lang="en-US" sz="1200" dirty="0">
                        <a:solidFill>
                          <a:srgbClr val="404040"/>
                        </a:solidFill>
                        <a:effectLst/>
                        <a:latin typeface="+mn-lt"/>
                        <a:ea typeface="Arial" panose="020B060402020202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gn="ctr">
                        <a:lnSpc>
                          <a:spcPct val="115000"/>
                        </a:lnSpc>
                        <a:spcBef>
                          <a:spcPts val="0"/>
                        </a:spcBef>
                        <a:spcAft>
                          <a:spcPts val="0"/>
                        </a:spcAft>
                      </a:pPr>
                      <a:r>
                        <a:rPr lang="en-US" sz="1200" dirty="0">
                          <a:effectLst/>
                          <a:latin typeface="+mn-lt"/>
                        </a:rPr>
                        <a:t>Copay not to exceed $60</a:t>
                      </a:r>
                      <a:endParaRPr lang="en-US" sz="1200" dirty="0">
                        <a:solidFill>
                          <a:srgbClr val="404040"/>
                        </a:solidFill>
                        <a:effectLst/>
                        <a:latin typeface="+mn-lt"/>
                        <a:ea typeface="Arial" panose="020B060402020202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gn="ctr">
                        <a:lnSpc>
                          <a:spcPct val="115000"/>
                        </a:lnSpc>
                        <a:spcBef>
                          <a:spcPts val="0"/>
                        </a:spcBef>
                        <a:spcAft>
                          <a:spcPts val="0"/>
                        </a:spcAft>
                      </a:pPr>
                      <a:r>
                        <a:rPr lang="en-US" sz="1200" dirty="0">
                          <a:effectLst/>
                          <a:latin typeface="+mn-lt"/>
                        </a:rPr>
                        <a:t>Copay not to exceed $60</a:t>
                      </a:r>
                      <a:endParaRPr lang="en-US" sz="1200" dirty="0">
                        <a:solidFill>
                          <a:srgbClr val="404040"/>
                        </a:solidFill>
                        <a:effectLst/>
                        <a:latin typeface="+mn-lt"/>
                        <a:ea typeface="Arial" panose="020B0604020202020204" pitchFamily="34" charset="0"/>
                        <a:cs typeface="Times New Roman" panose="02020603050405020304" pitchFamily="18" charset="0"/>
                      </a:endParaRPr>
                    </a:p>
                  </a:txBody>
                  <a:tcPr marL="68580" marR="68580" marT="0" marB="0" anchor="ctr">
                    <a:solidFill>
                      <a:schemeClr val="bg1">
                        <a:lumMod val="85000"/>
                      </a:schemeClr>
                    </a:solidFill>
                  </a:tcPr>
                </a:tc>
                <a:extLst>
                  <a:ext uri="{0D108BD9-81ED-4DB2-BD59-A6C34878D82A}">
                    <a16:rowId xmlns:a16="http://schemas.microsoft.com/office/drawing/2014/main" val="10005"/>
                  </a:ext>
                </a:extLst>
              </a:tr>
            </a:tbl>
          </a:graphicData>
        </a:graphic>
      </p:graphicFrame>
      <p:sp>
        <p:nvSpPr>
          <p:cNvPr id="7" name="Content Placeholder 2">
            <a:extLst>
              <a:ext uri="{FF2B5EF4-FFF2-40B4-BE49-F238E27FC236}">
                <a16:creationId xmlns:a16="http://schemas.microsoft.com/office/drawing/2014/main" id="{6C2F4DDE-3788-4D49-BDEC-E3AA72E4EF43}"/>
              </a:ext>
            </a:extLst>
          </p:cNvPr>
          <p:cNvSpPr>
            <a:spLocks noGrp="1"/>
          </p:cNvSpPr>
          <p:nvPr>
            <p:ph idx="1"/>
          </p:nvPr>
        </p:nvSpPr>
        <p:spPr>
          <a:xfrm>
            <a:off x="494732" y="1116458"/>
            <a:ext cx="8412480" cy="562861"/>
          </a:xfrm>
        </p:spPr>
        <p:txBody>
          <a:bodyPr>
            <a:noAutofit/>
          </a:bodyPr>
          <a:lstStyle/>
          <a:p>
            <a:pPr marL="0" indent="0">
              <a:buNone/>
            </a:pPr>
            <a:r>
              <a:rPr lang="en-US" sz="1600" dirty="0"/>
              <a:t>No plan design changes</a:t>
            </a:r>
          </a:p>
        </p:txBody>
      </p:sp>
      <p:sp>
        <p:nvSpPr>
          <p:cNvPr id="3" name="Slide Number Placeholder 2">
            <a:extLst>
              <a:ext uri="{FF2B5EF4-FFF2-40B4-BE49-F238E27FC236}">
                <a16:creationId xmlns:a16="http://schemas.microsoft.com/office/drawing/2014/main" id="{8A49E9A7-012D-5D63-DD47-90B30B439584}"/>
              </a:ext>
            </a:extLst>
          </p:cNvPr>
          <p:cNvSpPr>
            <a:spLocks noGrp="1"/>
          </p:cNvSpPr>
          <p:nvPr>
            <p:ph type="sldNum" sz="quarter" idx="12"/>
          </p:nvPr>
        </p:nvSpPr>
        <p:spPr/>
        <p:txBody>
          <a:bodyPr/>
          <a:lstStyle/>
          <a:p>
            <a:fld id="{3A98EE3D-8CD1-4C3F-BD1C-C98C9596463C}" type="slidenum">
              <a:rPr lang="en-US" smtClean="0"/>
              <a:t>46</a:t>
            </a:fld>
            <a:endParaRPr lang="en-US" dirty="0"/>
          </a:p>
        </p:txBody>
      </p:sp>
    </p:spTree>
    <p:extLst>
      <p:ext uri="{BB962C8B-B14F-4D97-AF65-F5344CB8AC3E}">
        <p14:creationId xmlns:p14="http://schemas.microsoft.com/office/powerpoint/2010/main" val="39111858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67435" y="526035"/>
            <a:ext cx="7723414" cy="497546"/>
          </a:xfrm>
        </p:spPr>
        <p:txBody>
          <a:bodyPr>
            <a:normAutofit fontScale="90000"/>
          </a:bodyPr>
          <a:lstStyle/>
          <a:p>
            <a:pPr lvl="0"/>
            <a:r>
              <a:rPr lang="en-US" sz="3200" dirty="0"/>
              <a:t>Vision (VSP) Plan Rates</a:t>
            </a:r>
          </a:p>
        </p:txBody>
      </p:sp>
      <p:graphicFrame>
        <p:nvGraphicFramePr>
          <p:cNvPr id="8" name="Table 7"/>
          <p:cNvGraphicFramePr>
            <a:graphicFrameLocks noGrp="1"/>
          </p:cNvGraphicFramePr>
          <p:nvPr>
            <p:extLst>
              <p:ext uri="{D42A27DB-BD31-4B8C-83A1-F6EECF244321}">
                <p14:modId xmlns:p14="http://schemas.microsoft.com/office/powerpoint/2010/main" val="2028460881"/>
              </p:ext>
            </p:extLst>
          </p:nvPr>
        </p:nvGraphicFramePr>
        <p:xfrm>
          <a:off x="2586842" y="2334768"/>
          <a:ext cx="7018316" cy="3258510"/>
        </p:xfrm>
        <a:graphic>
          <a:graphicData uri="http://schemas.openxmlformats.org/drawingml/2006/table">
            <a:tbl>
              <a:tblPr firstRow="1" bandRow="1">
                <a:tableStyleId>{21E4AEA4-8DFA-4A89-87EB-49C32662AFE0}</a:tableStyleId>
              </a:tblPr>
              <a:tblGrid>
                <a:gridCol w="2317667">
                  <a:extLst>
                    <a:ext uri="{9D8B030D-6E8A-4147-A177-3AD203B41FA5}">
                      <a16:colId xmlns:a16="http://schemas.microsoft.com/office/drawing/2014/main" val="20000"/>
                    </a:ext>
                  </a:extLst>
                </a:gridCol>
                <a:gridCol w="2331946">
                  <a:extLst>
                    <a:ext uri="{9D8B030D-6E8A-4147-A177-3AD203B41FA5}">
                      <a16:colId xmlns:a16="http://schemas.microsoft.com/office/drawing/2014/main" val="20001"/>
                    </a:ext>
                  </a:extLst>
                </a:gridCol>
                <a:gridCol w="2368703">
                  <a:extLst>
                    <a:ext uri="{9D8B030D-6E8A-4147-A177-3AD203B41FA5}">
                      <a16:colId xmlns:a16="http://schemas.microsoft.com/office/drawing/2014/main" val="20002"/>
                    </a:ext>
                  </a:extLst>
                </a:gridCol>
              </a:tblGrid>
              <a:tr h="651702">
                <a:tc>
                  <a:txBody>
                    <a:bodyPr/>
                    <a:lstStyle/>
                    <a:p>
                      <a:pPr algn="ctr">
                        <a:lnSpc>
                          <a:spcPct val="250000"/>
                        </a:lnSpc>
                      </a:pPr>
                      <a:r>
                        <a:rPr lang="en-US" sz="1400" dirty="0"/>
                        <a:t>Employee Category</a:t>
                      </a:r>
                      <a:endParaRPr lang="en-US" sz="1400" dirty="0">
                        <a:latin typeface="Calibri" panose="020F0502020204030204" pitchFamily="34" charset="0"/>
                      </a:endParaRPr>
                    </a:p>
                  </a:txBody>
                  <a:tcPr>
                    <a:solidFill>
                      <a:schemeClr val="accent1"/>
                    </a:solidFill>
                  </a:tcPr>
                </a:tc>
                <a:tc>
                  <a:txBody>
                    <a:bodyPr/>
                    <a:lstStyle/>
                    <a:p>
                      <a:pPr algn="ctr">
                        <a:lnSpc>
                          <a:spcPct val="250000"/>
                        </a:lnSpc>
                      </a:pPr>
                      <a:r>
                        <a:rPr lang="en-US" sz="1400" dirty="0">
                          <a:solidFill>
                            <a:schemeClr val="bg1"/>
                          </a:solidFill>
                        </a:rPr>
                        <a:t>Basic Plan</a:t>
                      </a:r>
                      <a:endParaRPr lang="en-US" sz="1400" dirty="0">
                        <a:solidFill>
                          <a:schemeClr val="bg1"/>
                        </a:solidFill>
                        <a:latin typeface="Calibri" panose="020F0502020204030204" pitchFamily="34" charset="0"/>
                      </a:endParaRPr>
                    </a:p>
                  </a:txBody>
                  <a:tcPr>
                    <a:solidFill>
                      <a:schemeClr val="accent1"/>
                    </a:solidFill>
                  </a:tcPr>
                </a:tc>
                <a:tc>
                  <a:txBody>
                    <a:bodyPr/>
                    <a:lstStyle/>
                    <a:p>
                      <a:pPr algn="ctr">
                        <a:lnSpc>
                          <a:spcPct val="250000"/>
                        </a:lnSpc>
                      </a:pPr>
                      <a:r>
                        <a:rPr lang="en-US" sz="1400" dirty="0"/>
                        <a:t>Enhanced Plan</a:t>
                      </a:r>
                      <a:endParaRPr lang="en-US" sz="1400" dirty="0">
                        <a:latin typeface="Calibri" panose="020F0502020204030204" pitchFamily="34" charset="0"/>
                      </a:endParaRPr>
                    </a:p>
                  </a:txBody>
                  <a:tcPr>
                    <a:solidFill>
                      <a:schemeClr val="accent1"/>
                    </a:solidFill>
                  </a:tcPr>
                </a:tc>
                <a:extLst>
                  <a:ext uri="{0D108BD9-81ED-4DB2-BD59-A6C34878D82A}">
                    <a16:rowId xmlns:a16="http://schemas.microsoft.com/office/drawing/2014/main" val="10000"/>
                  </a:ext>
                </a:extLst>
              </a:tr>
              <a:tr h="651702">
                <a:tc>
                  <a:txBody>
                    <a:bodyPr/>
                    <a:lstStyle/>
                    <a:p>
                      <a:pPr>
                        <a:lnSpc>
                          <a:spcPct val="250000"/>
                        </a:lnSpc>
                      </a:pPr>
                      <a:r>
                        <a:rPr lang="en-US" sz="1200" dirty="0"/>
                        <a:t>Employee</a:t>
                      </a:r>
                      <a:r>
                        <a:rPr lang="en-US" sz="1200" baseline="0" dirty="0"/>
                        <a:t> only</a:t>
                      </a:r>
                      <a:endParaRPr lang="en-US" sz="1200" dirty="0">
                        <a:latin typeface="Calibri" panose="020F0502020204030204" pitchFamily="34" charset="0"/>
                      </a:endParaRPr>
                    </a:p>
                  </a:txBody>
                  <a:tcPr/>
                </a:tc>
                <a:tc>
                  <a:txBody>
                    <a:bodyPr/>
                    <a:lstStyle/>
                    <a:p>
                      <a:pPr algn="ctr">
                        <a:lnSpc>
                          <a:spcPct val="250000"/>
                        </a:lnSpc>
                      </a:pPr>
                      <a:r>
                        <a:rPr lang="en-US" sz="1200" dirty="0"/>
                        <a:t>$7.00</a:t>
                      </a:r>
                      <a:endParaRPr lang="en-US" sz="1200" dirty="0">
                        <a:latin typeface="Calibri" panose="020F0502020204030204" pitchFamily="34" charset="0"/>
                      </a:endParaRPr>
                    </a:p>
                  </a:txBody>
                  <a:tcPr/>
                </a:tc>
                <a:tc>
                  <a:txBody>
                    <a:bodyPr/>
                    <a:lstStyle/>
                    <a:p>
                      <a:pPr algn="ctr">
                        <a:lnSpc>
                          <a:spcPct val="250000"/>
                        </a:lnSpc>
                      </a:pPr>
                      <a:r>
                        <a:rPr lang="en-US" sz="1200" dirty="0"/>
                        <a:t>$12.50</a:t>
                      </a:r>
                      <a:endParaRPr lang="en-US" sz="1200" dirty="0">
                        <a:latin typeface="Calibri" panose="020F0502020204030204" pitchFamily="34" charset="0"/>
                      </a:endParaRPr>
                    </a:p>
                  </a:txBody>
                  <a:tcPr/>
                </a:tc>
                <a:extLst>
                  <a:ext uri="{0D108BD9-81ED-4DB2-BD59-A6C34878D82A}">
                    <a16:rowId xmlns:a16="http://schemas.microsoft.com/office/drawing/2014/main" val="10001"/>
                  </a:ext>
                </a:extLst>
              </a:tr>
              <a:tr h="651702">
                <a:tc>
                  <a:txBody>
                    <a:bodyPr/>
                    <a:lstStyle/>
                    <a:p>
                      <a:pPr>
                        <a:lnSpc>
                          <a:spcPct val="250000"/>
                        </a:lnSpc>
                      </a:pPr>
                      <a:r>
                        <a:rPr lang="en-US" sz="1200" dirty="0"/>
                        <a:t>Employee + child(ren)</a:t>
                      </a:r>
                      <a:endParaRPr lang="en-US" sz="1200" dirty="0">
                        <a:latin typeface="Calibri" panose="020F0502020204030204" pitchFamily="34" charset="0"/>
                      </a:endParaRPr>
                    </a:p>
                  </a:txBody>
                  <a:tcPr/>
                </a:tc>
                <a:tc>
                  <a:txBody>
                    <a:bodyPr/>
                    <a:lstStyle/>
                    <a:p>
                      <a:pPr algn="ctr">
                        <a:lnSpc>
                          <a:spcPct val="250000"/>
                        </a:lnSpc>
                      </a:pPr>
                      <a:r>
                        <a:rPr lang="en-US" sz="1200" dirty="0">
                          <a:latin typeface="Calibri" panose="020F0502020204030204" pitchFamily="34" charset="0"/>
                        </a:rPr>
                        <a:t>$11.70</a:t>
                      </a:r>
                    </a:p>
                  </a:txBody>
                  <a:tcPr/>
                </a:tc>
                <a:tc>
                  <a:txBody>
                    <a:bodyPr/>
                    <a:lstStyle/>
                    <a:p>
                      <a:pPr algn="ctr">
                        <a:lnSpc>
                          <a:spcPct val="250000"/>
                        </a:lnSpc>
                      </a:pPr>
                      <a:r>
                        <a:rPr lang="en-US" sz="1200" dirty="0">
                          <a:latin typeface="Calibri" panose="020F0502020204030204" pitchFamily="34" charset="0"/>
                        </a:rPr>
                        <a:t>$19.00</a:t>
                      </a:r>
                    </a:p>
                  </a:txBody>
                  <a:tcPr/>
                </a:tc>
                <a:extLst>
                  <a:ext uri="{0D108BD9-81ED-4DB2-BD59-A6C34878D82A}">
                    <a16:rowId xmlns:a16="http://schemas.microsoft.com/office/drawing/2014/main" val="10002"/>
                  </a:ext>
                </a:extLst>
              </a:tr>
              <a:tr h="651702">
                <a:tc>
                  <a:txBody>
                    <a:bodyPr/>
                    <a:lstStyle/>
                    <a:p>
                      <a:pPr>
                        <a:lnSpc>
                          <a:spcPct val="250000"/>
                        </a:lnSpc>
                      </a:pPr>
                      <a:r>
                        <a:rPr lang="en-US" sz="1200" dirty="0"/>
                        <a:t>Employee +</a:t>
                      </a:r>
                      <a:r>
                        <a:rPr lang="en-US" sz="1200" baseline="0" dirty="0"/>
                        <a:t> spouse</a:t>
                      </a:r>
                      <a:endParaRPr lang="en-US" sz="1200" dirty="0">
                        <a:latin typeface="Calibri" panose="020F0502020204030204" pitchFamily="34" charset="0"/>
                      </a:endParaRPr>
                    </a:p>
                  </a:txBody>
                  <a:tcPr/>
                </a:tc>
                <a:tc>
                  <a:txBody>
                    <a:bodyPr/>
                    <a:lstStyle/>
                    <a:p>
                      <a:pPr algn="ctr">
                        <a:lnSpc>
                          <a:spcPct val="250000"/>
                        </a:lnSpc>
                      </a:pPr>
                      <a:r>
                        <a:rPr lang="en-US" sz="1200" dirty="0">
                          <a:latin typeface="Calibri" panose="020F0502020204030204" pitchFamily="34" charset="0"/>
                        </a:rPr>
                        <a:t>$11.00</a:t>
                      </a:r>
                    </a:p>
                  </a:txBody>
                  <a:tcPr/>
                </a:tc>
                <a:tc>
                  <a:txBody>
                    <a:bodyPr/>
                    <a:lstStyle/>
                    <a:p>
                      <a:pPr algn="ctr">
                        <a:lnSpc>
                          <a:spcPct val="250000"/>
                        </a:lnSpc>
                      </a:pPr>
                      <a:r>
                        <a:rPr lang="en-US" sz="1200" dirty="0">
                          <a:latin typeface="Calibri" panose="020F0502020204030204" pitchFamily="34" charset="0"/>
                        </a:rPr>
                        <a:t>$17.80</a:t>
                      </a:r>
                    </a:p>
                  </a:txBody>
                  <a:tcPr/>
                </a:tc>
                <a:extLst>
                  <a:ext uri="{0D108BD9-81ED-4DB2-BD59-A6C34878D82A}">
                    <a16:rowId xmlns:a16="http://schemas.microsoft.com/office/drawing/2014/main" val="10003"/>
                  </a:ext>
                </a:extLst>
              </a:tr>
              <a:tr h="651702">
                <a:tc>
                  <a:txBody>
                    <a:bodyPr/>
                    <a:lstStyle/>
                    <a:p>
                      <a:pPr>
                        <a:lnSpc>
                          <a:spcPct val="250000"/>
                        </a:lnSpc>
                      </a:pPr>
                      <a:r>
                        <a:rPr lang="en-US" sz="1200" dirty="0"/>
                        <a:t>Employee +</a:t>
                      </a:r>
                      <a:r>
                        <a:rPr lang="en-US" sz="1200" baseline="0" dirty="0"/>
                        <a:t> family</a:t>
                      </a:r>
                      <a:endParaRPr lang="en-US" sz="1200" dirty="0">
                        <a:latin typeface="Calibri" panose="020F0502020204030204" pitchFamily="34" charset="0"/>
                      </a:endParaRPr>
                    </a:p>
                  </a:txBody>
                  <a:tcPr/>
                </a:tc>
                <a:tc>
                  <a:txBody>
                    <a:bodyPr/>
                    <a:lstStyle/>
                    <a:p>
                      <a:pPr algn="ctr">
                        <a:lnSpc>
                          <a:spcPct val="250000"/>
                        </a:lnSpc>
                      </a:pPr>
                      <a:r>
                        <a:rPr lang="en-US" sz="1200" dirty="0">
                          <a:latin typeface="Calibri" panose="020F0502020204030204" pitchFamily="34" charset="0"/>
                        </a:rPr>
                        <a:t>$18.70</a:t>
                      </a:r>
                    </a:p>
                  </a:txBody>
                  <a:tcPr/>
                </a:tc>
                <a:tc>
                  <a:txBody>
                    <a:bodyPr/>
                    <a:lstStyle/>
                    <a:p>
                      <a:pPr algn="ctr">
                        <a:lnSpc>
                          <a:spcPct val="250000"/>
                        </a:lnSpc>
                      </a:pPr>
                      <a:r>
                        <a:rPr lang="en-US" sz="1200" dirty="0">
                          <a:latin typeface="Calibri" panose="020F0502020204030204" pitchFamily="34" charset="0"/>
                        </a:rPr>
                        <a:t>$30.40</a:t>
                      </a:r>
                    </a:p>
                  </a:txBody>
                  <a:tcPr/>
                </a:tc>
                <a:extLst>
                  <a:ext uri="{0D108BD9-81ED-4DB2-BD59-A6C34878D82A}">
                    <a16:rowId xmlns:a16="http://schemas.microsoft.com/office/drawing/2014/main" val="10004"/>
                  </a:ext>
                </a:extLst>
              </a:tr>
            </a:tbl>
          </a:graphicData>
        </a:graphic>
      </p:graphicFrame>
      <p:sp>
        <p:nvSpPr>
          <p:cNvPr id="2" name="Slide Number Placeholder 1">
            <a:extLst>
              <a:ext uri="{FF2B5EF4-FFF2-40B4-BE49-F238E27FC236}">
                <a16:creationId xmlns:a16="http://schemas.microsoft.com/office/drawing/2014/main" id="{9F31C1C0-E556-4B38-F1CD-4990E91494D6}"/>
              </a:ext>
            </a:extLst>
          </p:cNvPr>
          <p:cNvSpPr>
            <a:spLocks noGrp="1"/>
          </p:cNvSpPr>
          <p:nvPr>
            <p:ph type="sldNum" sz="quarter" idx="12"/>
          </p:nvPr>
        </p:nvSpPr>
        <p:spPr/>
        <p:txBody>
          <a:bodyPr/>
          <a:lstStyle/>
          <a:p>
            <a:fld id="{3A98EE3D-8CD1-4C3F-BD1C-C98C9596463C}" type="slidenum">
              <a:rPr lang="en-US" smtClean="0"/>
              <a:t>47</a:t>
            </a:fld>
            <a:endParaRPr lang="en-US" dirty="0"/>
          </a:p>
        </p:txBody>
      </p:sp>
      <p:sp>
        <p:nvSpPr>
          <p:cNvPr id="3" name="Content Placeholder 2">
            <a:extLst>
              <a:ext uri="{FF2B5EF4-FFF2-40B4-BE49-F238E27FC236}">
                <a16:creationId xmlns:a16="http://schemas.microsoft.com/office/drawing/2014/main" id="{417E59B2-C632-A39E-A311-8B1A63095089}"/>
              </a:ext>
            </a:extLst>
          </p:cNvPr>
          <p:cNvSpPr>
            <a:spLocks noGrp="1"/>
          </p:cNvSpPr>
          <p:nvPr>
            <p:ph idx="1"/>
          </p:nvPr>
        </p:nvSpPr>
        <p:spPr>
          <a:xfrm>
            <a:off x="467435" y="1037679"/>
            <a:ext cx="9604772" cy="497546"/>
          </a:xfrm>
        </p:spPr>
        <p:txBody>
          <a:bodyPr>
            <a:noAutofit/>
          </a:bodyPr>
          <a:lstStyle/>
          <a:p>
            <a:pPr marL="0" indent="0">
              <a:buNone/>
            </a:pPr>
            <a:r>
              <a:rPr lang="en-US" sz="1800" dirty="0"/>
              <a:t>No rate changes</a:t>
            </a:r>
          </a:p>
        </p:txBody>
      </p:sp>
    </p:spTree>
    <p:extLst>
      <p:ext uri="{BB962C8B-B14F-4D97-AF65-F5344CB8AC3E}">
        <p14:creationId xmlns:p14="http://schemas.microsoft.com/office/powerpoint/2010/main" val="17016392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1210" y="659134"/>
            <a:ext cx="8671285" cy="523220"/>
          </a:xfrm>
        </p:spPr>
        <p:txBody>
          <a:bodyPr>
            <a:normAutofit fontScale="90000"/>
          </a:bodyPr>
          <a:lstStyle/>
          <a:p>
            <a:pPr>
              <a:defRPr/>
            </a:pPr>
            <a:r>
              <a:rPr lang="en-US" sz="3200" dirty="0"/>
              <a:t>Healthcare FLEXIBLE Spending Account (</a:t>
            </a:r>
            <a:r>
              <a:rPr lang="en-US" sz="3200" dirty="0" err="1"/>
              <a:t>fsa</a:t>
            </a:r>
            <a:r>
              <a:rPr lang="en-US" sz="3200" dirty="0"/>
              <a:t>)</a:t>
            </a:r>
          </a:p>
        </p:txBody>
      </p:sp>
      <p:sp>
        <p:nvSpPr>
          <p:cNvPr id="3" name="Content Placeholder 2"/>
          <p:cNvSpPr>
            <a:spLocks noGrp="1"/>
          </p:cNvSpPr>
          <p:nvPr>
            <p:ph idx="1"/>
          </p:nvPr>
        </p:nvSpPr>
        <p:spPr>
          <a:xfrm>
            <a:off x="631211" y="1421080"/>
            <a:ext cx="11113485" cy="4015839"/>
          </a:xfrm>
        </p:spPr>
        <p:txBody>
          <a:bodyPr>
            <a:normAutofit/>
          </a:bodyPr>
          <a:lstStyle/>
          <a:p>
            <a:pPr>
              <a:lnSpc>
                <a:spcPct val="80000"/>
              </a:lnSpc>
              <a:defRPr/>
            </a:pPr>
            <a:r>
              <a:rPr lang="en-US" sz="1900" dirty="0"/>
              <a:t>Set aside pretax dollars to pay for qualified out-of-pocket healthcare expenses throughout the plan year</a:t>
            </a:r>
          </a:p>
          <a:p>
            <a:pPr>
              <a:lnSpc>
                <a:spcPct val="80000"/>
              </a:lnSpc>
              <a:defRPr/>
            </a:pPr>
            <a:r>
              <a:rPr lang="en-US" sz="1900" dirty="0"/>
              <a:t>Maximum annual deferral is</a:t>
            </a:r>
            <a:r>
              <a:rPr lang="en-US" sz="1900" dirty="0">
                <a:solidFill>
                  <a:schemeClr val="tx2"/>
                </a:solidFill>
              </a:rPr>
              <a:t> </a:t>
            </a:r>
            <a:r>
              <a:rPr lang="en-US" sz="1900" dirty="0">
                <a:solidFill>
                  <a:srgbClr val="FF0000"/>
                </a:solidFill>
              </a:rPr>
              <a:t>$3,400 </a:t>
            </a:r>
            <a:endParaRPr lang="en-US" sz="1900" dirty="0">
              <a:solidFill>
                <a:schemeClr val="tx2"/>
              </a:solidFill>
            </a:endParaRPr>
          </a:p>
          <a:p>
            <a:pPr>
              <a:lnSpc>
                <a:spcPct val="80000"/>
              </a:lnSpc>
              <a:defRPr/>
            </a:pPr>
            <a:r>
              <a:rPr lang="en-US" sz="1900" dirty="0"/>
              <a:t>Pre-funded annual account; payroll deductions made on per pay period basis</a:t>
            </a:r>
          </a:p>
          <a:p>
            <a:pPr>
              <a:lnSpc>
                <a:spcPct val="80000"/>
              </a:lnSpc>
              <a:defRPr/>
            </a:pPr>
            <a:r>
              <a:rPr lang="en-US" sz="1900" dirty="0"/>
              <a:t>Examples of eligible expenses include co-payments, co-insurance, orthodontics, eyeglasses, contact lenses</a:t>
            </a:r>
          </a:p>
          <a:p>
            <a:pPr>
              <a:lnSpc>
                <a:spcPct val="80000"/>
              </a:lnSpc>
              <a:defRPr/>
            </a:pPr>
            <a:r>
              <a:rPr lang="en-US" sz="1900" dirty="0"/>
              <a:t>Limited FSA is available for employees who have a health saving account (HSA) to use on dental and vision expenses </a:t>
            </a:r>
          </a:p>
          <a:p>
            <a:pPr>
              <a:lnSpc>
                <a:spcPct val="80000"/>
              </a:lnSpc>
              <a:defRPr/>
            </a:pPr>
            <a:r>
              <a:rPr lang="en-US" sz="1900" dirty="0"/>
              <a:t>“Use it or lose it”</a:t>
            </a:r>
          </a:p>
          <a:p>
            <a:pPr lvl="1">
              <a:lnSpc>
                <a:spcPct val="80000"/>
              </a:lnSpc>
              <a:defRPr/>
            </a:pPr>
            <a:r>
              <a:rPr lang="en-US" sz="1800" dirty="0">
                <a:solidFill>
                  <a:srgbClr val="FF0000"/>
                </a:solidFill>
              </a:rPr>
              <a:t>2 </a:t>
            </a:r>
            <a:r>
              <a:rPr lang="en-US" sz="1800" baseline="30000" dirty="0">
                <a:solidFill>
                  <a:srgbClr val="FF0000"/>
                </a:solidFill>
              </a:rPr>
              <a:t>½ </a:t>
            </a:r>
            <a:r>
              <a:rPr lang="en-US" sz="1800" dirty="0">
                <a:solidFill>
                  <a:srgbClr val="FF0000"/>
                </a:solidFill>
              </a:rPr>
              <a:t> month grace period or $680 carryover </a:t>
            </a:r>
          </a:p>
          <a:p>
            <a:pPr lvl="1">
              <a:lnSpc>
                <a:spcPct val="80000"/>
              </a:lnSpc>
              <a:defRPr/>
            </a:pPr>
            <a:r>
              <a:rPr lang="en-US" sz="1800" dirty="0">
                <a:solidFill>
                  <a:srgbClr val="FF0000"/>
                </a:solidFill>
              </a:rPr>
              <a:t>For new HSA participants, automatic rollover into limited FSA with grace/carryover provision</a:t>
            </a:r>
          </a:p>
        </p:txBody>
      </p:sp>
      <p:sp>
        <p:nvSpPr>
          <p:cNvPr id="4" name="Slide Number Placeholder 3">
            <a:extLst>
              <a:ext uri="{FF2B5EF4-FFF2-40B4-BE49-F238E27FC236}">
                <a16:creationId xmlns:a16="http://schemas.microsoft.com/office/drawing/2014/main" id="{ABD29479-C5D8-8B04-5AF6-307D3F305845}"/>
              </a:ext>
            </a:extLst>
          </p:cNvPr>
          <p:cNvSpPr>
            <a:spLocks noGrp="1"/>
          </p:cNvSpPr>
          <p:nvPr>
            <p:ph type="sldNum" sz="quarter" idx="12"/>
          </p:nvPr>
        </p:nvSpPr>
        <p:spPr/>
        <p:txBody>
          <a:bodyPr/>
          <a:lstStyle/>
          <a:p>
            <a:fld id="{3A98EE3D-8CD1-4C3F-BD1C-C98C9596463C}" type="slidenum">
              <a:rPr lang="en-US" smtClean="0"/>
              <a:t>48</a:t>
            </a:fld>
            <a:endParaRPr lang="en-US" dirty="0"/>
          </a:p>
        </p:txBody>
      </p:sp>
    </p:spTree>
    <p:extLst>
      <p:ext uri="{BB962C8B-B14F-4D97-AF65-F5344CB8AC3E}">
        <p14:creationId xmlns:p14="http://schemas.microsoft.com/office/powerpoint/2010/main" val="38894123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436" y="568656"/>
            <a:ext cx="8229600" cy="539087"/>
          </a:xfrm>
        </p:spPr>
        <p:txBody>
          <a:bodyPr>
            <a:normAutofit fontScale="90000"/>
          </a:bodyPr>
          <a:lstStyle/>
          <a:p>
            <a:pPr>
              <a:defRPr/>
            </a:pPr>
            <a:r>
              <a:rPr lang="en-US" sz="3200" dirty="0"/>
              <a:t>Dependent Care Spending Account</a:t>
            </a:r>
          </a:p>
        </p:txBody>
      </p:sp>
      <p:sp>
        <p:nvSpPr>
          <p:cNvPr id="52227" name="Content Placeholder 2"/>
          <p:cNvSpPr>
            <a:spLocks noGrp="1"/>
          </p:cNvSpPr>
          <p:nvPr>
            <p:ph idx="1"/>
          </p:nvPr>
        </p:nvSpPr>
        <p:spPr>
          <a:xfrm>
            <a:off x="570016" y="1574720"/>
            <a:ext cx="10195520" cy="3155805"/>
          </a:xfrm>
        </p:spPr>
        <p:txBody>
          <a:bodyPr/>
          <a:lstStyle/>
          <a:p>
            <a:pPr marL="305435" indent="-305435">
              <a:lnSpc>
                <a:spcPct val="80000"/>
              </a:lnSpc>
              <a:defRPr/>
            </a:pPr>
            <a:r>
              <a:rPr lang="en-US" altLang="en-US" sz="1900" dirty="0"/>
              <a:t>Set aside pre-tax dollars to pay for qualified dependent care expenses throughout the plan year</a:t>
            </a:r>
            <a:endParaRPr lang="en-US" dirty="0"/>
          </a:p>
          <a:p>
            <a:pPr marL="305435" indent="-305435">
              <a:lnSpc>
                <a:spcPct val="80000"/>
              </a:lnSpc>
              <a:defRPr/>
            </a:pPr>
            <a:r>
              <a:rPr lang="en-US" altLang="en-US" sz="1900" dirty="0"/>
              <a:t>Not a pre-funded annual account; payroll deductions made on per pay period basis</a:t>
            </a:r>
          </a:p>
          <a:p>
            <a:pPr marL="305435" indent="-305435">
              <a:lnSpc>
                <a:spcPct val="80000"/>
              </a:lnSpc>
              <a:defRPr/>
            </a:pPr>
            <a:r>
              <a:rPr lang="en-US" altLang="en-US" sz="1900" dirty="0"/>
              <a:t>Maximum annual deferral is </a:t>
            </a:r>
            <a:r>
              <a:rPr lang="en-US" altLang="en-US" sz="1900" dirty="0">
                <a:solidFill>
                  <a:srgbClr val="FF0000"/>
                </a:solidFill>
              </a:rPr>
              <a:t>$5000 (new limit $7,500)</a:t>
            </a:r>
            <a:endParaRPr lang="en-US" altLang="en-US" sz="1900" dirty="0"/>
          </a:p>
          <a:p>
            <a:pPr marL="305435" indent="-305435">
              <a:lnSpc>
                <a:spcPct val="80000"/>
              </a:lnSpc>
              <a:defRPr/>
            </a:pPr>
            <a:r>
              <a:rPr lang="en-US" altLang="en-US" sz="1900" dirty="0"/>
              <a:t>Examples of eligible expenses include licensed day care centers, babysitters/nannies, before and after school care, day care for elderly or disabled dependent</a:t>
            </a:r>
          </a:p>
          <a:p>
            <a:pPr marL="305435" indent="-305435">
              <a:defRPr/>
            </a:pPr>
            <a:endParaRPr lang="en-US" altLang="en-US" dirty="0"/>
          </a:p>
        </p:txBody>
      </p:sp>
      <p:sp>
        <p:nvSpPr>
          <p:cNvPr id="52228" name="Slide Number Placeholder 2"/>
          <p:cNvSpPr>
            <a:spLocks/>
          </p:cNvSpPr>
          <p:nvPr/>
        </p:nvSpPr>
        <p:spPr bwMode="auto">
          <a:xfrm>
            <a:off x="10055226" y="5648326"/>
            <a:ext cx="549275" cy="396875"/>
          </a:xfrm>
          <a:prstGeom prst="bracketPair">
            <a:avLst>
              <a:gd name="adj" fmla="val 1794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accent1"/>
              </a:buClr>
              <a:buFont typeface="Arial" panose="020B0604020202020204" pitchFamily="34" charset="0"/>
              <a:buChar char="•"/>
              <a:defRPr sz="2200">
                <a:solidFill>
                  <a:schemeClr val="tx1"/>
                </a:solidFill>
                <a:latin typeface="Franklin Gothic Book" panose="020B050302010202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Franklin Gothic Book" panose="020B0503020102020204" pitchFamily="34" charset="0"/>
              </a:defRPr>
            </a:lvl2pPr>
            <a:lvl3pPr marL="1143000" indent="-228600">
              <a:spcBef>
                <a:spcPct val="20000"/>
              </a:spcBef>
              <a:buClr>
                <a:srgbClr val="DEAE00"/>
              </a:buClr>
              <a:buFont typeface="Arial" panose="020B0604020202020204" pitchFamily="34" charset="0"/>
              <a:buChar char="•"/>
              <a:defRPr>
                <a:solidFill>
                  <a:schemeClr val="tx1"/>
                </a:solidFill>
                <a:latin typeface="Franklin Gothic Book" panose="020B0503020102020204" pitchFamily="34" charset="0"/>
              </a:defRPr>
            </a:lvl3pPr>
            <a:lvl4pPr marL="1600200" indent="-228600">
              <a:spcBef>
                <a:spcPct val="20000"/>
              </a:spcBef>
              <a:buClr>
                <a:srgbClr val="B77BB4"/>
              </a:buClr>
              <a:buFont typeface="Arial" panose="020B0604020202020204" pitchFamily="34" charset="0"/>
              <a:buChar char="•"/>
              <a:defRPr sz="1600">
                <a:solidFill>
                  <a:schemeClr val="tx1"/>
                </a:solidFill>
                <a:latin typeface="Franklin Gothic Book" panose="020B0503020102020204" pitchFamily="34" charset="0"/>
              </a:defRPr>
            </a:lvl4pPr>
            <a:lvl5pPr marL="2057400" indent="-228600">
              <a:spcBef>
                <a:spcPct val="20000"/>
              </a:spcBef>
              <a:buClr>
                <a:srgbClr val="E0773C"/>
              </a:buClr>
              <a:buFont typeface="Arial" panose="020B0604020202020204" pitchFamily="34" charset="0"/>
              <a:buChar char="•"/>
              <a:defRPr sz="1400">
                <a:solidFill>
                  <a:schemeClr val="tx1"/>
                </a:solidFill>
                <a:latin typeface="Franklin Gothic Book" panose="020B0503020102020204" pitchFamily="34" charset="0"/>
              </a:defRPr>
            </a:lvl5pPr>
            <a:lvl6pPr marL="2514600" indent="-228600" eaLnBrk="0" fontAlgn="base" hangingPunct="0">
              <a:spcBef>
                <a:spcPct val="20000"/>
              </a:spcBef>
              <a:spcAft>
                <a:spcPct val="0"/>
              </a:spcAft>
              <a:buClr>
                <a:srgbClr val="E0773C"/>
              </a:buClr>
              <a:buFont typeface="Arial" panose="020B0604020202020204" pitchFamily="34" charset="0"/>
              <a:buChar char="•"/>
              <a:defRPr sz="1400">
                <a:solidFill>
                  <a:schemeClr val="tx1"/>
                </a:solidFill>
                <a:latin typeface="Franklin Gothic Book" panose="020B0503020102020204" pitchFamily="34" charset="0"/>
              </a:defRPr>
            </a:lvl6pPr>
            <a:lvl7pPr marL="2971800" indent="-228600" eaLnBrk="0" fontAlgn="base" hangingPunct="0">
              <a:spcBef>
                <a:spcPct val="20000"/>
              </a:spcBef>
              <a:spcAft>
                <a:spcPct val="0"/>
              </a:spcAft>
              <a:buClr>
                <a:srgbClr val="E0773C"/>
              </a:buClr>
              <a:buFont typeface="Arial" panose="020B0604020202020204" pitchFamily="34" charset="0"/>
              <a:buChar char="•"/>
              <a:defRPr sz="1400">
                <a:solidFill>
                  <a:schemeClr val="tx1"/>
                </a:solidFill>
                <a:latin typeface="Franklin Gothic Book" panose="020B0503020102020204" pitchFamily="34" charset="0"/>
              </a:defRPr>
            </a:lvl7pPr>
            <a:lvl8pPr marL="3429000" indent="-228600" eaLnBrk="0" fontAlgn="base" hangingPunct="0">
              <a:spcBef>
                <a:spcPct val="20000"/>
              </a:spcBef>
              <a:spcAft>
                <a:spcPct val="0"/>
              </a:spcAft>
              <a:buClr>
                <a:srgbClr val="E0773C"/>
              </a:buClr>
              <a:buFont typeface="Arial" panose="020B0604020202020204" pitchFamily="34" charset="0"/>
              <a:buChar char="•"/>
              <a:defRPr sz="1400">
                <a:solidFill>
                  <a:schemeClr val="tx1"/>
                </a:solidFill>
                <a:latin typeface="Franklin Gothic Book" panose="020B0503020102020204" pitchFamily="34" charset="0"/>
              </a:defRPr>
            </a:lvl8pPr>
            <a:lvl9pPr marL="3886200" indent="-228600" eaLnBrk="0" fontAlgn="base" hangingPunct="0">
              <a:spcBef>
                <a:spcPct val="20000"/>
              </a:spcBef>
              <a:spcAft>
                <a:spcPct val="0"/>
              </a:spcAft>
              <a:buClr>
                <a:srgbClr val="E0773C"/>
              </a:buClr>
              <a:buFont typeface="Arial" panose="020B0604020202020204" pitchFamily="34" charset="0"/>
              <a:buChar char="•"/>
              <a:defRPr sz="1400">
                <a:solidFill>
                  <a:schemeClr val="tx1"/>
                </a:solidFill>
                <a:latin typeface="Franklin Gothic Book" panose="020B0503020102020204" pitchFamily="34" charset="0"/>
              </a:defRPr>
            </a:lvl9pPr>
          </a:lstStyle>
          <a:p>
            <a:pPr algn="ctr" eaLnBrk="1" hangingPunct="1">
              <a:spcBef>
                <a:spcPct val="0"/>
              </a:spcBef>
              <a:buClrTx/>
              <a:buFontTx/>
              <a:buNone/>
            </a:pPr>
            <a:fld id="{ABDE538E-4E72-4085-BB92-56F827CFBAEC}" type="slidenum">
              <a:rPr lang="en-US" altLang="en-US" sz="1800">
                <a:solidFill>
                  <a:schemeClr val="bg1"/>
                </a:solidFill>
                <a:latin typeface="Arial" panose="020B0604020202020204" pitchFamily="34" charset="0"/>
              </a:rPr>
              <a:pPr algn="ctr" eaLnBrk="1" hangingPunct="1">
                <a:spcBef>
                  <a:spcPct val="0"/>
                </a:spcBef>
                <a:buClrTx/>
                <a:buFontTx/>
                <a:buNone/>
              </a:pPr>
              <a:t>49</a:t>
            </a:fld>
            <a:endParaRPr lang="en-US" altLang="en-US" sz="1800">
              <a:solidFill>
                <a:schemeClr val="bg1"/>
              </a:solidFill>
              <a:latin typeface="Arial" panose="020B0604020202020204" pitchFamily="34" charset="0"/>
            </a:endParaRPr>
          </a:p>
        </p:txBody>
      </p:sp>
      <p:sp>
        <p:nvSpPr>
          <p:cNvPr id="3" name="Slide Number Placeholder 2">
            <a:extLst>
              <a:ext uri="{FF2B5EF4-FFF2-40B4-BE49-F238E27FC236}">
                <a16:creationId xmlns:a16="http://schemas.microsoft.com/office/drawing/2014/main" id="{3C72AA51-4C51-6804-F019-F91B48F164F3}"/>
              </a:ext>
            </a:extLst>
          </p:cNvPr>
          <p:cNvSpPr>
            <a:spLocks noGrp="1"/>
          </p:cNvSpPr>
          <p:nvPr>
            <p:ph type="sldNum" sz="quarter" idx="12"/>
          </p:nvPr>
        </p:nvSpPr>
        <p:spPr/>
        <p:txBody>
          <a:bodyPr/>
          <a:lstStyle/>
          <a:p>
            <a:fld id="{3A98EE3D-8CD1-4C3F-BD1C-C98C9596463C}" type="slidenum">
              <a:rPr lang="en-US" smtClean="0"/>
              <a:t>49</a:t>
            </a:fld>
            <a:endParaRPr lang="en-US" dirty="0"/>
          </a:p>
        </p:txBody>
      </p:sp>
    </p:spTree>
    <p:extLst>
      <p:ext uri="{BB962C8B-B14F-4D97-AF65-F5344CB8AC3E}">
        <p14:creationId xmlns:p14="http://schemas.microsoft.com/office/powerpoint/2010/main" val="15814456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466D44-279A-C91E-354F-91562127B5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6D86C9-CE0F-4A9F-D0EA-6BE3764F01FC}"/>
              </a:ext>
            </a:extLst>
          </p:cNvPr>
          <p:cNvSpPr>
            <a:spLocks noGrp="1"/>
          </p:cNvSpPr>
          <p:nvPr>
            <p:ph type="title"/>
          </p:nvPr>
        </p:nvSpPr>
        <p:spPr>
          <a:xfrm>
            <a:off x="1024128" y="585215"/>
            <a:ext cx="8965261" cy="1341189"/>
          </a:xfrm>
        </p:spPr>
        <p:txBody>
          <a:bodyPr vert="horz" lIns="91440" tIns="45720" rIns="91440" bIns="45720" rtlCol="0" anchor="ctr">
            <a:normAutofit/>
          </a:bodyPr>
          <a:lstStyle/>
          <a:p>
            <a:r>
              <a:rPr lang="en-US" sz="3200" dirty="0"/>
              <a:t>Updated Medical Plan Names for 2026</a:t>
            </a:r>
          </a:p>
        </p:txBody>
      </p:sp>
      <p:sp>
        <p:nvSpPr>
          <p:cNvPr id="53" name="TextBox 2">
            <a:extLst>
              <a:ext uri="{FF2B5EF4-FFF2-40B4-BE49-F238E27FC236}">
                <a16:creationId xmlns:a16="http://schemas.microsoft.com/office/drawing/2014/main" id="{315CDCF4-80EF-AB8D-1360-3D8DF6AE9C4D}"/>
              </a:ext>
            </a:extLst>
          </p:cNvPr>
          <p:cNvSpPr txBox="1"/>
          <p:nvPr/>
        </p:nvSpPr>
        <p:spPr bwMode="gray">
          <a:xfrm>
            <a:off x="1010980" y="1781440"/>
            <a:ext cx="2991677" cy="4773739"/>
          </a:xfrm>
          <a:prstGeom prst="rect">
            <a:avLst/>
          </a:prstGeom>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45720" tIns="45720" rIns="45720" bIns="45720" rtlCol="0">
            <a:normAutofit/>
          </a:bodyPr>
          <a:lstStyle/>
          <a:p>
            <a:pPr marL="285750" indent="-285750" fontAlgn="base">
              <a:buClr>
                <a:srgbClr val="1CADE4"/>
              </a:buClr>
              <a:buFont typeface="Wingdings" panose="05000000000000000000" pitchFamily="2" charset="2"/>
              <a:buChar char="§"/>
            </a:pPr>
            <a:r>
              <a:rPr lang="en-US" dirty="0"/>
              <a:t>Medical plan names updated to highlight Anthem network the plan utilizes and to be more consistent with how Anthem refers to networks on their website. ​</a:t>
            </a:r>
            <a:endParaRPr lang="en-US" sz="2000" dirty="0"/>
          </a:p>
          <a:p>
            <a:pPr fontAlgn="base">
              <a:buClr>
                <a:srgbClr val="1CADE4"/>
              </a:buClr>
            </a:pPr>
            <a:endParaRPr lang="en-US" sz="2000" dirty="0"/>
          </a:p>
          <a:p>
            <a:pPr marL="285750" indent="-285750" fontAlgn="base">
              <a:buClr>
                <a:srgbClr val="1CADE4"/>
              </a:buClr>
              <a:buFont typeface="Wingdings" panose="05000000000000000000" pitchFamily="2" charset="2"/>
              <a:buChar char="§"/>
            </a:pPr>
            <a:r>
              <a:rPr lang="en-US" dirty="0"/>
              <a:t>Each medical plan name will start with the network name (</a:t>
            </a:r>
            <a:r>
              <a:rPr lang="en-US" dirty="0" err="1"/>
              <a:t>KeyCare</a:t>
            </a:r>
            <a:r>
              <a:rPr lang="en-US" dirty="0"/>
              <a:t> or </a:t>
            </a:r>
            <a:r>
              <a:rPr lang="en-US" dirty="0" err="1"/>
              <a:t>HealthKeepers</a:t>
            </a:r>
            <a:r>
              <a:rPr lang="en-US" dirty="0"/>
              <a:t>) followed by the copay or deductible amount.</a:t>
            </a:r>
            <a:endParaRPr lang="en-US" sz="2000" dirty="0"/>
          </a:p>
          <a:p>
            <a:pPr marL="177800" lvl="1">
              <a:lnSpc>
                <a:spcPct val="90000"/>
              </a:lnSpc>
              <a:spcAft>
                <a:spcPts val="600"/>
              </a:spcAft>
              <a:buClr>
                <a:schemeClr val="accent1"/>
              </a:buClr>
            </a:pPr>
            <a:endParaRPr lang="en-US" sz="2000" dirty="0">
              <a:solidFill>
                <a:srgbClr val="FF0000"/>
              </a:solidFill>
            </a:endParaRPr>
          </a:p>
          <a:p>
            <a:pPr marL="463550" lvl="1" indent="-285750">
              <a:lnSpc>
                <a:spcPct val="90000"/>
              </a:lnSpc>
              <a:spcAft>
                <a:spcPts val="600"/>
              </a:spcAft>
              <a:buClr>
                <a:schemeClr val="accent1"/>
              </a:buClr>
              <a:buFont typeface="Arial" panose="020B0604020202020204" pitchFamily="34" charset="0"/>
              <a:buChar char="•"/>
            </a:pPr>
            <a:endParaRPr lang="en-US" dirty="0">
              <a:solidFill>
                <a:srgbClr val="FFFFFF"/>
              </a:solidFill>
            </a:endParaRPr>
          </a:p>
        </p:txBody>
      </p:sp>
      <p:sp>
        <p:nvSpPr>
          <p:cNvPr id="4" name="Slide Number Placeholder 3">
            <a:extLst>
              <a:ext uri="{FF2B5EF4-FFF2-40B4-BE49-F238E27FC236}">
                <a16:creationId xmlns:a16="http://schemas.microsoft.com/office/drawing/2014/main" id="{92C79387-153B-23E3-EE8F-5608CB95B049}"/>
              </a:ext>
            </a:extLst>
          </p:cNvPr>
          <p:cNvSpPr>
            <a:spLocks noGrp="1"/>
          </p:cNvSpPr>
          <p:nvPr>
            <p:ph type="sldNum" sz="quarter" idx="12"/>
          </p:nvPr>
        </p:nvSpPr>
        <p:spPr>
          <a:xfrm>
            <a:off x="10837333" y="6470704"/>
            <a:ext cx="973667" cy="274320"/>
          </a:xfrm>
        </p:spPr>
        <p:txBody>
          <a:bodyPr vert="horz" lIns="91440" tIns="45720" rIns="91440" bIns="45720" rtlCol="0" anchor="ctr">
            <a:normAutofit/>
          </a:bodyPr>
          <a:lstStyle/>
          <a:p>
            <a:pPr>
              <a:spcAft>
                <a:spcPts val="600"/>
              </a:spcAft>
            </a:pPr>
            <a:fld id="{3A98EE3D-8CD1-4C3F-BD1C-C98C9596463C}" type="slidenum">
              <a:rPr lang="en-US"/>
              <a:pPr>
                <a:spcAft>
                  <a:spcPts val="600"/>
                </a:spcAft>
              </a:pPr>
              <a:t>5</a:t>
            </a:fld>
            <a:endParaRPr lang="en-US"/>
          </a:p>
        </p:txBody>
      </p:sp>
      <p:graphicFrame>
        <p:nvGraphicFramePr>
          <p:cNvPr id="3" name="Table 2">
            <a:extLst>
              <a:ext uri="{FF2B5EF4-FFF2-40B4-BE49-F238E27FC236}">
                <a16:creationId xmlns:a16="http://schemas.microsoft.com/office/drawing/2014/main" id="{306D1143-8001-B15F-F525-F9E13365F4F8}"/>
              </a:ext>
            </a:extLst>
          </p:cNvPr>
          <p:cNvGraphicFramePr>
            <a:graphicFrameLocks noGrp="1"/>
          </p:cNvGraphicFramePr>
          <p:nvPr>
            <p:extLst>
              <p:ext uri="{D42A27DB-BD31-4B8C-83A1-F6EECF244321}">
                <p14:modId xmlns:p14="http://schemas.microsoft.com/office/powerpoint/2010/main" val="3032626353"/>
              </p:ext>
            </p:extLst>
          </p:nvPr>
        </p:nvGraphicFramePr>
        <p:xfrm>
          <a:off x="5217111" y="1923859"/>
          <a:ext cx="4190425" cy="3652841"/>
        </p:xfrm>
        <a:graphic>
          <a:graphicData uri="http://schemas.openxmlformats.org/drawingml/2006/table">
            <a:tbl>
              <a:tblPr/>
              <a:tblGrid>
                <a:gridCol w="2115889">
                  <a:extLst>
                    <a:ext uri="{9D8B030D-6E8A-4147-A177-3AD203B41FA5}">
                      <a16:colId xmlns:a16="http://schemas.microsoft.com/office/drawing/2014/main" val="3711737080"/>
                    </a:ext>
                  </a:extLst>
                </a:gridCol>
                <a:gridCol w="2074536">
                  <a:extLst>
                    <a:ext uri="{9D8B030D-6E8A-4147-A177-3AD203B41FA5}">
                      <a16:colId xmlns:a16="http://schemas.microsoft.com/office/drawing/2014/main" val="1872429115"/>
                    </a:ext>
                  </a:extLst>
                </a:gridCol>
              </a:tblGrid>
              <a:tr h="427313">
                <a:tc>
                  <a:txBody>
                    <a:bodyPr/>
                    <a:lstStyle/>
                    <a:p>
                      <a:pPr algn="ctr" fontAlgn="base">
                        <a:lnSpc>
                          <a:spcPts val="2175"/>
                        </a:lnSpc>
                        <a:buNone/>
                      </a:pPr>
                      <a:r>
                        <a:rPr lang="en-US" sz="1300" b="1" i="0" cap="all">
                          <a:solidFill>
                            <a:srgbClr val="000000"/>
                          </a:solidFill>
                          <a:effectLst/>
                          <a:latin typeface="Century Gothic" panose="020B0502020202020204" pitchFamily="34" charset="0"/>
                        </a:rPr>
                        <a:t>2025 Plan Name</a:t>
                      </a:r>
                      <a:r>
                        <a:rPr lang="en-US" sz="1300" b="1" i="0">
                          <a:solidFill>
                            <a:srgbClr val="FFFFFF"/>
                          </a:solidFill>
                          <a:effectLst/>
                          <a:latin typeface="Century Gothic" panose="020B0502020202020204" pitchFamily="34" charset="0"/>
                        </a:rPr>
                        <a:t>​</a:t>
                      </a:r>
                      <a:endParaRPr lang="en-US" sz="1300" b="1" i="0">
                        <a:solidFill>
                          <a:srgbClr val="FFFFFF"/>
                        </a:solidFill>
                        <a:effectLst/>
                      </a:endParaRPr>
                    </a:p>
                  </a:txBody>
                  <a:tcPr marL="66165" marR="66165" marT="33082" marB="33082">
                    <a:lnL w="9525" cap="flat" cmpd="sng" algn="ctr">
                      <a:solidFill>
                        <a:srgbClr val="D47816"/>
                      </a:solidFill>
                      <a:prstDash val="solid"/>
                      <a:round/>
                      <a:headEnd type="none" w="med" len="med"/>
                      <a:tailEnd type="none" w="med" len="med"/>
                    </a:lnL>
                    <a:lnR w="12059" cap="flat" cmpd="sng" algn="ctr">
                      <a:solidFill>
                        <a:srgbClr val="000000"/>
                      </a:solidFill>
                      <a:prstDash val="solid"/>
                      <a:round/>
                      <a:headEnd type="none" w="med" len="med"/>
                      <a:tailEnd type="none" w="med" len="med"/>
                    </a:lnR>
                    <a:lnT w="9525" cap="flat" cmpd="sng" algn="ctr">
                      <a:solidFill>
                        <a:srgbClr val="D47816"/>
                      </a:solidFill>
                      <a:prstDash val="solid"/>
                      <a:round/>
                      <a:headEnd type="none" w="med" len="med"/>
                      <a:tailEnd type="none" w="med" len="med"/>
                    </a:lnT>
                    <a:lnB w="12059" cap="flat" cmpd="sng" algn="ctr">
                      <a:solidFill>
                        <a:srgbClr val="000000"/>
                      </a:solidFill>
                      <a:prstDash val="solid"/>
                      <a:round/>
                      <a:headEnd type="none" w="med" len="med"/>
                      <a:tailEnd type="none" w="med" len="med"/>
                    </a:lnB>
                    <a:solidFill>
                      <a:srgbClr val="DE7E18"/>
                    </a:solidFill>
                  </a:tcPr>
                </a:tc>
                <a:tc>
                  <a:txBody>
                    <a:bodyPr/>
                    <a:lstStyle/>
                    <a:p>
                      <a:pPr algn="ctr" fontAlgn="base">
                        <a:lnSpc>
                          <a:spcPts val="2175"/>
                        </a:lnSpc>
                        <a:buNone/>
                      </a:pPr>
                      <a:r>
                        <a:rPr lang="en-US" sz="1300" b="1" i="0" cap="all">
                          <a:solidFill>
                            <a:srgbClr val="000000"/>
                          </a:solidFill>
                          <a:effectLst/>
                          <a:latin typeface="Century Gothic" panose="020B0502020202020204" pitchFamily="34" charset="0"/>
                        </a:rPr>
                        <a:t>2026 Plan Name</a:t>
                      </a:r>
                      <a:r>
                        <a:rPr lang="en-US" sz="1300" b="1" i="0">
                          <a:solidFill>
                            <a:srgbClr val="FFFFFF"/>
                          </a:solidFill>
                          <a:effectLst/>
                          <a:latin typeface="Century Gothic" panose="020B0502020202020204" pitchFamily="34" charset="0"/>
                        </a:rPr>
                        <a:t>​</a:t>
                      </a:r>
                      <a:endParaRPr lang="en-US" sz="1300" b="1" i="0">
                        <a:solidFill>
                          <a:srgbClr val="FFFFFF"/>
                        </a:solidFill>
                        <a:effectLst/>
                      </a:endParaRPr>
                    </a:p>
                  </a:txBody>
                  <a:tcPr marL="66165" marR="66165" marT="33082" marB="33082">
                    <a:lnL w="12059" cap="flat" cmpd="sng" algn="ctr">
                      <a:solidFill>
                        <a:srgbClr val="000000"/>
                      </a:solidFill>
                      <a:prstDash val="solid"/>
                      <a:round/>
                      <a:headEnd type="none" w="med" len="med"/>
                      <a:tailEnd type="none" w="med" len="med"/>
                    </a:lnL>
                    <a:lnR w="9525" cap="flat" cmpd="sng" algn="ctr">
                      <a:solidFill>
                        <a:srgbClr val="D47816"/>
                      </a:solidFill>
                      <a:prstDash val="solid"/>
                      <a:round/>
                      <a:headEnd type="none" w="med" len="med"/>
                      <a:tailEnd type="none" w="med" len="med"/>
                    </a:lnR>
                    <a:lnT w="9525" cap="flat" cmpd="sng" algn="ctr">
                      <a:solidFill>
                        <a:srgbClr val="D47816"/>
                      </a:solidFill>
                      <a:prstDash val="solid"/>
                      <a:round/>
                      <a:headEnd type="none" w="med" len="med"/>
                      <a:tailEnd type="none" w="med" len="med"/>
                    </a:lnT>
                    <a:lnB w="12059" cap="flat" cmpd="sng" algn="ctr">
                      <a:solidFill>
                        <a:srgbClr val="000000"/>
                      </a:solidFill>
                      <a:prstDash val="solid"/>
                      <a:round/>
                      <a:headEnd type="none" w="med" len="med"/>
                      <a:tailEnd type="none" w="med" len="med"/>
                    </a:lnB>
                    <a:solidFill>
                      <a:srgbClr val="DE7E18"/>
                    </a:solidFill>
                  </a:tcPr>
                </a:tc>
                <a:extLst>
                  <a:ext uri="{0D108BD9-81ED-4DB2-BD59-A6C34878D82A}">
                    <a16:rowId xmlns:a16="http://schemas.microsoft.com/office/drawing/2014/main" val="1857710953"/>
                  </a:ext>
                </a:extLst>
              </a:tr>
              <a:tr h="358392">
                <a:tc>
                  <a:txBody>
                    <a:bodyPr/>
                    <a:lstStyle/>
                    <a:p>
                      <a:pPr algn="l" fontAlgn="base">
                        <a:lnSpc>
                          <a:spcPts val="1950"/>
                        </a:lnSpc>
                        <a:buNone/>
                      </a:pPr>
                      <a:r>
                        <a:rPr lang="en-US" sz="1200" b="0" i="0">
                          <a:solidFill>
                            <a:srgbClr val="FF0000"/>
                          </a:solidFill>
                          <a:effectLst/>
                          <a:latin typeface="Century Gothic" panose="020B0502020202020204" pitchFamily="34" charset="0"/>
                        </a:rPr>
                        <a:t>PPO 20​</a:t>
                      </a:r>
                      <a:endParaRPr lang="en-US" sz="1300" b="0" i="0">
                        <a:solidFill>
                          <a:srgbClr val="FF0000"/>
                        </a:solidFill>
                        <a:effectLst/>
                      </a:endParaRPr>
                    </a:p>
                  </a:txBody>
                  <a:tcPr marL="66165" marR="66165" marT="33082" marB="33082">
                    <a:lnL w="9525" cap="flat" cmpd="sng" algn="ctr">
                      <a:solidFill>
                        <a:srgbClr val="D47816"/>
                      </a:solidFill>
                      <a:prstDash val="solid"/>
                      <a:round/>
                      <a:headEnd type="none" w="med" len="med"/>
                      <a:tailEnd type="none" w="med" len="med"/>
                    </a:lnL>
                    <a:lnR w="12059" cap="flat" cmpd="sng" algn="ctr">
                      <a:solidFill>
                        <a:srgbClr val="000000"/>
                      </a:solidFill>
                      <a:prstDash val="solid"/>
                      <a:round/>
                      <a:headEnd type="none" w="med" len="med"/>
                      <a:tailEnd type="none" w="med" len="med"/>
                    </a:lnR>
                    <a:lnT w="12059" cap="flat" cmpd="sng" algn="ctr">
                      <a:solidFill>
                        <a:srgbClr val="000000"/>
                      </a:solidFill>
                      <a:prstDash val="solid"/>
                      <a:round/>
                      <a:headEnd type="none" w="med" len="med"/>
                      <a:tailEnd type="none" w="med" len="med"/>
                    </a:lnT>
                    <a:lnB w="12059" cap="flat" cmpd="sng" algn="ctr">
                      <a:solidFill>
                        <a:srgbClr val="000000"/>
                      </a:solidFill>
                      <a:prstDash val="solid"/>
                      <a:round/>
                      <a:headEnd type="none" w="med" len="med"/>
                      <a:tailEnd type="none" w="med" len="med"/>
                    </a:lnB>
                    <a:noFill/>
                  </a:tcPr>
                </a:tc>
                <a:tc>
                  <a:txBody>
                    <a:bodyPr/>
                    <a:lstStyle/>
                    <a:p>
                      <a:pPr algn="l" fontAlgn="base">
                        <a:lnSpc>
                          <a:spcPts val="1950"/>
                        </a:lnSpc>
                        <a:buNone/>
                      </a:pPr>
                      <a:r>
                        <a:rPr lang="en-US" sz="1200" b="0" i="0">
                          <a:solidFill>
                            <a:srgbClr val="FF0000"/>
                          </a:solidFill>
                          <a:effectLst/>
                          <a:latin typeface="Century Gothic" panose="020B0502020202020204" pitchFamily="34" charset="0"/>
                        </a:rPr>
                        <a:t>KeyCare 20​</a:t>
                      </a:r>
                      <a:endParaRPr lang="en-US" sz="1300" b="0" i="0">
                        <a:solidFill>
                          <a:srgbClr val="FF0000"/>
                        </a:solidFill>
                        <a:effectLst/>
                      </a:endParaRPr>
                    </a:p>
                  </a:txBody>
                  <a:tcPr marL="66165" marR="66165" marT="33082" marB="33082">
                    <a:lnL w="12059" cap="flat" cmpd="sng" algn="ctr">
                      <a:solidFill>
                        <a:srgbClr val="000000"/>
                      </a:solidFill>
                      <a:prstDash val="solid"/>
                      <a:round/>
                      <a:headEnd type="none" w="med" len="med"/>
                      <a:tailEnd type="none" w="med" len="med"/>
                    </a:lnL>
                    <a:lnR w="9525" cap="flat" cmpd="sng" algn="ctr">
                      <a:solidFill>
                        <a:srgbClr val="D47816"/>
                      </a:solidFill>
                      <a:prstDash val="solid"/>
                      <a:round/>
                      <a:headEnd type="none" w="med" len="med"/>
                      <a:tailEnd type="none" w="med" len="med"/>
                    </a:lnR>
                    <a:lnT w="12059" cap="flat" cmpd="sng" algn="ctr">
                      <a:solidFill>
                        <a:srgbClr val="000000"/>
                      </a:solidFill>
                      <a:prstDash val="solid"/>
                      <a:round/>
                      <a:headEnd type="none" w="med" len="med"/>
                      <a:tailEnd type="none" w="med" len="med"/>
                    </a:lnT>
                    <a:lnB w="12059"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79942798"/>
                  </a:ext>
                </a:extLst>
              </a:tr>
              <a:tr h="358392">
                <a:tc>
                  <a:txBody>
                    <a:bodyPr/>
                    <a:lstStyle/>
                    <a:p>
                      <a:pPr algn="l" fontAlgn="base">
                        <a:lnSpc>
                          <a:spcPts val="1950"/>
                        </a:lnSpc>
                        <a:buNone/>
                      </a:pPr>
                      <a:r>
                        <a:rPr lang="en-US" sz="1200" b="0" i="0">
                          <a:solidFill>
                            <a:srgbClr val="FF0000"/>
                          </a:solidFill>
                          <a:effectLst/>
                          <a:latin typeface="Century Gothic" panose="020B0502020202020204" pitchFamily="34" charset="0"/>
                        </a:rPr>
                        <a:t>PPO 25​</a:t>
                      </a:r>
                      <a:endParaRPr lang="en-US" sz="1300" b="0" i="0">
                        <a:solidFill>
                          <a:srgbClr val="FF0000"/>
                        </a:solidFill>
                        <a:effectLst/>
                      </a:endParaRPr>
                    </a:p>
                  </a:txBody>
                  <a:tcPr marL="66165" marR="66165" marT="33082" marB="33082">
                    <a:lnL w="9525" cap="flat" cmpd="sng" algn="ctr">
                      <a:solidFill>
                        <a:srgbClr val="D47816"/>
                      </a:solidFill>
                      <a:prstDash val="solid"/>
                      <a:round/>
                      <a:headEnd type="none" w="med" len="med"/>
                      <a:tailEnd type="none" w="med" len="med"/>
                    </a:lnL>
                    <a:lnR w="12059" cap="flat" cmpd="sng" algn="ctr">
                      <a:solidFill>
                        <a:srgbClr val="000000"/>
                      </a:solidFill>
                      <a:prstDash val="solid"/>
                      <a:round/>
                      <a:headEnd type="none" w="med" len="med"/>
                      <a:tailEnd type="none" w="med" len="med"/>
                    </a:lnR>
                    <a:lnT w="12059" cap="flat" cmpd="sng" algn="ctr">
                      <a:solidFill>
                        <a:srgbClr val="000000"/>
                      </a:solidFill>
                      <a:prstDash val="solid"/>
                      <a:round/>
                      <a:headEnd type="none" w="med" len="med"/>
                      <a:tailEnd type="none" w="med" len="med"/>
                    </a:lnT>
                    <a:lnB w="12059" cap="flat" cmpd="sng" algn="ctr">
                      <a:solidFill>
                        <a:srgbClr val="000000"/>
                      </a:solidFill>
                      <a:prstDash val="solid"/>
                      <a:round/>
                      <a:headEnd type="none" w="med" len="med"/>
                      <a:tailEnd type="none" w="med" len="med"/>
                    </a:lnB>
                    <a:noFill/>
                  </a:tcPr>
                </a:tc>
                <a:tc>
                  <a:txBody>
                    <a:bodyPr/>
                    <a:lstStyle/>
                    <a:p>
                      <a:pPr algn="l" fontAlgn="base">
                        <a:lnSpc>
                          <a:spcPts val="1950"/>
                        </a:lnSpc>
                        <a:buNone/>
                      </a:pPr>
                      <a:r>
                        <a:rPr lang="en-US" sz="1200" b="0" i="0">
                          <a:solidFill>
                            <a:srgbClr val="FF0000"/>
                          </a:solidFill>
                          <a:effectLst/>
                          <a:latin typeface="Century Gothic" panose="020B0502020202020204" pitchFamily="34" charset="0"/>
                        </a:rPr>
                        <a:t>KeyCare 25​</a:t>
                      </a:r>
                      <a:endParaRPr lang="en-US" sz="1300" b="0" i="0">
                        <a:solidFill>
                          <a:srgbClr val="FF0000"/>
                        </a:solidFill>
                        <a:effectLst/>
                      </a:endParaRPr>
                    </a:p>
                  </a:txBody>
                  <a:tcPr marL="66165" marR="66165" marT="33082" marB="33082">
                    <a:lnL w="12059" cap="flat" cmpd="sng" algn="ctr">
                      <a:solidFill>
                        <a:srgbClr val="000000"/>
                      </a:solidFill>
                      <a:prstDash val="solid"/>
                      <a:round/>
                      <a:headEnd type="none" w="med" len="med"/>
                      <a:tailEnd type="none" w="med" len="med"/>
                    </a:lnL>
                    <a:lnR w="9525" cap="flat" cmpd="sng" algn="ctr">
                      <a:solidFill>
                        <a:srgbClr val="D47816"/>
                      </a:solidFill>
                      <a:prstDash val="solid"/>
                      <a:round/>
                      <a:headEnd type="none" w="med" len="med"/>
                      <a:tailEnd type="none" w="med" len="med"/>
                    </a:lnR>
                    <a:lnT w="12059" cap="flat" cmpd="sng" algn="ctr">
                      <a:solidFill>
                        <a:srgbClr val="000000"/>
                      </a:solidFill>
                      <a:prstDash val="solid"/>
                      <a:round/>
                      <a:headEnd type="none" w="med" len="med"/>
                      <a:tailEnd type="none" w="med" len="med"/>
                    </a:lnT>
                    <a:lnB w="12059"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90748274"/>
                  </a:ext>
                </a:extLst>
              </a:tr>
              <a:tr h="358392">
                <a:tc>
                  <a:txBody>
                    <a:bodyPr/>
                    <a:lstStyle/>
                    <a:p>
                      <a:pPr algn="l" fontAlgn="base">
                        <a:lnSpc>
                          <a:spcPts val="1950"/>
                        </a:lnSpc>
                        <a:buNone/>
                      </a:pPr>
                      <a:r>
                        <a:rPr lang="en-US" sz="1200" b="0" i="0">
                          <a:solidFill>
                            <a:srgbClr val="FF0000"/>
                          </a:solidFill>
                          <a:effectLst/>
                          <a:latin typeface="Century Gothic" panose="020B0502020202020204" pitchFamily="34" charset="0"/>
                        </a:rPr>
                        <a:t>HMO 25​</a:t>
                      </a:r>
                      <a:endParaRPr lang="en-US" sz="1300" b="0" i="0">
                        <a:solidFill>
                          <a:srgbClr val="FF0000"/>
                        </a:solidFill>
                        <a:effectLst/>
                      </a:endParaRPr>
                    </a:p>
                  </a:txBody>
                  <a:tcPr marL="66165" marR="66165" marT="33082" marB="33082">
                    <a:lnL w="9525" cap="flat" cmpd="sng" algn="ctr">
                      <a:solidFill>
                        <a:srgbClr val="D47816"/>
                      </a:solidFill>
                      <a:prstDash val="solid"/>
                      <a:round/>
                      <a:headEnd type="none" w="med" len="med"/>
                      <a:tailEnd type="none" w="med" len="med"/>
                    </a:lnL>
                    <a:lnR w="12059" cap="flat" cmpd="sng" algn="ctr">
                      <a:solidFill>
                        <a:srgbClr val="000000"/>
                      </a:solidFill>
                      <a:prstDash val="solid"/>
                      <a:round/>
                      <a:headEnd type="none" w="med" len="med"/>
                      <a:tailEnd type="none" w="med" len="med"/>
                    </a:lnR>
                    <a:lnT w="12059" cap="flat" cmpd="sng" algn="ctr">
                      <a:solidFill>
                        <a:srgbClr val="000000"/>
                      </a:solidFill>
                      <a:prstDash val="solid"/>
                      <a:round/>
                      <a:headEnd type="none" w="med" len="med"/>
                      <a:tailEnd type="none" w="med" len="med"/>
                    </a:lnT>
                    <a:lnB w="12059" cap="flat" cmpd="sng" algn="ctr">
                      <a:solidFill>
                        <a:srgbClr val="000000"/>
                      </a:solidFill>
                      <a:prstDash val="solid"/>
                      <a:round/>
                      <a:headEnd type="none" w="med" len="med"/>
                      <a:tailEnd type="none" w="med" len="med"/>
                    </a:lnB>
                    <a:noFill/>
                  </a:tcPr>
                </a:tc>
                <a:tc>
                  <a:txBody>
                    <a:bodyPr/>
                    <a:lstStyle/>
                    <a:p>
                      <a:pPr algn="l" fontAlgn="base">
                        <a:lnSpc>
                          <a:spcPts val="1950"/>
                        </a:lnSpc>
                        <a:buNone/>
                      </a:pPr>
                      <a:r>
                        <a:rPr lang="en-US" sz="1200" b="0" i="0">
                          <a:solidFill>
                            <a:srgbClr val="FF0000"/>
                          </a:solidFill>
                          <a:effectLst/>
                          <a:latin typeface="Century Gothic" panose="020B0502020202020204" pitchFamily="34" charset="0"/>
                        </a:rPr>
                        <a:t>HealthKeepers 25​</a:t>
                      </a:r>
                      <a:endParaRPr lang="en-US" sz="1300" b="0" i="0">
                        <a:solidFill>
                          <a:srgbClr val="FF0000"/>
                        </a:solidFill>
                        <a:effectLst/>
                      </a:endParaRPr>
                    </a:p>
                  </a:txBody>
                  <a:tcPr marL="66165" marR="66165" marT="33082" marB="33082">
                    <a:lnL w="12059" cap="flat" cmpd="sng" algn="ctr">
                      <a:solidFill>
                        <a:srgbClr val="000000"/>
                      </a:solidFill>
                      <a:prstDash val="solid"/>
                      <a:round/>
                      <a:headEnd type="none" w="med" len="med"/>
                      <a:tailEnd type="none" w="med" len="med"/>
                    </a:lnL>
                    <a:lnR w="9525" cap="flat" cmpd="sng" algn="ctr">
                      <a:solidFill>
                        <a:srgbClr val="D47816"/>
                      </a:solidFill>
                      <a:prstDash val="solid"/>
                      <a:round/>
                      <a:headEnd type="none" w="med" len="med"/>
                      <a:tailEnd type="none" w="med" len="med"/>
                    </a:lnR>
                    <a:lnT w="12059" cap="flat" cmpd="sng" algn="ctr">
                      <a:solidFill>
                        <a:srgbClr val="000000"/>
                      </a:solidFill>
                      <a:prstDash val="solid"/>
                      <a:round/>
                      <a:headEnd type="none" w="med" len="med"/>
                      <a:tailEnd type="none" w="med" len="med"/>
                    </a:lnT>
                    <a:lnB w="12059"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06319368"/>
                  </a:ext>
                </a:extLst>
              </a:tr>
              <a:tr h="358392">
                <a:tc>
                  <a:txBody>
                    <a:bodyPr/>
                    <a:lstStyle/>
                    <a:p>
                      <a:pPr algn="l" fontAlgn="base">
                        <a:lnSpc>
                          <a:spcPts val="1950"/>
                        </a:lnSpc>
                        <a:buNone/>
                      </a:pPr>
                      <a:r>
                        <a:rPr lang="en-US" sz="1200" b="0" i="0">
                          <a:solidFill>
                            <a:srgbClr val="FF0000"/>
                          </a:solidFill>
                          <a:effectLst/>
                          <a:latin typeface="Century Gothic" panose="020B0502020202020204" pitchFamily="34" charset="0"/>
                        </a:rPr>
                        <a:t>PPO HRA​</a:t>
                      </a:r>
                      <a:endParaRPr lang="en-US" sz="1300" b="0" i="0">
                        <a:solidFill>
                          <a:srgbClr val="FF0000"/>
                        </a:solidFill>
                        <a:effectLst/>
                      </a:endParaRPr>
                    </a:p>
                  </a:txBody>
                  <a:tcPr marL="66165" marR="66165" marT="33082" marB="33082">
                    <a:lnL w="9525" cap="flat" cmpd="sng" algn="ctr">
                      <a:solidFill>
                        <a:srgbClr val="D47816"/>
                      </a:solidFill>
                      <a:prstDash val="solid"/>
                      <a:round/>
                      <a:headEnd type="none" w="med" len="med"/>
                      <a:tailEnd type="none" w="med" len="med"/>
                    </a:lnL>
                    <a:lnR w="12059" cap="flat" cmpd="sng" algn="ctr">
                      <a:solidFill>
                        <a:srgbClr val="000000"/>
                      </a:solidFill>
                      <a:prstDash val="solid"/>
                      <a:round/>
                      <a:headEnd type="none" w="med" len="med"/>
                      <a:tailEnd type="none" w="med" len="med"/>
                    </a:lnR>
                    <a:lnT w="12059" cap="flat" cmpd="sng" algn="ctr">
                      <a:solidFill>
                        <a:srgbClr val="000000"/>
                      </a:solidFill>
                      <a:prstDash val="solid"/>
                      <a:round/>
                      <a:headEnd type="none" w="med" len="med"/>
                      <a:tailEnd type="none" w="med" len="med"/>
                    </a:lnT>
                    <a:lnB w="12059" cap="flat" cmpd="sng" algn="ctr">
                      <a:solidFill>
                        <a:srgbClr val="000000"/>
                      </a:solidFill>
                      <a:prstDash val="solid"/>
                      <a:round/>
                      <a:headEnd type="none" w="med" len="med"/>
                      <a:tailEnd type="none" w="med" len="med"/>
                    </a:lnB>
                    <a:noFill/>
                  </a:tcPr>
                </a:tc>
                <a:tc>
                  <a:txBody>
                    <a:bodyPr/>
                    <a:lstStyle/>
                    <a:p>
                      <a:pPr algn="l" fontAlgn="base">
                        <a:lnSpc>
                          <a:spcPts val="1950"/>
                        </a:lnSpc>
                        <a:buNone/>
                      </a:pPr>
                      <a:r>
                        <a:rPr lang="en-US" sz="1200" b="0" i="0">
                          <a:solidFill>
                            <a:srgbClr val="FF0000"/>
                          </a:solidFill>
                          <a:effectLst/>
                          <a:latin typeface="Century Gothic" panose="020B0502020202020204" pitchFamily="34" charset="0"/>
                        </a:rPr>
                        <a:t>KeyCare HRA 2000​</a:t>
                      </a:r>
                      <a:endParaRPr lang="en-US" sz="1300" b="0" i="0">
                        <a:solidFill>
                          <a:srgbClr val="FF0000"/>
                        </a:solidFill>
                        <a:effectLst/>
                      </a:endParaRPr>
                    </a:p>
                  </a:txBody>
                  <a:tcPr marL="66165" marR="66165" marT="33082" marB="33082">
                    <a:lnL w="12059" cap="flat" cmpd="sng" algn="ctr">
                      <a:solidFill>
                        <a:srgbClr val="000000"/>
                      </a:solidFill>
                      <a:prstDash val="solid"/>
                      <a:round/>
                      <a:headEnd type="none" w="med" len="med"/>
                      <a:tailEnd type="none" w="med" len="med"/>
                    </a:lnL>
                    <a:lnR w="9525" cap="flat" cmpd="sng" algn="ctr">
                      <a:solidFill>
                        <a:srgbClr val="D47816"/>
                      </a:solidFill>
                      <a:prstDash val="solid"/>
                      <a:round/>
                      <a:headEnd type="none" w="med" len="med"/>
                      <a:tailEnd type="none" w="med" len="med"/>
                    </a:lnR>
                    <a:lnT w="12059" cap="flat" cmpd="sng" algn="ctr">
                      <a:solidFill>
                        <a:srgbClr val="000000"/>
                      </a:solidFill>
                      <a:prstDash val="solid"/>
                      <a:round/>
                      <a:headEnd type="none" w="med" len="med"/>
                      <a:tailEnd type="none" w="med" len="med"/>
                    </a:lnT>
                    <a:lnB w="12059"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21475980"/>
                  </a:ext>
                </a:extLst>
              </a:tr>
              <a:tr h="358392">
                <a:tc>
                  <a:txBody>
                    <a:bodyPr/>
                    <a:lstStyle/>
                    <a:p>
                      <a:pPr algn="l" fontAlgn="base">
                        <a:lnSpc>
                          <a:spcPts val="1950"/>
                        </a:lnSpc>
                        <a:buNone/>
                      </a:pPr>
                      <a:r>
                        <a:rPr lang="en-US" sz="1200" b="0" i="0">
                          <a:solidFill>
                            <a:srgbClr val="FF0000"/>
                          </a:solidFill>
                          <a:effectLst/>
                          <a:latin typeface="Century Gothic" panose="020B0502020202020204" pitchFamily="34" charset="0"/>
                        </a:rPr>
                        <a:t>PPO $2000 (HSA)​</a:t>
                      </a:r>
                      <a:endParaRPr lang="en-US" sz="1300" b="0" i="0">
                        <a:solidFill>
                          <a:srgbClr val="FF0000"/>
                        </a:solidFill>
                        <a:effectLst/>
                      </a:endParaRPr>
                    </a:p>
                  </a:txBody>
                  <a:tcPr marL="66165" marR="66165" marT="33082" marB="33082">
                    <a:lnL w="9525" cap="flat" cmpd="sng" algn="ctr">
                      <a:solidFill>
                        <a:srgbClr val="D47816"/>
                      </a:solidFill>
                      <a:prstDash val="solid"/>
                      <a:round/>
                      <a:headEnd type="none" w="med" len="med"/>
                      <a:tailEnd type="none" w="med" len="med"/>
                    </a:lnL>
                    <a:lnR w="12059" cap="flat" cmpd="sng" algn="ctr">
                      <a:solidFill>
                        <a:srgbClr val="000000"/>
                      </a:solidFill>
                      <a:prstDash val="solid"/>
                      <a:round/>
                      <a:headEnd type="none" w="med" len="med"/>
                      <a:tailEnd type="none" w="med" len="med"/>
                    </a:lnR>
                    <a:lnT w="12059" cap="flat" cmpd="sng" algn="ctr">
                      <a:solidFill>
                        <a:srgbClr val="000000"/>
                      </a:solidFill>
                      <a:prstDash val="solid"/>
                      <a:round/>
                      <a:headEnd type="none" w="med" len="med"/>
                      <a:tailEnd type="none" w="med" len="med"/>
                    </a:lnT>
                    <a:lnB w="12059" cap="flat" cmpd="sng" algn="ctr">
                      <a:solidFill>
                        <a:srgbClr val="000000"/>
                      </a:solidFill>
                      <a:prstDash val="solid"/>
                      <a:round/>
                      <a:headEnd type="none" w="med" len="med"/>
                      <a:tailEnd type="none" w="med" len="med"/>
                    </a:lnB>
                    <a:noFill/>
                  </a:tcPr>
                </a:tc>
                <a:tc>
                  <a:txBody>
                    <a:bodyPr/>
                    <a:lstStyle/>
                    <a:p>
                      <a:pPr algn="l" fontAlgn="base">
                        <a:lnSpc>
                          <a:spcPts val="1950"/>
                        </a:lnSpc>
                        <a:buNone/>
                      </a:pPr>
                      <a:r>
                        <a:rPr lang="en-US" sz="1200" b="0" i="0">
                          <a:solidFill>
                            <a:srgbClr val="FF0000"/>
                          </a:solidFill>
                          <a:effectLst/>
                          <a:latin typeface="Century Gothic" panose="020B0502020202020204" pitchFamily="34" charset="0"/>
                        </a:rPr>
                        <a:t>KeyCare 2000​</a:t>
                      </a:r>
                      <a:endParaRPr lang="en-US" sz="1300" b="0" i="0">
                        <a:solidFill>
                          <a:srgbClr val="FF0000"/>
                        </a:solidFill>
                        <a:effectLst/>
                      </a:endParaRPr>
                    </a:p>
                  </a:txBody>
                  <a:tcPr marL="66165" marR="66165" marT="33082" marB="33082">
                    <a:lnL w="12059" cap="flat" cmpd="sng" algn="ctr">
                      <a:solidFill>
                        <a:srgbClr val="000000"/>
                      </a:solidFill>
                      <a:prstDash val="solid"/>
                      <a:round/>
                      <a:headEnd type="none" w="med" len="med"/>
                      <a:tailEnd type="none" w="med" len="med"/>
                    </a:lnL>
                    <a:lnR w="9525" cap="flat" cmpd="sng" algn="ctr">
                      <a:solidFill>
                        <a:srgbClr val="D47816"/>
                      </a:solidFill>
                      <a:prstDash val="solid"/>
                      <a:round/>
                      <a:headEnd type="none" w="med" len="med"/>
                      <a:tailEnd type="none" w="med" len="med"/>
                    </a:lnR>
                    <a:lnT w="12059" cap="flat" cmpd="sng" algn="ctr">
                      <a:solidFill>
                        <a:srgbClr val="000000"/>
                      </a:solidFill>
                      <a:prstDash val="solid"/>
                      <a:round/>
                      <a:headEnd type="none" w="med" len="med"/>
                      <a:tailEnd type="none" w="med" len="med"/>
                    </a:lnT>
                    <a:lnB w="12059"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75896215"/>
                  </a:ext>
                </a:extLst>
              </a:tr>
              <a:tr h="358392">
                <a:tc>
                  <a:txBody>
                    <a:bodyPr/>
                    <a:lstStyle/>
                    <a:p>
                      <a:pPr algn="l" fontAlgn="base">
                        <a:lnSpc>
                          <a:spcPts val="1950"/>
                        </a:lnSpc>
                        <a:buNone/>
                      </a:pPr>
                      <a:r>
                        <a:rPr lang="en-US" sz="1200" b="0" i="0">
                          <a:solidFill>
                            <a:srgbClr val="FF0000"/>
                          </a:solidFill>
                          <a:effectLst/>
                          <a:latin typeface="Century Gothic" panose="020B0502020202020204" pitchFamily="34" charset="0"/>
                        </a:rPr>
                        <a:t>PPO $3500 (HSA)​</a:t>
                      </a:r>
                      <a:endParaRPr lang="en-US" sz="1300" b="0" i="0">
                        <a:solidFill>
                          <a:srgbClr val="FF0000"/>
                        </a:solidFill>
                        <a:effectLst/>
                      </a:endParaRPr>
                    </a:p>
                  </a:txBody>
                  <a:tcPr marL="66165" marR="66165" marT="33082" marB="33082">
                    <a:lnL w="9525" cap="flat" cmpd="sng" algn="ctr">
                      <a:solidFill>
                        <a:srgbClr val="D47816"/>
                      </a:solidFill>
                      <a:prstDash val="solid"/>
                      <a:round/>
                      <a:headEnd type="none" w="med" len="med"/>
                      <a:tailEnd type="none" w="med" len="med"/>
                    </a:lnL>
                    <a:lnR w="12059" cap="flat" cmpd="sng" algn="ctr">
                      <a:solidFill>
                        <a:srgbClr val="000000"/>
                      </a:solidFill>
                      <a:prstDash val="solid"/>
                      <a:round/>
                      <a:headEnd type="none" w="med" len="med"/>
                      <a:tailEnd type="none" w="med" len="med"/>
                    </a:lnR>
                    <a:lnT w="12059" cap="flat" cmpd="sng" algn="ctr">
                      <a:solidFill>
                        <a:srgbClr val="000000"/>
                      </a:solidFill>
                      <a:prstDash val="solid"/>
                      <a:round/>
                      <a:headEnd type="none" w="med" len="med"/>
                      <a:tailEnd type="none" w="med" len="med"/>
                    </a:lnT>
                    <a:lnB w="12059" cap="flat" cmpd="sng" algn="ctr">
                      <a:solidFill>
                        <a:srgbClr val="000000"/>
                      </a:solidFill>
                      <a:prstDash val="solid"/>
                      <a:round/>
                      <a:headEnd type="none" w="med" len="med"/>
                      <a:tailEnd type="none" w="med" len="med"/>
                    </a:lnB>
                    <a:noFill/>
                  </a:tcPr>
                </a:tc>
                <a:tc>
                  <a:txBody>
                    <a:bodyPr/>
                    <a:lstStyle/>
                    <a:p>
                      <a:pPr algn="l" fontAlgn="base">
                        <a:lnSpc>
                          <a:spcPts val="1950"/>
                        </a:lnSpc>
                        <a:buNone/>
                      </a:pPr>
                      <a:r>
                        <a:rPr lang="en-US" sz="1200" b="0" i="0">
                          <a:solidFill>
                            <a:srgbClr val="FF0000"/>
                          </a:solidFill>
                          <a:effectLst/>
                          <a:latin typeface="Century Gothic" panose="020B0502020202020204" pitchFamily="34" charset="0"/>
                        </a:rPr>
                        <a:t>KeyCare 3500​</a:t>
                      </a:r>
                      <a:endParaRPr lang="en-US" sz="1300" b="0" i="0">
                        <a:solidFill>
                          <a:srgbClr val="FF0000"/>
                        </a:solidFill>
                        <a:effectLst/>
                      </a:endParaRPr>
                    </a:p>
                  </a:txBody>
                  <a:tcPr marL="66165" marR="66165" marT="33082" marB="33082">
                    <a:lnL w="12059" cap="flat" cmpd="sng" algn="ctr">
                      <a:solidFill>
                        <a:srgbClr val="000000"/>
                      </a:solidFill>
                      <a:prstDash val="solid"/>
                      <a:round/>
                      <a:headEnd type="none" w="med" len="med"/>
                      <a:tailEnd type="none" w="med" len="med"/>
                    </a:lnL>
                    <a:lnR w="9525" cap="flat" cmpd="sng" algn="ctr">
                      <a:solidFill>
                        <a:srgbClr val="D47816"/>
                      </a:solidFill>
                      <a:prstDash val="solid"/>
                      <a:round/>
                      <a:headEnd type="none" w="med" len="med"/>
                      <a:tailEnd type="none" w="med" len="med"/>
                    </a:lnR>
                    <a:lnT w="12059" cap="flat" cmpd="sng" algn="ctr">
                      <a:solidFill>
                        <a:srgbClr val="000000"/>
                      </a:solidFill>
                      <a:prstDash val="solid"/>
                      <a:round/>
                      <a:headEnd type="none" w="med" len="med"/>
                      <a:tailEnd type="none" w="med" len="med"/>
                    </a:lnT>
                    <a:lnB w="12059"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44270469"/>
                  </a:ext>
                </a:extLst>
              </a:tr>
              <a:tr h="358392">
                <a:tc>
                  <a:txBody>
                    <a:bodyPr/>
                    <a:lstStyle/>
                    <a:p>
                      <a:pPr algn="l" fontAlgn="base">
                        <a:lnSpc>
                          <a:spcPts val="1950"/>
                        </a:lnSpc>
                        <a:buNone/>
                      </a:pPr>
                      <a:r>
                        <a:rPr lang="en-US" sz="1200" b="0" i="0">
                          <a:solidFill>
                            <a:srgbClr val="FF0000"/>
                          </a:solidFill>
                          <a:effectLst/>
                          <a:latin typeface="Century Gothic" panose="020B0502020202020204" pitchFamily="34" charset="0"/>
                        </a:rPr>
                        <a:t>HMO $3500 (HSA)​</a:t>
                      </a:r>
                      <a:endParaRPr lang="en-US" sz="1300" b="0" i="0">
                        <a:solidFill>
                          <a:srgbClr val="FF0000"/>
                        </a:solidFill>
                        <a:effectLst/>
                      </a:endParaRPr>
                    </a:p>
                  </a:txBody>
                  <a:tcPr marL="66165" marR="66165" marT="33082" marB="33082">
                    <a:lnL w="9525" cap="flat" cmpd="sng" algn="ctr">
                      <a:solidFill>
                        <a:srgbClr val="D47816"/>
                      </a:solidFill>
                      <a:prstDash val="solid"/>
                      <a:round/>
                      <a:headEnd type="none" w="med" len="med"/>
                      <a:tailEnd type="none" w="med" len="med"/>
                    </a:lnL>
                    <a:lnR w="12059" cap="flat" cmpd="sng" algn="ctr">
                      <a:solidFill>
                        <a:srgbClr val="000000"/>
                      </a:solidFill>
                      <a:prstDash val="solid"/>
                      <a:round/>
                      <a:headEnd type="none" w="med" len="med"/>
                      <a:tailEnd type="none" w="med" len="med"/>
                    </a:lnR>
                    <a:lnT w="12059" cap="flat" cmpd="sng" algn="ctr">
                      <a:solidFill>
                        <a:srgbClr val="000000"/>
                      </a:solidFill>
                      <a:prstDash val="solid"/>
                      <a:round/>
                      <a:headEnd type="none" w="med" len="med"/>
                      <a:tailEnd type="none" w="med" len="med"/>
                    </a:lnT>
                    <a:lnB w="12059" cap="flat" cmpd="sng" algn="ctr">
                      <a:solidFill>
                        <a:srgbClr val="000000"/>
                      </a:solidFill>
                      <a:prstDash val="solid"/>
                      <a:round/>
                      <a:headEnd type="none" w="med" len="med"/>
                      <a:tailEnd type="none" w="med" len="med"/>
                    </a:lnB>
                    <a:noFill/>
                  </a:tcPr>
                </a:tc>
                <a:tc>
                  <a:txBody>
                    <a:bodyPr/>
                    <a:lstStyle/>
                    <a:p>
                      <a:pPr algn="l" fontAlgn="base">
                        <a:lnSpc>
                          <a:spcPts val="1950"/>
                        </a:lnSpc>
                        <a:buNone/>
                      </a:pPr>
                      <a:r>
                        <a:rPr lang="en-US" sz="1200" b="0" i="0">
                          <a:solidFill>
                            <a:srgbClr val="FF0000"/>
                          </a:solidFill>
                          <a:effectLst/>
                          <a:latin typeface="Century Gothic" panose="020B0502020202020204" pitchFamily="34" charset="0"/>
                        </a:rPr>
                        <a:t>HealthKeepers 3500​</a:t>
                      </a:r>
                      <a:endParaRPr lang="en-US" sz="1300" b="0" i="0">
                        <a:solidFill>
                          <a:srgbClr val="FF0000"/>
                        </a:solidFill>
                        <a:effectLst/>
                      </a:endParaRPr>
                    </a:p>
                  </a:txBody>
                  <a:tcPr marL="66165" marR="66165" marT="33082" marB="33082">
                    <a:lnL w="12059" cap="flat" cmpd="sng" algn="ctr">
                      <a:solidFill>
                        <a:srgbClr val="000000"/>
                      </a:solidFill>
                      <a:prstDash val="solid"/>
                      <a:round/>
                      <a:headEnd type="none" w="med" len="med"/>
                      <a:tailEnd type="none" w="med" len="med"/>
                    </a:lnL>
                    <a:lnR w="9525" cap="flat" cmpd="sng" algn="ctr">
                      <a:solidFill>
                        <a:srgbClr val="D47816"/>
                      </a:solidFill>
                      <a:prstDash val="solid"/>
                      <a:round/>
                      <a:headEnd type="none" w="med" len="med"/>
                      <a:tailEnd type="none" w="med" len="med"/>
                    </a:lnR>
                    <a:lnT w="12059" cap="flat" cmpd="sng" algn="ctr">
                      <a:solidFill>
                        <a:srgbClr val="000000"/>
                      </a:solidFill>
                      <a:prstDash val="solid"/>
                      <a:round/>
                      <a:headEnd type="none" w="med" len="med"/>
                      <a:tailEnd type="none" w="med" len="med"/>
                    </a:lnT>
                    <a:lnB w="12059"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60105366"/>
                  </a:ext>
                </a:extLst>
              </a:tr>
              <a:tr h="358392">
                <a:tc>
                  <a:txBody>
                    <a:bodyPr/>
                    <a:lstStyle/>
                    <a:p>
                      <a:pPr algn="l" fontAlgn="base">
                        <a:lnSpc>
                          <a:spcPts val="1950"/>
                        </a:lnSpc>
                        <a:buNone/>
                      </a:pPr>
                      <a:r>
                        <a:rPr lang="en-US" sz="1200" b="0" i="0">
                          <a:solidFill>
                            <a:srgbClr val="FF0000"/>
                          </a:solidFill>
                          <a:effectLst/>
                          <a:latin typeface="Century Gothic" panose="020B0502020202020204" pitchFamily="34" charset="0"/>
                        </a:rPr>
                        <a:t>PPO $5000 (HSA)​</a:t>
                      </a:r>
                      <a:endParaRPr lang="en-US" sz="1300" b="0" i="0">
                        <a:solidFill>
                          <a:srgbClr val="FF0000"/>
                        </a:solidFill>
                        <a:effectLst/>
                      </a:endParaRPr>
                    </a:p>
                  </a:txBody>
                  <a:tcPr marL="66165" marR="66165" marT="33082" marB="33082">
                    <a:lnL w="9525" cap="flat" cmpd="sng" algn="ctr">
                      <a:solidFill>
                        <a:srgbClr val="D47816"/>
                      </a:solidFill>
                      <a:prstDash val="solid"/>
                      <a:round/>
                      <a:headEnd type="none" w="med" len="med"/>
                      <a:tailEnd type="none" w="med" len="med"/>
                    </a:lnL>
                    <a:lnR w="12059" cap="flat" cmpd="sng" algn="ctr">
                      <a:solidFill>
                        <a:srgbClr val="000000"/>
                      </a:solidFill>
                      <a:prstDash val="solid"/>
                      <a:round/>
                      <a:headEnd type="none" w="med" len="med"/>
                      <a:tailEnd type="none" w="med" len="med"/>
                    </a:lnR>
                    <a:lnT w="12059" cap="flat" cmpd="sng" algn="ctr">
                      <a:solidFill>
                        <a:srgbClr val="000000"/>
                      </a:solidFill>
                      <a:prstDash val="solid"/>
                      <a:round/>
                      <a:headEnd type="none" w="med" len="med"/>
                      <a:tailEnd type="none" w="med" len="med"/>
                    </a:lnT>
                    <a:lnB w="12059" cap="flat" cmpd="sng" algn="ctr">
                      <a:solidFill>
                        <a:srgbClr val="000000"/>
                      </a:solidFill>
                      <a:prstDash val="solid"/>
                      <a:round/>
                      <a:headEnd type="none" w="med" len="med"/>
                      <a:tailEnd type="none" w="med" len="med"/>
                    </a:lnB>
                    <a:noFill/>
                  </a:tcPr>
                </a:tc>
                <a:tc>
                  <a:txBody>
                    <a:bodyPr/>
                    <a:lstStyle/>
                    <a:p>
                      <a:pPr algn="l" fontAlgn="base">
                        <a:lnSpc>
                          <a:spcPts val="1950"/>
                        </a:lnSpc>
                        <a:buNone/>
                      </a:pPr>
                      <a:r>
                        <a:rPr lang="en-US" sz="1200" b="0" i="0">
                          <a:solidFill>
                            <a:srgbClr val="FF0000"/>
                          </a:solidFill>
                          <a:effectLst/>
                          <a:latin typeface="Century Gothic" panose="020B0502020202020204" pitchFamily="34" charset="0"/>
                        </a:rPr>
                        <a:t>KeyCare 5000​</a:t>
                      </a:r>
                      <a:endParaRPr lang="en-US" sz="1300" b="0" i="0">
                        <a:solidFill>
                          <a:srgbClr val="FF0000"/>
                        </a:solidFill>
                        <a:effectLst/>
                      </a:endParaRPr>
                    </a:p>
                  </a:txBody>
                  <a:tcPr marL="66165" marR="66165" marT="33082" marB="33082">
                    <a:lnL w="12059" cap="flat" cmpd="sng" algn="ctr">
                      <a:solidFill>
                        <a:srgbClr val="000000"/>
                      </a:solidFill>
                      <a:prstDash val="solid"/>
                      <a:round/>
                      <a:headEnd type="none" w="med" len="med"/>
                      <a:tailEnd type="none" w="med" len="med"/>
                    </a:lnL>
                    <a:lnR w="9525" cap="flat" cmpd="sng" algn="ctr">
                      <a:solidFill>
                        <a:srgbClr val="D47816"/>
                      </a:solidFill>
                      <a:prstDash val="solid"/>
                      <a:round/>
                      <a:headEnd type="none" w="med" len="med"/>
                      <a:tailEnd type="none" w="med" len="med"/>
                    </a:lnR>
                    <a:lnT w="12059" cap="flat" cmpd="sng" algn="ctr">
                      <a:solidFill>
                        <a:srgbClr val="000000"/>
                      </a:solidFill>
                      <a:prstDash val="solid"/>
                      <a:round/>
                      <a:headEnd type="none" w="med" len="med"/>
                      <a:tailEnd type="none" w="med" len="med"/>
                    </a:lnT>
                    <a:lnB w="12059"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4925041"/>
                  </a:ext>
                </a:extLst>
              </a:tr>
              <a:tr h="358392">
                <a:tc>
                  <a:txBody>
                    <a:bodyPr/>
                    <a:lstStyle/>
                    <a:p>
                      <a:pPr algn="l" fontAlgn="base">
                        <a:lnSpc>
                          <a:spcPts val="1950"/>
                        </a:lnSpc>
                        <a:buNone/>
                      </a:pPr>
                      <a:r>
                        <a:rPr lang="en-US" sz="1200" b="0" i="0">
                          <a:solidFill>
                            <a:srgbClr val="FF0000"/>
                          </a:solidFill>
                          <a:effectLst/>
                          <a:latin typeface="Century Gothic" panose="020B0502020202020204" pitchFamily="34" charset="0"/>
                        </a:rPr>
                        <a:t>NEW PLAN FOR 2026​</a:t>
                      </a:r>
                      <a:endParaRPr lang="en-US" sz="1300" b="0" i="0">
                        <a:solidFill>
                          <a:srgbClr val="FF0000"/>
                        </a:solidFill>
                        <a:effectLst/>
                      </a:endParaRPr>
                    </a:p>
                  </a:txBody>
                  <a:tcPr marL="66165" marR="66165" marT="33082" marB="33082">
                    <a:lnL w="9525" cap="flat" cmpd="sng" algn="ctr">
                      <a:solidFill>
                        <a:srgbClr val="D47816"/>
                      </a:solidFill>
                      <a:prstDash val="solid"/>
                      <a:round/>
                      <a:headEnd type="none" w="med" len="med"/>
                      <a:tailEnd type="none" w="med" len="med"/>
                    </a:lnL>
                    <a:lnR w="12059" cap="flat" cmpd="sng" algn="ctr">
                      <a:solidFill>
                        <a:srgbClr val="000000"/>
                      </a:solidFill>
                      <a:prstDash val="solid"/>
                      <a:round/>
                      <a:headEnd type="none" w="med" len="med"/>
                      <a:tailEnd type="none" w="med" len="med"/>
                    </a:lnR>
                    <a:lnT w="12059" cap="flat" cmpd="sng" algn="ctr">
                      <a:solidFill>
                        <a:srgbClr val="000000"/>
                      </a:solidFill>
                      <a:prstDash val="solid"/>
                      <a:round/>
                      <a:headEnd type="none" w="med" len="med"/>
                      <a:tailEnd type="none" w="med" len="med"/>
                    </a:lnT>
                    <a:lnB w="9525" cap="flat" cmpd="sng" algn="ctr">
                      <a:solidFill>
                        <a:srgbClr val="D47816"/>
                      </a:solidFill>
                      <a:prstDash val="solid"/>
                      <a:round/>
                      <a:headEnd type="none" w="med" len="med"/>
                      <a:tailEnd type="none" w="med" len="med"/>
                    </a:lnB>
                    <a:noFill/>
                  </a:tcPr>
                </a:tc>
                <a:tc>
                  <a:txBody>
                    <a:bodyPr/>
                    <a:lstStyle/>
                    <a:p>
                      <a:pPr algn="l" fontAlgn="base">
                        <a:lnSpc>
                          <a:spcPts val="1950"/>
                        </a:lnSpc>
                        <a:buNone/>
                      </a:pPr>
                      <a:r>
                        <a:rPr lang="en-US" sz="1200" b="0" i="0" dirty="0" err="1">
                          <a:solidFill>
                            <a:srgbClr val="FF0000"/>
                          </a:solidFill>
                          <a:effectLst/>
                          <a:latin typeface="Century Gothic" panose="020B0502020202020204" pitchFamily="34" charset="0"/>
                        </a:rPr>
                        <a:t>HealthKeepers</a:t>
                      </a:r>
                      <a:r>
                        <a:rPr lang="en-US" sz="1200" b="0" i="0" dirty="0">
                          <a:solidFill>
                            <a:srgbClr val="FF0000"/>
                          </a:solidFill>
                          <a:effectLst/>
                          <a:latin typeface="Century Gothic" panose="020B0502020202020204" pitchFamily="34" charset="0"/>
                        </a:rPr>
                        <a:t> 5000​</a:t>
                      </a:r>
                      <a:endParaRPr lang="en-US" sz="1300" b="0" i="0" dirty="0">
                        <a:solidFill>
                          <a:srgbClr val="FF0000"/>
                        </a:solidFill>
                        <a:effectLst/>
                      </a:endParaRPr>
                    </a:p>
                  </a:txBody>
                  <a:tcPr marL="66165" marR="66165" marT="33082" marB="33082">
                    <a:lnL w="12059" cap="flat" cmpd="sng" algn="ctr">
                      <a:solidFill>
                        <a:srgbClr val="000000"/>
                      </a:solidFill>
                      <a:prstDash val="solid"/>
                      <a:round/>
                      <a:headEnd type="none" w="med" len="med"/>
                      <a:tailEnd type="none" w="med" len="med"/>
                    </a:lnL>
                    <a:lnR w="9525" cap="flat" cmpd="sng" algn="ctr">
                      <a:solidFill>
                        <a:srgbClr val="D47816"/>
                      </a:solidFill>
                      <a:prstDash val="solid"/>
                      <a:round/>
                      <a:headEnd type="none" w="med" len="med"/>
                      <a:tailEnd type="none" w="med" len="med"/>
                    </a:lnR>
                    <a:lnT w="12059" cap="flat" cmpd="sng" algn="ctr">
                      <a:solidFill>
                        <a:srgbClr val="000000"/>
                      </a:solidFill>
                      <a:prstDash val="solid"/>
                      <a:round/>
                      <a:headEnd type="none" w="med" len="med"/>
                      <a:tailEnd type="none" w="med" len="med"/>
                    </a:lnT>
                    <a:lnB w="9525" cap="flat" cmpd="sng" algn="ctr">
                      <a:solidFill>
                        <a:srgbClr val="D47816"/>
                      </a:solidFill>
                      <a:prstDash val="solid"/>
                      <a:round/>
                      <a:headEnd type="none" w="med" len="med"/>
                      <a:tailEnd type="none" w="med" len="med"/>
                    </a:lnB>
                    <a:noFill/>
                  </a:tcPr>
                </a:tc>
                <a:extLst>
                  <a:ext uri="{0D108BD9-81ED-4DB2-BD59-A6C34878D82A}">
                    <a16:rowId xmlns:a16="http://schemas.microsoft.com/office/drawing/2014/main" val="2834339652"/>
                  </a:ext>
                </a:extLst>
              </a:tr>
            </a:tbl>
          </a:graphicData>
        </a:graphic>
      </p:graphicFrame>
      <p:sp>
        <p:nvSpPr>
          <p:cNvPr id="5" name="Rectangle 1">
            <a:extLst>
              <a:ext uri="{FF2B5EF4-FFF2-40B4-BE49-F238E27FC236}">
                <a16:creationId xmlns:a16="http://schemas.microsoft.com/office/drawing/2014/main" id="{9FB3910C-F013-D47B-F03D-AC2BC97A671B}"/>
              </a:ext>
            </a:extLst>
          </p:cNvPr>
          <p:cNvSpPr>
            <a:spLocks noChangeArrowheads="1"/>
          </p:cNvSpPr>
          <p:nvPr/>
        </p:nvSpPr>
        <p:spPr bwMode="auto">
          <a:xfrm>
            <a:off x="4000500" y="23352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488040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FCE8988-19E9-F426-C0D3-5CAE1581DEC0}"/>
              </a:ext>
            </a:extLst>
          </p:cNvPr>
          <p:cNvPicPr>
            <a:picLocks noGrp="1" noChangeAspect="1"/>
          </p:cNvPicPr>
          <p:nvPr>
            <p:ph idx="1"/>
          </p:nvPr>
        </p:nvPicPr>
        <p:blipFill>
          <a:blip r:embed="rId2"/>
          <a:stretch>
            <a:fillRect/>
          </a:stretch>
        </p:blipFill>
        <p:spPr>
          <a:xfrm>
            <a:off x="562708" y="738188"/>
            <a:ext cx="11048102" cy="5685726"/>
          </a:xfrm>
        </p:spPr>
      </p:pic>
      <p:sp>
        <p:nvSpPr>
          <p:cNvPr id="2" name="Slide Number Placeholder 1">
            <a:extLst>
              <a:ext uri="{FF2B5EF4-FFF2-40B4-BE49-F238E27FC236}">
                <a16:creationId xmlns:a16="http://schemas.microsoft.com/office/drawing/2014/main" id="{A035F007-49F6-97B9-DC83-517B59196992}"/>
              </a:ext>
            </a:extLst>
          </p:cNvPr>
          <p:cNvSpPr>
            <a:spLocks noGrp="1"/>
          </p:cNvSpPr>
          <p:nvPr>
            <p:ph type="sldNum" sz="quarter" idx="12"/>
          </p:nvPr>
        </p:nvSpPr>
        <p:spPr/>
        <p:txBody>
          <a:bodyPr/>
          <a:lstStyle/>
          <a:p>
            <a:fld id="{3A98EE3D-8CD1-4C3F-BD1C-C98C9596463C}" type="slidenum">
              <a:rPr lang="en-US" smtClean="0"/>
              <a:t>50</a:t>
            </a:fld>
            <a:endParaRPr lang="en-US" dirty="0"/>
          </a:p>
        </p:txBody>
      </p:sp>
    </p:spTree>
    <p:extLst>
      <p:ext uri="{BB962C8B-B14F-4D97-AF65-F5344CB8AC3E}">
        <p14:creationId xmlns:p14="http://schemas.microsoft.com/office/powerpoint/2010/main" val="3820472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1209" y="668825"/>
            <a:ext cx="8229600" cy="498523"/>
          </a:xfrm>
        </p:spPr>
        <p:txBody>
          <a:bodyPr>
            <a:noAutofit/>
          </a:bodyPr>
          <a:lstStyle/>
          <a:p>
            <a:pPr>
              <a:defRPr/>
            </a:pPr>
            <a:r>
              <a:rPr lang="en-US" sz="3200" dirty="0">
                <a:cs typeface="Arial" panose="020B0604020202020204" pitchFamily="34" charset="0"/>
              </a:rPr>
              <a:t>LONG TERM DISABILITY (ltd)</a:t>
            </a:r>
          </a:p>
        </p:txBody>
      </p:sp>
      <p:sp>
        <p:nvSpPr>
          <p:cNvPr id="50179" name="Content Placeholder 2"/>
          <p:cNvSpPr>
            <a:spLocks noGrp="1"/>
          </p:cNvSpPr>
          <p:nvPr>
            <p:ph idx="1"/>
          </p:nvPr>
        </p:nvSpPr>
        <p:spPr>
          <a:xfrm>
            <a:off x="631209" y="1745673"/>
            <a:ext cx="8229600" cy="2726852"/>
          </a:xfrm>
        </p:spPr>
        <p:txBody>
          <a:bodyPr/>
          <a:lstStyle/>
          <a:p>
            <a:pPr>
              <a:lnSpc>
                <a:spcPct val="120000"/>
              </a:lnSpc>
              <a:defRPr/>
            </a:pPr>
            <a:r>
              <a:rPr lang="en-US" sz="1800" dirty="0"/>
              <a:t>Pays monthly income replacement</a:t>
            </a:r>
          </a:p>
          <a:p>
            <a:pPr>
              <a:lnSpc>
                <a:spcPct val="120000"/>
              </a:lnSpc>
              <a:defRPr/>
            </a:pPr>
            <a:r>
              <a:rPr lang="en-US" sz="1800" dirty="0">
                <a:solidFill>
                  <a:srgbClr val="FF0000"/>
                </a:solidFill>
              </a:rPr>
              <a:t>60, 90, or 180</a:t>
            </a:r>
            <a:r>
              <a:rPr lang="en-US" sz="1800" dirty="0">
                <a:solidFill>
                  <a:schemeClr val="tx1">
                    <a:lumMod val="65000"/>
                    <a:lumOff val="35000"/>
                  </a:schemeClr>
                </a:solidFill>
              </a:rPr>
              <a:t> </a:t>
            </a:r>
            <a:r>
              <a:rPr lang="en-US" sz="1800" dirty="0"/>
              <a:t>day elimination period</a:t>
            </a:r>
          </a:p>
          <a:p>
            <a:pPr>
              <a:lnSpc>
                <a:spcPct val="110000"/>
              </a:lnSpc>
              <a:defRPr/>
            </a:pPr>
            <a:r>
              <a:rPr lang="en-US" sz="1800" dirty="0">
                <a:solidFill>
                  <a:srgbClr val="FF0000"/>
                </a:solidFill>
              </a:rPr>
              <a:t>60% or 70% </a:t>
            </a:r>
            <a:r>
              <a:rPr lang="en-US" sz="1800" dirty="0"/>
              <a:t>benefit</a:t>
            </a:r>
          </a:p>
          <a:p>
            <a:pPr lvl="1">
              <a:lnSpc>
                <a:spcPct val="110000"/>
              </a:lnSpc>
              <a:defRPr/>
            </a:pPr>
            <a:r>
              <a:rPr lang="en-US" sz="1800" i="1" dirty="0"/>
              <a:t>$15,000 monthly benefit maximum</a:t>
            </a:r>
            <a:endParaRPr lang="en-US" sz="1800" dirty="0"/>
          </a:p>
          <a:p>
            <a:pPr>
              <a:lnSpc>
                <a:spcPct val="110000"/>
              </a:lnSpc>
              <a:defRPr/>
            </a:pPr>
            <a:r>
              <a:rPr lang="en-US" sz="1800" dirty="0">
                <a:solidFill>
                  <a:srgbClr val="FF0000"/>
                </a:solidFill>
              </a:rPr>
              <a:t>ABC Employer </a:t>
            </a:r>
            <a:r>
              <a:rPr lang="en-US" sz="1800" dirty="0"/>
              <a:t>funds the cost of the </a:t>
            </a:r>
            <a:r>
              <a:rPr lang="en-US" sz="1800" dirty="0">
                <a:solidFill>
                  <a:srgbClr val="FF0000"/>
                </a:solidFill>
              </a:rPr>
              <a:t>90 day/60% </a:t>
            </a:r>
            <a:r>
              <a:rPr lang="en-US" sz="1800" dirty="0"/>
              <a:t>LTD plan</a:t>
            </a:r>
          </a:p>
          <a:p>
            <a:pPr lvl="1">
              <a:defRPr/>
            </a:pPr>
            <a:endParaRPr lang="en-US" dirty="0">
              <a:latin typeface="Arial" pitchFamily="34" charset="0"/>
              <a:cs typeface="Arial" pitchFamily="34" charset="0"/>
            </a:endParaRPr>
          </a:p>
        </p:txBody>
      </p:sp>
      <p:sp>
        <p:nvSpPr>
          <p:cNvPr id="46084" name="Slide Number Placeholder 2"/>
          <p:cNvSpPr>
            <a:spLocks/>
          </p:cNvSpPr>
          <p:nvPr/>
        </p:nvSpPr>
        <p:spPr bwMode="auto">
          <a:xfrm>
            <a:off x="10055226" y="5648326"/>
            <a:ext cx="549275" cy="396875"/>
          </a:xfrm>
          <a:prstGeom prst="bracketPair">
            <a:avLst>
              <a:gd name="adj" fmla="val 1794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accent1"/>
              </a:buClr>
              <a:buFont typeface="Arial" panose="020B0604020202020204" pitchFamily="34" charset="0"/>
              <a:buChar char="•"/>
              <a:defRPr sz="2200">
                <a:solidFill>
                  <a:schemeClr val="tx1"/>
                </a:solidFill>
                <a:latin typeface="Franklin Gothic Book" panose="020B050302010202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Franklin Gothic Book" panose="020B0503020102020204" pitchFamily="34" charset="0"/>
              </a:defRPr>
            </a:lvl2pPr>
            <a:lvl3pPr marL="1143000" indent="-228600">
              <a:spcBef>
                <a:spcPct val="20000"/>
              </a:spcBef>
              <a:buClr>
                <a:srgbClr val="DEAE00"/>
              </a:buClr>
              <a:buFont typeface="Arial" panose="020B0604020202020204" pitchFamily="34" charset="0"/>
              <a:buChar char="•"/>
              <a:defRPr>
                <a:solidFill>
                  <a:schemeClr val="tx1"/>
                </a:solidFill>
                <a:latin typeface="Franklin Gothic Book" panose="020B0503020102020204" pitchFamily="34" charset="0"/>
              </a:defRPr>
            </a:lvl3pPr>
            <a:lvl4pPr marL="1600200" indent="-228600">
              <a:spcBef>
                <a:spcPct val="20000"/>
              </a:spcBef>
              <a:buClr>
                <a:srgbClr val="B77BB4"/>
              </a:buClr>
              <a:buFont typeface="Arial" panose="020B0604020202020204" pitchFamily="34" charset="0"/>
              <a:buChar char="•"/>
              <a:defRPr sz="1600">
                <a:solidFill>
                  <a:schemeClr val="tx1"/>
                </a:solidFill>
                <a:latin typeface="Franklin Gothic Book" panose="020B0503020102020204" pitchFamily="34" charset="0"/>
              </a:defRPr>
            </a:lvl4pPr>
            <a:lvl5pPr marL="2057400" indent="-228600">
              <a:spcBef>
                <a:spcPct val="20000"/>
              </a:spcBef>
              <a:buClr>
                <a:srgbClr val="E0773C"/>
              </a:buClr>
              <a:buFont typeface="Arial" panose="020B0604020202020204" pitchFamily="34" charset="0"/>
              <a:buChar char="•"/>
              <a:defRPr sz="1400">
                <a:solidFill>
                  <a:schemeClr val="tx1"/>
                </a:solidFill>
                <a:latin typeface="Franklin Gothic Book" panose="020B0503020102020204" pitchFamily="34" charset="0"/>
              </a:defRPr>
            </a:lvl5pPr>
            <a:lvl6pPr marL="2514600" indent="-228600" eaLnBrk="0" fontAlgn="base" hangingPunct="0">
              <a:spcBef>
                <a:spcPct val="20000"/>
              </a:spcBef>
              <a:spcAft>
                <a:spcPct val="0"/>
              </a:spcAft>
              <a:buClr>
                <a:srgbClr val="E0773C"/>
              </a:buClr>
              <a:buFont typeface="Arial" panose="020B0604020202020204" pitchFamily="34" charset="0"/>
              <a:buChar char="•"/>
              <a:defRPr sz="1400">
                <a:solidFill>
                  <a:schemeClr val="tx1"/>
                </a:solidFill>
                <a:latin typeface="Franklin Gothic Book" panose="020B0503020102020204" pitchFamily="34" charset="0"/>
              </a:defRPr>
            </a:lvl6pPr>
            <a:lvl7pPr marL="2971800" indent="-228600" eaLnBrk="0" fontAlgn="base" hangingPunct="0">
              <a:spcBef>
                <a:spcPct val="20000"/>
              </a:spcBef>
              <a:spcAft>
                <a:spcPct val="0"/>
              </a:spcAft>
              <a:buClr>
                <a:srgbClr val="E0773C"/>
              </a:buClr>
              <a:buFont typeface="Arial" panose="020B0604020202020204" pitchFamily="34" charset="0"/>
              <a:buChar char="•"/>
              <a:defRPr sz="1400">
                <a:solidFill>
                  <a:schemeClr val="tx1"/>
                </a:solidFill>
                <a:latin typeface="Franklin Gothic Book" panose="020B0503020102020204" pitchFamily="34" charset="0"/>
              </a:defRPr>
            </a:lvl7pPr>
            <a:lvl8pPr marL="3429000" indent="-228600" eaLnBrk="0" fontAlgn="base" hangingPunct="0">
              <a:spcBef>
                <a:spcPct val="20000"/>
              </a:spcBef>
              <a:spcAft>
                <a:spcPct val="0"/>
              </a:spcAft>
              <a:buClr>
                <a:srgbClr val="E0773C"/>
              </a:buClr>
              <a:buFont typeface="Arial" panose="020B0604020202020204" pitchFamily="34" charset="0"/>
              <a:buChar char="•"/>
              <a:defRPr sz="1400">
                <a:solidFill>
                  <a:schemeClr val="tx1"/>
                </a:solidFill>
                <a:latin typeface="Franklin Gothic Book" panose="020B0503020102020204" pitchFamily="34" charset="0"/>
              </a:defRPr>
            </a:lvl8pPr>
            <a:lvl9pPr marL="3886200" indent="-228600" eaLnBrk="0" fontAlgn="base" hangingPunct="0">
              <a:spcBef>
                <a:spcPct val="20000"/>
              </a:spcBef>
              <a:spcAft>
                <a:spcPct val="0"/>
              </a:spcAft>
              <a:buClr>
                <a:srgbClr val="E0773C"/>
              </a:buClr>
              <a:buFont typeface="Arial" panose="020B0604020202020204" pitchFamily="34" charset="0"/>
              <a:buChar char="•"/>
              <a:defRPr sz="1400">
                <a:solidFill>
                  <a:schemeClr val="tx1"/>
                </a:solidFill>
                <a:latin typeface="Franklin Gothic Book" panose="020B0503020102020204" pitchFamily="34" charset="0"/>
              </a:defRPr>
            </a:lvl9pPr>
          </a:lstStyle>
          <a:p>
            <a:pPr algn="ctr" eaLnBrk="1" hangingPunct="1">
              <a:spcBef>
                <a:spcPct val="0"/>
              </a:spcBef>
              <a:buClrTx/>
              <a:buFontTx/>
              <a:buNone/>
            </a:pPr>
            <a:fld id="{CFFBB709-7DA1-4E98-84AC-5C7713FD6D64}" type="slidenum">
              <a:rPr lang="en-US" altLang="en-US" sz="1800" smtClean="0">
                <a:solidFill>
                  <a:schemeClr val="bg1"/>
                </a:solidFill>
                <a:latin typeface="Arial" panose="020B0604020202020204" pitchFamily="34" charset="0"/>
              </a:rPr>
              <a:pPr algn="ctr" eaLnBrk="1" hangingPunct="1">
                <a:spcBef>
                  <a:spcPct val="0"/>
                </a:spcBef>
                <a:buClrTx/>
                <a:buFontTx/>
                <a:buNone/>
              </a:pPr>
              <a:t>51</a:t>
            </a:fld>
            <a:endParaRPr lang="en-US" altLang="en-US" sz="1800">
              <a:solidFill>
                <a:schemeClr val="bg1"/>
              </a:solidFill>
              <a:latin typeface="Arial" panose="020B0604020202020204" pitchFamily="34" charset="0"/>
            </a:endParaRPr>
          </a:p>
        </p:txBody>
      </p:sp>
      <p:sp>
        <p:nvSpPr>
          <p:cNvPr id="3" name="Slide Number Placeholder 2">
            <a:extLst>
              <a:ext uri="{FF2B5EF4-FFF2-40B4-BE49-F238E27FC236}">
                <a16:creationId xmlns:a16="http://schemas.microsoft.com/office/drawing/2014/main" id="{0D73EDDA-65E8-BF78-4B15-2740EE0A4422}"/>
              </a:ext>
            </a:extLst>
          </p:cNvPr>
          <p:cNvSpPr>
            <a:spLocks noGrp="1"/>
          </p:cNvSpPr>
          <p:nvPr>
            <p:ph type="sldNum" sz="quarter" idx="12"/>
          </p:nvPr>
        </p:nvSpPr>
        <p:spPr/>
        <p:txBody>
          <a:bodyPr/>
          <a:lstStyle/>
          <a:p>
            <a:fld id="{3A98EE3D-8CD1-4C3F-BD1C-C98C9596463C}" type="slidenum">
              <a:rPr lang="en-US" smtClean="0"/>
              <a:t>51</a:t>
            </a:fld>
            <a:endParaRPr lang="en-US" dirty="0"/>
          </a:p>
        </p:txBody>
      </p:sp>
      <p:pic>
        <p:nvPicPr>
          <p:cNvPr id="5" name="Picture 4">
            <a:extLst>
              <a:ext uri="{FF2B5EF4-FFF2-40B4-BE49-F238E27FC236}">
                <a16:creationId xmlns:a16="http://schemas.microsoft.com/office/drawing/2014/main" id="{1F6B2C3A-13CD-0FBF-3866-5EBD43952201}"/>
              </a:ext>
            </a:extLst>
          </p:cNvPr>
          <p:cNvPicPr>
            <a:picLocks noChangeAspect="1"/>
          </p:cNvPicPr>
          <p:nvPr/>
        </p:nvPicPr>
        <p:blipFill>
          <a:blip r:embed="rId3"/>
          <a:stretch>
            <a:fillRect/>
          </a:stretch>
        </p:blipFill>
        <p:spPr>
          <a:xfrm>
            <a:off x="7865424" y="5364163"/>
            <a:ext cx="2905496" cy="155944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479221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045" y="557851"/>
            <a:ext cx="8229600" cy="560696"/>
          </a:xfrm>
        </p:spPr>
        <p:txBody>
          <a:bodyPr>
            <a:noAutofit/>
          </a:bodyPr>
          <a:lstStyle/>
          <a:p>
            <a:pPr>
              <a:defRPr/>
            </a:pPr>
            <a:r>
              <a:rPr lang="en-US" sz="3200" dirty="0">
                <a:cs typeface="Arial" panose="020B0604020202020204" pitchFamily="34" charset="0"/>
              </a:rPr>
              <a:t>SHORT TERM DISABILITY (std)</a:t>
            </a:r>
          </a:p>
        </p:txBody>
      </p:sp>
      <p:sp>
        <p:nvSpPr>
          <p:cNvPr id="6" name="Content Placeholder 2"/>
          <p:cNvSpPr txBox="1">
            <a:spLocks/>
          </p:cNvSpPr>
          <p:nvPr/>
        </p:nvSpPr>
        <p:spPr bwMode="auto">
          <a:xfrm>
            <a:off x="777412" y="1565757"/>
            <a:ext cx="8229600" cy="4525963"/>
          </a:xfrm>
          <a:prstGeom prst="rect">
            <a:avLst/>
          </a:prstGeom>
          <a:noFill/>
          <a:ln w="9525">
            <a:noFill/>
            <a:miter lim="800000"/>
            <a:headEnd/>
            <a:tailEnd/>
          </a:ln>
        </p:spPr>
        <p:txBody>
          <a:bodyPr/>
          <a:lstStyle/>
          <a:p>
            <a:pPr marL="342900" indent="-342900">
              <a:lnSpc>
                <a:spcPct val="120000"/>
              </a:lnSpc>
              <a:spcBef>
                <a:spcPct val="20000"/>
              </a:spcBef>
              <a:buFontTx/>
              <a:buChar char="•"/>
              <a:defRPr/>
            </a:pPr>
            <a:r>
              <a:rPr lang="en-US" sz="2000" kern="0" dirty="0">
                <a:solidFill>
                  <a:schemeClr val="tx1">
                    <a:lumMod val="75000"/>
                    <a:lumOff val="25000"/>
                  </a:schemeClr>
                </a:solidFill>
                <a:latin typeface="Calibri" pitchFamily="34" charset="0"/>
              </a:rPr>
              <a:t>Pays 60% weekly income replacement (after required 14-day elimination period)</a:t>
            </a:r>
          </a:p>
          <a:p>
            <a:pPr marL="342900" indent="-342900">
              <a:lnSpc>
                <a:spcPct val="120000"/>
              </a:lnSpc>
              <a:spcBef>
                <a:spcPct val="20000"/>
              </a:spcBef>
              <a:buFontTx/>
              <a:buChar char="•"/>
              <a:defRPr/>
            </a:pPr>
            <a:r>
              <a:rPr lang="en-US" sz="2000" kern="0" dirty="0">
                <a:solidFill>
                  <a:srgbClr val="FF0000"/>
                </a:solidFill>
                <a:latin typeface="Calibri" pitchFamily="34" charset="0"/>
              </a:rPr>
              <a:t>7 weeks, 11 weeks, 24 weeks </a:t>
            </a:r>
            <a:r>
              <a:rPr lang="en-US" sz="2000" kern="0" dirty="0">
                <a:solidFill>
                  <a:schemeClr val="tx1">
                    <a:lumMod val="75000"/>
                    <a:lumOff val="25000"/>
                  </a:schemeClr>
                </a:solidFill>
                <a:latin typeface="Calibri" pitchFamily="34" charset="0"/>
              </a:rPr>
              <a:t>duration period</a:t>
            </a:r>
          </a:p>
          <a:p>
            <a:pPr marL="342900" indent="-342900">
              <a:lnSpc>
                <a:spcPct val="120000"/>
              </a:lnSpc>
              <a:spcBef>
                <a:spcPct val="20000"/>
              </a:spcBef>
              <a:buFontTx/>
              <a:buChar char="•"/>
              <a:defRPr/>
            </a:pPr>
            <a:r>
              <a:rPr lang="en-US" sz="2000" kern="0" dirty="0">
                <a:solidFill>
                  <a:schemeClr val="tx1">
                    <a:lumMod val="75000"/>
                    <a:lumOff val="25000"/>
                  </a:schemeClr>
                </a:solidFill>
                <a:latin typeface="Calibri" pitchFamily="34" charset="0"/>
              </a:rPr>
              <a:t>Maximum $2,500 weekly benefit</a:t>
            </a:r>
          </a:p>
          <a:p>
            <a:pPr marL="342900" indent="-342900">
              <a:lnSpc>
                <a:spcPct val="120000"/>
              </a:lnSpc>
              <a:spcBef>
                <a:spcPct val="20000"/>
              </a:spcBef>
              <a:buFontTx/>
              <a:buChar char="•"/>
              <a:defRPr/>
            </a:pPr>
            <a:endParaRPr lang="en-US" sz="2000" kern="0" dirty="0"/>
          </a:p>
          <a:p>
            <a:pPr marL="342900" indent="-342900">
              <a:lnSpc>
                <a:spcPct val="120000"/>
              </a:lnSpc>
              <a:spcBef>
                <a:spcPct val="20000"/>
              </a:spcBef>
              <a:defRPr/>
            </a:pPr>
            <a:endParaRPr lang="en-US" sz="2400" kern="0" dirty="0"/>
          </a:p>
          <a:p>
            <a:pPr marL="342900" indent="-342900">
              <a:lnSpc>
                <a:spcPct val="120000"/>
              </a:lnSpc>
              <a:spcBef>
                <a:spcPct val="20000"/>
              </a:spcBef>
              <a:buFontTx/>
              <a:buChar char="•"/>
              <a:defRPr/>
            </a:pPr>
            <a:endParaRPr lang="en-US" sz="2400" kern="0" dirty="0"/>
          </a:p>
          <a:p>
            <a:pPr marL="342900" indent="-342900">
              <a:spcBef>
                <a:spcPct val="20000"/>
              </a:spcBef>
              <a:defRPr/>
            </a:pPr>
            <a:endParaRPr lang="en-US" sz="3200" kern="0" dirty="0"/>
          </a:p>
        </p:txBody>
      </p:sp>
      <p:sp>
        <p:nvSpPr>
          <p:cNvPr id="48132" name="Slide Number Placeholder 2"/>
          <p:cNvSpPr>
            <a:spLocks/>
          </p:cNvSpPr>
          <p:nvPr/>
        </p:nvSpPr>
        <p:spPr bwMode="auto">
          <a:xfrm>
            <a:off x="10055226" y="5648326"/>
            <a:ext cx="549275" cy="396875"/>
          </a:xfrm>
          <a:prstGeom prst="bracketPair">
            <a:avLst>
              <a:gd name="adj" fmla="val 1794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accent1"/>
              </a:buClr>
              <a:buFont typeface="Arial" panose="020B0604020202020204" pitchFamily="34" charset="0"/>
              <a:buChar char="•"/>
              <a:defRPr sz="2200">
                <a:solidFill>
                  <a:schemeClr val="tx1"/>
                </a:solidFill>
                <a:latin typeface="Franklin Gothic Book" panose="020B050302010202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Franklin Gothic Book" panose="020B0503020102020204" pitchFamily="34" charset="0"/>
              </a:defRPr>
            </a:lvl2pPr>
            <a:lvl3pPr marL="1143000" indent="-228600">
              <a:spcBef>
                <a:spcPct val="20000"/>
              </a:spcBef>
              <a:buClr>
                <a:srgbClr val="DEAE00"/>
              </a:buClr>
              <a:buFont typeface="Arial" panose="020B0604020202020204" pitchFamily="34" charset="0"/>
              <a:buChar char="•"/>
              <a:defRPr>
                <a:solidFill>
                  <a:schemeClr val="tx1"/>
                </a:solidFill>
                <a:latin typeface="Franklin Gothic Book" panose="020B0503020102020204" pitchFamily="34" charset="0"/>
              </a:defRPr>
            </a:lvl3pPr>
            <a:lvl4pPr marL="1600200" indent="-228600">
              <a:spcBef>
                <a:spcPct val="20000"/>
              </a:spcBef>
              <a:buClr>
                <a:srgbClr val="B77BB4"/>
              </a:buClr>
              <a:buFont typeface="Arial" panose="020B0604020202020204" pitchFamily="34" charset="0"/>
              <a:buChar char="•"/>
              <a:defRPr sz="1600">
                <a:solidFill>
                  <a:schemeClr val="tx1"/>
                </a:solidFill>
                <a:latin typeface="Franklin Gothic Book" panose="020B0503020102020204" pitchFamily="34" charset="0"/>
              </a:defRPr>
            </a:lvl4pPr>
            <a:lvl5pPr marL="2057400" indent="-228600">
              <a:spcBef>
                <a:spcPct val="20000"/>
              </a:spcBef>
              <a:buClr>
                <a:srgbClr val="E0773C"/>
              </a:buClr>
              <a:buFont typeface="Arial" panose="020B0604020202020204" pitchFamily="34" charset="0"/>
              <a:buChar char="•"/>
              <a:defRPr sz="1400">
                <a:solidFill>
                  <a:schemeClr val="tx1"/>
                </a:solidFill>
                <a:latin typeface="Franklin Gothic Book" panose="020B0503020102020204" pitchFamily="34" charset="0"/>
              </a:defRPr>
            </a:lvl5pPr>
            <a:lvl6pPr marL="2514600" indent="-228600" eaLnBrk="0" fontAlgn="base" hangingPunct="0">
              <a:spcBef>
                <a:spcPct val="20000"/>
              </a:spcBef>
              <a:spcAft>
                <a:spcPct val="0"/>
              </a:spcAft>
              <a:buClr>
                <a:srgbClr val="E0773C"/>
              </a:buClr>
              <a:buFont typeface="Arial" panose="020B0604020202020204" pitchFamily="34" charset="0"/>
              <a:buChar char="•"/>
              <a:defRPr sz="1400">
                <a:solidFill>
                  <a:schemeClr val="tx1"/>
                </a:solidFill>
                <a:latin typeface="Franklin Gothic Book" panose="020B0503020102020204" pitchFamily="34" charset="0"/>
              </a:defRPr>
            </a:lvl6pPr>
            <a:lvl7pPr marL="2971800" indent="-228600" eaLnBrk="0" fontAlgn="base" hangingPunct="0">
              <a:spcBef>
                <a:spcPct val="20000"/>
              </a:spcBef>
              <a:spcAft>
                <a:spcPct val="0"/>
              </a:spcAft>
              <a:buClr>
                <a:srgbClr val="E0773C"/>
              </a:buClr>
              <a:buFont typeface="Arial" panose="020B0604020202020204" pitchFamily="34" charset="0"/>
              <a:buChar char="•"/>
              <a:defRPr sz="1400">
                <a:solidFill>
                  <a:schemeClr val="tx1"/>
                </a:solidFill>
                <a:latin typeface="Franklin Gothic Book" panose="020B0503020102020204" pitchFamily="34" charset="0"/>
              </a:defRPr>
            </a:lvl7pPr>
            <a:lvl8pPr marL="3429000" indent="-228600" eaLnBrk="0" fontAlgn="base" hangingPunct="0">
              <a:spcBef>
                <a:spcPct val="20000"/>
              </a:spcBef>
              <a:spcAft>
                <a:spcPct val="0"/>
              </a:spcAft>
              <a:buClr>
                <a:srgbClr val="E0773C"/>
              </a:buClr>
              <a:buFont typeface="Arial" panose="020B0604020202020204" pitchFamily="34" charset="0"/>
              <a:buChar char="•"/>
              <a:defRPr sz="1400">
                <a:solidFill>
                  <a:schemeClr val="tx1"/>
                </a:solidFill>
                <a:latin typeface="Franklin Gothic Book" panose="020B0503020102020204" pitchFamily="34" charset="0"/>
              </a:defRPr>
            </a:lvl8pPr>
            <a:lvl9pPr marL="3886200" indent="-228600" eaLnBrk="0" fontAlgn="base" hangingPunct="0">
              <a:spcBef>
                <a:spcPct val="20000"/>
              </a:spcBef>
              <a:spcAft>
                <a:spcPct val="0"/>
              </a:spcAft>
              <a:buClr>
                <a:srgbClr val="E0773C"/>
              </a:buClr>
              <a:buFont typeface="Arial" panose="020B0604020202020204" pitchFamily="34" charset="0"/>
              <a:buChar char="•"/>
              <a:defRPr sz="1400">
                <a:solidFill>
                  <a:schemeClr val="tx1"/>
                </a:solidFill>
                <a:latin typeface="Franklin Gothic Book" panose="020B0503020102020204" pitchFamily="34" charset="0"/>
              </a:defRPr>
            </a:lvl9pPr>
          </a:lstStyle>
          <a:p>
            <a:pPr algn="ctr" eaLnBrk="1" hangingPunct="1">
              <a:spcBef>
                <a:spcPct val="0"/>
              </a:spcBef>
              <a:buClrTx/>
              <a:buFontTx/>
              <a:buNone/>
            </a:pPr>
            <a:fld id="{6021BD1D-3D90-4CCC-B4B2-41210431B66D}" type="slidenum">
              <a:rPr lang="en-US" altLang="en-US" sz="1800">
                <a:solidFill>
                  <a:schemeClr val="bg1"/>
                </a:solidFill>
                <a:latin typeface="Arial" panose="020B0604020202020204" pitchFamily="34" charset="0"/>
              </a:rPr>
              <a:pPr algn="ctr" eaLnBrk="1" hangingPunct="1">
                <a:spcBef>
                  <a:spcPct val="0"/>
                </a:spcBef>
                <a:buClrTx/>
                <a:buFontTx/>
                <a:buNone/>
              </a:pPr>
              <a:t>52</a:t>
            </a:fld>
            <a:endParaRPr lang="en-US" altLang="en-US" sz="1800">
              <a:solidFill>
                <a:schemeClr val="bg1"/>
              </a:solidFill>
              <a:latin typeface="Arial" panose="020B0604020202020204" pitchFamily="34" charset="0"/>
            </a:endParaRPr>
          </a:p>
        </p:txBody>
      </p:sp>
      <p:sp>
        <p:nvSpPr>
          <p:cNvPr id="3" name="Slide Number Placeholder 2">
            <a:extLst>
              <a:ext uri="{FF2B5EF4-FFF2-40B4-BE49-F238E27FC236}">
                <a16:creationId xmlns:a16="http://schemas.microsoft.com/office/drawing/2014/main" id="{DD51E2C1-A1D2-41B5-530C-E42DDEC9476C}"/>
              </a:ext>
            </a:extLst>
          </p:cNvPr>
          <p:cNvSpPr>
            <a:spLocks noGrp="1"/>
          </p:cNvSpPr>
          <p:nvPr>
            <p:ph type="sldNum" sz="quarter" idx="12"/>
          </p:nvPr>
        </p:nvSpPr>
        <p:spPr/>
        <p:txBody>
          <a:bodyPr/>
          <a:lstStyle/>
          <a:p>
            <a:fld id="{3A98EE3D-8CD1-4C3F-BD1C-C98C9596463C}" type="slidenum">
              <a:rPr lang="en-US" smtClean="0"/>
              <a:t>52</a:t>
            </a:fld>
            <a:endParaRPr lang="en-US" dirty="0"/>
          </a:p>
        </p:txBody>
      </p:sp>
      <p:pic>
        <p:nvPicPr>
          <p:cNvPr id="4" name="Picture 3">
            <a:extLst>
              <a:ext uri="{FF2B5EF4-FFF2-40B4-BE49-F238E27FC236}">
                <a16:creationId xmlns:a16="http://schemas.microsoft.com/office/drawing/2014/main" id="{E8E16D85-3F3B-59E7-BD75-31CF6F185FAB}"/>
              </a:ext>
            </a:extLst>
          </p:cNvPr>
          <p:cNvPicPr>
            <a:picLocks noChangeAspect="1"/>
          </p:cNvPicPr>
          <p:nvPr/>
        </p:nvPicPr>
        <p:blipFill>
          <a:blip r:embed="rId3"/>
          <a:stretch>
            <a:fillRect/>
          </a:stretch>
        </p:blipFill>
        <p:spPr>
          <a:xfrm>
            <a:off x="7865424" y="5364163"/>
            <a:ext cx="2905496" cy="155944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933011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2415" y="1380548"/>
            <a:ext cx="10873831" cy="4429854"/>
          </a:xfrm>
        </p:spPr>
        <p:txBody>
          <a:bodyPr>
            <a:normAutofit/>
          </a:bodyPr>
          <a:lstStyle/>
          <a:p>
            <a:r>
              <a:rPr lang="en-US" sz="1600" dirty="0"/>
              <a:t>Basic Life and AD&amp;D: X base salary</a:t>
            </a:r>
          </a:p>
          <a:p>
            <a:r>
              <a:rPr lang="en-US" sz="1600" dirty="0"/>
              <a:t>Supplemental Life – </a:t>
            </a:r>
          </a:p>
          <a:p>
            <a:pPr lvl="1"/>
            <a:r>
              <a:rPr lang="en-US" sz="1600" dirty="0"/>
              <a:t>1-8 times salary (combined with basic life)</a:t>
            </a:r>
          </a:p>
          <a:p>
            <a:pPr lvl="1"/>
            <a:r>
              <a:rPr lang="en-US" sz="1600" dirty="0">
                <a:cs typeface="Calibri" panose="020F0502020204030204" pitchFamily="34" charset="0"/>
              </a:rPr>
              <a:t>$1,500,000 maximum amount of coverage (combined with basic life)</a:t>
            </a:r>
          </a:p>
          <a:p>
            <a:pPr lvl="1"/>
            <a:r>
              <a:rPr lang="en-US" sz="1600" b="1" u="sng" dirty="0">
                <a:solidFill>
                  <a:srgbClr val="0060AA"/>
                </a:solidFill>
                <a:cs typeface="Calibri" panose="020F0502020204030204" pitchFamily="34" charset="0"/>
              </a:rPr>
              <a:t>NOTE: Increasing life coverage will require evidence of insurance (EOI)</a:t>
            </a:r>
            <a:endParaRPr lang="en-US" sz="1600" dirty="0"/>
          </a:p>
          <a:p>
            <a:r>
              <a:rPr lang="en-US" sz="1600" dirty="0"/>
              <a:t>Spouse Life</a:t>
            </a:r>
          </a:p>
          <a:p>
            <a:pPr lvl="1"/>
            <a:r>
              <a:rPr lang="en-US" sz="1600" dirty="0"/>
              <a:t>Increments of $10,000, up to $100,000 (not to exceed employee’s amount of insurance)</a:t>
            </a:r>
          </a:p>
          <a:p>
            <a:pPr lvl="1"/>
            <a:r>
              <a:rPr lang="en-US" sz="1600" dirty="0"/>
              <a:t>Requires Evidence of Insurability when buying up in coverage</a:t>
            </a:r>
          </a:p>
          <a:p>
            <a:r>
              <a:rPr lang="en-US" sz="1600" dirty="0"/>
              <a:t>Child Life</a:t>
            </a:r>
          </a:p>
          <a:p>
            <a:pPr lvl="1"/>
            <a:r>
              <a:rPr lang="en-US" sz="1600" dirty="0"/>
              <a:t>$5,000; $10,000; $15,000; $20,000 options</a:t>
            </a:r>
          </a:p>
          <a:p>
            <a:pPr lvl="1"/>
            <a:r>
              <a:rPr lang="en-US" sz="1600" dirty="0"/>
              <a:t>All guaranteed issue</a:t>
            </a:r>
          </a:p>
        </p:txBody>
      </p:sp>
      <p:sp>
        <p:nvSpPr>
          <p:cNvPr id="5" name="TextBox 4">
            <a:extLst>
              <a:ext uri="{FF2B5EF4-FFF2-40B4-BE49-F238E27FC236}">
                <a16:creationId xmlns:a16="http://schemas.microsoft.com/office/drawing/2014/main" id="{1EA79904-9B49-705A-D3F6-3C60AD0C04EC}"/>
              </a:ext>
            </a:extLst>
          </p:cNvPr>
          <p:cNvSpPr txBox="1"/>
          <p:nvPr/>
        </p:nvSpPr>
        <p:spPr>
          <a:xfrm>
            <a:off x="448436" y="554608"/>
            <a:ext cx="11329066" cy="584775"/>
          </a:xfrm>
          <a:prstGeom prst="rect">
            <a:avLst/>
          </a:prstGeom>
          <a:noFill/>
        </p:spPr>
        <p:txBody>
          <a:bodyPr wrap="square" rtlCol="0">
            <a:spAutoFit/>
          </a:bodyPr>
          <a:lstStyle/>
          <a:p>
            <a:r>
              <a:rPr lang="en-US" sz="3200" b="1" dirty="0">
                <a:solidFill>
                  <a:schemeClr val="tx1">
                    <a:lumMod val="75000"/>
                    <a:lumOff val="25000"/>
                  </a:schemeClr>
                </a:solidFill>
                <a:latin typeface="+mj-lt"/>
                <a:cs typeface="Calibri" panose="020F0502020204030204" pitchFamily="34" charset="0"/>
              </a:rPr>
              <a:t>LIFE &amp; ACCIDENTAL DEATH AND DISMEMBERMENT(AD&amp;D)</a:t>
            </a:r>
          </a:p>
        </p:txBody>
      </p:sp>
      <p:sp>
        <p:nvSpPr>
          <p:cNvPr id="4" name="Slide Number Placeholder 3">
            <a:extLst>
              <a:ext uri="{FF2B5EF4-FFF2-40B4-BE49-F238E27FC236}">
                <a16:creationId xmlns:a16="http://schemas.microsoft.com/office/drawing/2014/main" id="{8AD7974A-7129-57C3-60D6-00E9FC784CD6}"/>
              </a:ext>
            </a:extLst>
          </p:cNvPr>
          <p:cNvSpPr>
            <a:spLocks noGrp="1"/>
          </p:cNvSpPr>
          <p:nvPr>
            <p:ph type="sldNum" sz="quarter" idx="12"/>
          </p:nvPr>
        </p:nvSpPr>
        <p:spPr/>
        <p:txBody>
          <a:bodyPr/>
          <a:lstStyle/>
          <a:p>
            <a:fld id="{3A98EE3D-8CD1-4C3F-BD1C-C98C9596463C}" type="slidenum">
              <a:rPr lang="en-US" smtClean="0"/>
              <a:t>53</a:t>
            </a:fld>
            <a:endParaRPr lang="en-US" dirty="0"/>
          </a:p>
        </p:txBody>
      </p:sp>
      <p:pic>
        <p:nvPicPr>
          <p:cNvPr id="2" name="Picture 1">
            <a:extLst>
              <a:ext uri="{FF2B5EF4-FFF2-40B4-BE49-F238E27FC236}">
                <a16:creationId xmlns:a16="http://schemas.microsoft.com/office/drawing/2014/main" id="{D070ACE1-5A4B-D7FB-1EE4-D9807B2B6E55}"/>
              </a:ext>
            </a:extLst>
          </p:cNvPr>
          <p:cNvPicPr>
            <a:picLocks noChangeAspect="1"/>
          </p:cNvPicPr>
          <p:nvPr/>
        </p:nvPicPr>
        <p:blipFill>
          <a:blip r:embed="rId3"/>
          <a:stretch>
            <a:fillRect/>
          </a:stretch>
        </p:blipFill>
        <p:spPr>
          <a:xfrm>
            <a:off x="7610854" y="5324483"/>
            <a:ext cx="2947446" cy="145416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830689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1467" y="1896466"/>
            <a:ext cx="11055167" cy="508571"/>
          </a:xfrm>
        </p:spPr>
        <p:txBody>
          <a:bodyPr>
            <a:normAutofit/>
          </a:bodyPr>
          <a:lstStyle/>
          <a:p>
            <a:pPr marL="0" indent="0">
              <a:buNone/>
            </a:pPr>
            <a:r>
              <a:rPr lang="en-US" sz="2000" dirty="0"/>
              <a:t>Voluntary AD&amp;D – All Guarantee Issue</a:t>
            </a:r>
          </a:p>
          <a:p>
            <a:pPr lvl="1"/>
            <a:endParaRPr lang="en-US" sz="1600" dirty="0"/>
          </a:p>
        </p:txBody>
      </p:sp>
      <p:graphicFrame>
        <p:nvGraphicFramePr>
          <p:cNvPr id="6" name="Table 5">
            <a:extLst>
              <a:ext uri="{FF2B5EF4-FFF2-40B4-BE49-F238E27FC236}">
                <a16:creationId xmlns:a16="http://schemas.microsoft.com/office/drawing/2014/main" id="{48D1B088-FE50-4F08-8304-FA752A167347}"/>
              </a:ext>
            </a:extLst>
          </p:cNvPr>
          <p:cNvGraphicFramePr>
            <a:graphicFrameLocks noGrp="1"/>
          </p:cNvGraphicFramePr>
          <p:nvPr>
            <p:extLst>
              <p:ext uri="{D42A27DB-BD31-4B8C-83A1-F6EECF244321}">
                <p14:modId xmlns:p14="http://schemas.microsoft.com/office/powerpoint/2010/main" val="220603337"/>
              </p:ext>
            </p:extLst>
          </p:nvPr>
        </p:nvGraphicFramePr>
        <p:xfrm>
          <a:off x="1045029" y="2563701"/>
          <a:ext cx="9144000" cy="2542689"/>
        </p:xfrm>
        <a:graphic>
          <a:graphicData uri="http://schemas.openxmlformats.org/drawingml/2006/table">
            <a:tbl>
              <a:tblPr firstRow="1" bandRow="1">
                <a:tableStyleId>{5C22544A-7EE6-4342-B048-85BDC9FD1C3A}</a:tableStyleId>
              </a:tblPr>
              <a:tblGrid>
                <a:gridCol w="1885203">
                  <a:extLst>
                    <a:ext uri="{9D8B030D-6E8A-4147-A177-3AD203B41FA5}">
                      <a16:colId xmlns:a16="http://schemas.microsoft.com/office/drawing/2014/main" val="3280109177"/>
                    </a:ext>
                  </a:extLst>
                </a:gridCol>
                <a:gridCol w="2922468">
                  <a:extLst>
                    <a:ext uri="{9D8B030D-6E8A-4147-A177-3AD203B41FA5}">
                      <a16:colId xmlns:a16="http://schemas.microsoft.com/office/drawing/2014/main" val="2334673125"/>
                    </a:ext>
                  </a:extLst>
                </a:gridCol>
                <a:gridCol w="4336329">
                  <a:extLst>
                    <a:ext uri="{9D8B030D-6E8A-4147-A177-3AD203B41FA5}">
                      <a16:colId xmlns:a16="http://schemas.microsoft.com/office/drawing/2014/main" val="373784288"/>
                    </a:ext>
                  </a:extLst>
                </a:gridCol>
              </a:tblGrid>
              <a:tr h="600821">
                <a:tc>
                  <a:txBody>
                    <a:bodyPr/>
                    <a:lstStyle/>
                    <a:p>
                      <a:r>
                        <a:rPr lang="en-US" sz="1200" b="1" dirty="0">
                          <a:solidFill>
                            <a:schemeClr val="tx1"/>
                          </a:solidFill>
                          <a:latin typeface="+mn-lt"/>
                        </a:rPr>
                        <a:t>Rate</a:t>
                      </a:r>
                    </a:p>
                  </a:txBody>
                  <a:tcPr anchor="ctr">
                    <a:solidFill>
                      <a:schemeClr val="bg1">
                        <a:lumMod val="85000"/>
                      </a:schemeClr>
                    </a:solidFill>
                  </a:tcPr>
                </a:tc>
                <a:tc>
                  <a:txBody>
                    <a:bodyPr/>
                    <a:lstStyle/>
                    <a:p>
                      <a:r>
                        <a:rPr lang="en-US" sz="1200" b="0" dirty="0">
                          <a:solidFill>
                            <a:schemeClr val="tx1"/>
                          </a:solidFill>
                          <a:latin typeface="+mn-lt"/>
                        </a:rPr>
                        <a:t>Per Thousand of Coverage</a:t>
                      </a:r>
                    </a:p>
                  </a:txBody>
                  <a:tcPr anchor="ctr">
                    <a:solidFill>
                      <a:schemeClr val="bg1">
                        <a:lumMod val="85000"/>
                      </a:schemeClr>
                    </a:solidFill>
                  </a:tcPr>
                </a:tc>
                <a:tc>
                  <a:txBody>
                    <a:bodyPr/>
                    <a:lstStyle/>
                    <a:p>
                      <a:r>
                        <a:rPr lang="en-US" sz="1200" b="0" dirty="0">
                          <a:solidFill>
                            <a:schemeClr val="tx1"/>
                          </a:solidFill>
                          <a:latin typeface="+mn-lt"/>
                        </a:rPr>
                        <a:t>$0.019 Employee Only Coverage</a:t>
                      </a:r>
                    </a:p>
                    <a:p>
                      <a:r>
                        <a:rPr lang="en-US" sz="1200" b="0" dirty="0">
                          <a:solidFill>
                            <a:schemeClr val="tx1"/>
                          </a:solidFill>
                          <a:latin typeface="+mn-lt"/>
                        </a:rPr>
                        <a:t>$0.03 Family Coverage</a:t>
                      </a:r>
                    </a:p>
                  </a:txBody>
                  <a:tcPr anchor="ctr">
                    <a:solidFill>
                      <a:schemeClr val="bg1">
                        <a:lumMod val="85000"/>
                      </a:schemeClr>
                    </a:solidFill>
                  </a:tcPr>
                </a:tc>
                <a:extLst>
                  <a:ext uri="{0D108BD9-81ED-4DB2-BD59-A6C34878D82A}">
                    <a16:rowId xmlns:a16="http://schemas.microsoft.com/office/drawing/2014/main" val="4051171952"/>
                  </a:ext>
                </a:extLst>
              </a:tr>
              <a:tr h="1344375">
                <a:tc>
                  <a:txBody>
                    <a:bodyPr/>
                    <a:lstStyle/>
                    <a:p>
                      <a:r>
                        <a:rPr lang="en-US" sz="1200" b="1" dirty="0">
                          <a:latin typeface="+mn-lt"/>
                        </a:rPr>
                        <a:t>Benefit Summary</a:t>
                      </a:r>
                    </a:p>
                  </a:txBody>
                  <a:tcPr anchor="ctr"/>
                </a:tc>
                <a:tc>
                  <a:txBody>
                    <a:bodyPr/>
                    <a:lstStyle/>
                    <a:p>
                      <a:r>
                        <a:rPr lang="en-US" sz="1200" dirty="0">
                          <a:latin typeface="+mn-lt"/>
                        </a:rPr>
                        <a:t>$25,000 Increments</a:t>
                      </a:r>
                    </a:p>
                  </a:txBody>
                  <a:tcPr anchor="ctr"/>
                </a:tc>
                <a:tc>
                  <a:txBody>
                    <a:bodyPr/>
                    <a:lstStyle/>
                    <a:p>
                      <a:r>
                        <a:rPr lang="en-US" sz="1200" dirty="0">
                          <a:latin typeface="+mn-lt"/>
                        </a:rPr>
                        <a:t>% reflect employee’s principal sum:</a:t>
                      </a:r>
                    </a:p>
                    <a:p>
                      <a:r>
                        <a:rPr lang="en-US" sz="1200" dirty="0">
                          <a:latin typeface="+mn-lt"/>
                        </a:rPr>
                        <a:t>Spouse (with children):  40%</a:t>
                      </a:r>
                    </a:p>
                    <a:p>
                      <a:r>
                        <a:rPr lang="en-US" sz="1200" dirty="0">
                          <a:latin typeface="+mn-lt"/>
                        </a:rPr>
                        <a:t>Spouse (no children):  50%</a:t>
                      </a:r>
                    </a:p>
                    <a:p>
                      <a:r>
                        <a:rPr lang="en-US" sz="1200" dirty="0">
                          <a:latin typeface="+mn-lt"/>
                        </a:rPr>
                        <a:t>Each child (with spouse):  10%</a:t>
                      </a:r>
                    </a:p>
                    <a:p>
                      <a:r>
                        <a:rPr lang="en-US" sz="1200" dirty="0">
                          <a:latin typeface="+mn-lt"/>
                        </a:rPr>
                        <a:t>Each child (no spouse):  15%</a:t>
                      </a:r>
                    </a:p>
                  </a:txBody>
                  <a:tcPr anchor="ctr"/>
                </a:tc>
                <a:extLst>
                  <a:ext uri="{0D108BD9-81ED-4DB2-BD59-A6C34878D82A}">
                    <a16:rowId xmlns:a16="http://schemas.microsoft.com/office/drawing/2014/main" val="1764370184"/>
                  </a:ext>
                </a:extLst>
              </a:tr>
              <a:tr h="597493">
                <a:tc>
                  <a:txBody>
                    <a:bodyPr/>
                    <a:lstStyle/>
                    <a:p>
                      <a:r>
                        <a:rPr lang="en-US" sz="1200" b="1" dirty="0">
                          <a:latin typeface="+mn-lt"/>
                        </a:rPr>
                        <a:t>Plan Maximum</a:t>
                      </a:r>
                    </a:p>
                  </a:txBody>
                  <a:tcPr anchor="ctr">
                    <a:solidFill>
                      <a:schemeClr val="bg1">
                        <a:lumMod val="85000"/>
                      </a:schemeClr>
                    </a:solidFill>
                  </a:tcPr>
                </a:tc>
                <a:tc>
                  <a:txBody>
                    <a:bodyPr/>
                    <a:lstStyle/>
                    <a:p>
                      <a:r>
                        <a:rPr lang="en-US" sz="1200" b="1" dirty="0">
                          <a:latin typeface="+mn-lt"/>
                        </a:rPr>
                        <a:t>$1,000,000 </a:t>
                      </a:r>
                    </a:p>
                  </a:txBody>
                  <a:tcPr anchor="ctr">
                    <a:solidFill>
                      <a:schemeClr val="bg1">
                        <a:lumMod val="85000"/>
                      </a:schemeClr>
                    </a:solidFill>
                  </a:tcPr>
                </a:tc>
                <a:tc>
                  <a:txBody>
                    <a:bodyPr/>
                    <a:lstStyle/>
                    <a:p>
                      <a:endParaRPr lang="en-US" sz="1200" dirty="0">
                        <a:latin typeface="+mn-lt"/>
                      </a:endParaRPr>
                    </a:p>
                  </a:txBody>
                  <a:tcPr anchor="ctr">
                    <a:solidFill>
                      <a:schemeClr val="bg1">
                        <a:lumMod val="85000"/>
                      </a:schemeClr>
                    </a:solidFill>
                  </a:tcPr>
                </a:tc>
                <a:extLst>
                  <a:ext uri="{0D108BD9-81ED-4DB2-BD59-A6C34878D82A}">
                    <a16:rowId xmlns:a16="http://schemas.microsoft.com/office/drawing/2014/main" val="3936826517"/>
                  </a:ext>
                </a:extLst>
              </a:tr>
            </a:tbl>
          </a:graphicData>
        </a:graphic>
      </p:graphicFrame>
      <p:sp>
        <p:nvSpPr>
          <p:cNvPr id="5" name="TextBox 4">
            <a:extLst>
              <a:ext uri="{FF2B5EF4-FFF2-40B4-BE49-F238E27FC236}">
                <a16:creationId xmlns:a16="http://schemas.microsoft.com/office/drawing/2014/main" id="{1EA79904-9B49-705A-D3F6-3C60AD0C04EC}"/>
              </a:ext>
            </a:extLst>
          </p:cNvPr>
          <p:cNvSpPr txBox="1"/>
          <p:nvPr/>
        </p:nvSpPr>
        <p:spPr>
          <a:xfrm>
            <a:off x="457345" y="570012"/>
            <a:ext cx="11329066" cy="584775"/>
          </a:xfrm>
          <a:prstGeom prst="rect">
            <a:avLst/>
          </a:prstGeom>
          <a:noFill/>
        </p:spPr>
        <p:txBody>
          <a:bodyPr wrap="square" rtlCol="0">
            <a:spAutoFit/>
          </a:bodyPr>
          <a:lstStyle/>
          <a:p>
            <a:r>
              <a:rPr lang="en-US" sz="3200" b="1" dirty="0">
                <a:solidFill>
                  <a:schemeClr val="tx1">
                    <a:lumMod val="75000"/>
                    <a:lumOff val="25000"/>
                  </a:schemeClr>
                </a:solidFill>
                <a:latin typeface="+mj-lt"/>
                <a:cs typeface="Calibri" panose="020F0502020204030204" pitchFamily="34" charset="0"/>
              </a:rPr>
              <a:t>LIFE &amp; ACCIDENTAL DEATH AND DISMEMBERMENT(AD&amp;D)</a:t>
            </a:r>
          </a:p>
        </p:txBody>
      </p:sp>
      <p:sp>
        <p:nvSpPr>
          <p:cNvPr id="4" name="Slide Number Placeholder 3">
            <a:extLst>
              <a:ext uri="{FF2B5EF4-FFF2-40B4-BE49-F238E27FC236}">
                <a16:creationId xmlns:a16="http://schemas.microsoft.com/office/drawing/2014/main" id="{8AD7974A-7129-57C3-60D6-00E9FC784CD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900" b="0" i="0" u="none" strike="noStrike" kern="1200" cap="none" spc="0" normalizeH="0" baseline="0" noProof="0" smtClean="0">
                <a:ln>
                  <a:noFill/>
                </a:ln>
                <a:solidFill>
                  <a:prstClr val="black">
                    <a:lumMod val="75000"/>
                    <a:lumOff val="25000"/>
                  </a:prstClr>
                </a:solidFill>
                <a:effectLst/>
                <a:uLnTx/>
                <a:uFillTx/>
                <a:latin typeface="Franklin Gothic Book"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900" b="0" i="0" u="none" strike="noStrike" kern="1200" cap="none" spc="0" normalizeH="0" baseline="0" noProof="0" dirty="0">
              <a:ln>
                <a:noFill/>
              </a:ln>
              <a:solidFill>
                <a:prstClr val="black">
                  <a:lumMod val="75000"/>
                  <a:lumOff val="25000"/>
                </a:prstClr>
              </a:solidFill>
              <a:effectLst/>
              <a:uLnTx/>
              <a:uFillTx/>
              <a:latin typeface="Franklin Gothic Book" panose="020B0502020104020203"/>
              <a:ea typeface="+mn-ea"/>
              <a:cs typeface="+mn-cs"/>
            </a:endParaRPr>
          </a:p>
        </p:txBody>
      </p:sp>
      <p:pic>
        <p:nvPicPr>
          <p:cNvPr id="2" name="Picture 1">
            <a:extLst>
              <a:ext uri="{FF2B5EF4-FFF2-40B4-BE49-F238E27FC236}">
                <a16:creationId xmlns:a16="http://schemas.microsoft.com/office/drawing/2014/main" id="{1413FAF2-2233-B989-06F0-1B935ADECC53}"/>
              </a:ext>
            </a:extLst>
          </p:cNvPr>
          <p:cNvPicPr>
            <a:picLocks noChangeAspect="1"/>
          </p:cNvPicPr>
          <p:nvPr/>
        </p:nvPicPr>
        <p:blipFill>
          <a:blip r:embed="rId3"/>
          <a:stretch>
            <a:fillRect/>
          </a:stretch>
        </p:blipFill>
        <p:spPr>
          <a:xfrm>
            <a:off x="7610854" y="5324483"/>
            <a:ext cx="2947446" cy="145416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099884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3B3B074-F35C-FEA9-0A5D-E09870F3495E}"/>
              </a:ext>
            </a:extLst>
          </p:cNvPr>
          <p:cNvSpPr>
            <a:spLocks noGrp="1"/>
          </p:cNvSpPr>
          <p:nvPr>
            <p:ph type="sldNum" sz="quarter" idx="12"/>
          </p:nvPr>
        </p:nvSpPr>
        <p:spPr>
          <a:xfrm>
            <a:off x="10758922" y="6217920"/>
            <a:ext cx="365760" cy="365760"/>
          </a:xfrm>
        </p:spPr>
        <p:txBody>
          <a:bodyPr>
            <a:normAutofit/>
          </a:bodyPr>
          <a:lstStyle/>
          <a:p>
            <a:pPr>
              <a:lnSpc>
                <a:spcPct val="90000"/>
              </a:lnSpc>
              <a:spcAft>
                <a:spcPts val="600"/>
              </a:spcAft>
            </a:pPr>
            <a:fld id="{8A7A6979-0714-4377-B894-6BE4C2D6E202}" type="slidenum">
              <a:rPr lang="en-US" smtClean="0"/>
              <a:pPr>
                <a:lnSpc>
                  <a:spcPct val="90000"/>
                </a:lnSpc>
                <a:spcAft>
                  <a:spcPts val="600"/>
                </a:spcAft>
              </a:pPr>
              <a:t>55</a:t>
            </a:fld>
            <a:endParaRPr lang="en-US"/>
          </a:p>
        </p:txBody>
      </p:sp>
      <p:sp>
        <p:nvSpPr>
          <p:cNvPr id="5" name="Title 2">
            <a:extLst>
              <a:ext uri="{FF2B5EF4-FFF2-40B4-BE49-F238E27FC236}">
                <a16:creationId xmlns:a16="http://schemas.microsoft.com/office/drawing/2014/main" id="{E4B7249A-3972-B66A-32BF-64998BF3BF6C}"/>
              </a:ext>
            </a:extLst>
          </p:cNvPr>
          <p:cNvSpPr txBox="1">
            <a:spLocks/>
          </p:cNvSpPr>
          <p:nvPr/>
        </p:nvSpPr>
        <p:spPr>
          <a:xfrm>
            <a:off x="605767" y="579701"/>
            <a:ext cx="11428082" cy="626923"/>
          </a:xfrm>
          <a:prstGeom prst="rect">
            <a:avLst/>
          </a:prstGeom>
        </p:spPr>
        <p:txBody>
          <a:bodyPr vert="horz" lIns="91440" tIns="45720" rIns="91440" bIns="45720" rtlCol="0" anchor="b">
            <a:normAutofit/>
          </a:bodyPr>
          <a:lst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cs typeface="Arial"/>
              </a:rPr>
              <a:t>Empathy – Bereavement Support </a:t>
            </a:r>
            <a:endParaRPr lang="en-US" dirty="0"/>
          </a:p>
        </p:txBody>
      </p:sp>
      <p:pic>
        <p:nvPicPr>
          <p:cNvPr id="9" name="Picture 8">
            <a:extLst>
              <a:ext uri="{FF2B5EF4-FFF2-40B4-BE49-F238E27FC236}">
                <a16:creationId xmlns:a16="http://schemas.microsoft.com/office/drawing/2014/main" id="{83D28CD1-DA85-9FF9-D7C7-4195BAE802BA}"/>
              </a:ext>
            </a:extLst>
          </p:cNvPr>
          <p:cNvPicPr>
            <a:picLocks noChangeAspect="1"/>
          </p:cNvPicPr>
          <p:nvPr/>
        </p:nvPicPr>
        <p:blipFill>
          <a:blip r:embed="rId2"/>
          <a:stretch>
            <a:fillRect/>
          </a:stretch>
        </p:blipFill>
        <p:spPr>
          <a:xfrm>
            <a:off x="8981112" y="5042709"/>
            <a:ext cx="2947446" cy="1454167"/>
          </a:xfrm>
          <a:prstGeom prst="rect">
            <a:avLst/>
          </a:prstGeom>
          <a:effectLst>
            <a:outerShdw blurRad="50800" dist="38100" dir="2700000" algn="tl" rotWithShape="0">
              <a:prstClr val="black">
                <a:alpha val="40000"/>
              </a:prstClr>
            </a:outerShdw>
          </a:effectLst>
        </p:spPr>
      </p:pic>
      <p:grpSp>
        <p:nvGrpSpPr>
          <p:cNvPr id="7" name="Group 6">
            <a:extLst>
              <a:ext uri="{FF2B5EF4-FFF2-40B4-BE49-F238E27FC236}">
                <a16:creationId xmlns:a16="http://schemas.microsoft.com/office/drawing/2014/main" id="{9739D4B0-7190-3802-3A12-87A7CA1B15A1}"/>
              </a:ext>
            </a:extLst>
          </p:cNvPr>
          <p:cNvGrpSpPr/>
          <p:nvPr/>
        </p:nvGrpSpPr>
        <p:grpSpPr>
          <a:xfrm>
            <a:off x="9541932" y="788694"/>
            <a:ext cx="2156289" cy="4267952"/>
            <a:chOff x="9604070" y="1969749"/>
            <a:chExt cx="2156289" cy="4267952"/>
          </a:xfrm>
        </p:grpSpPr>
        <p:pic>
          <p:nvPicPr>
            <p:cNvPr id="8" name="Picture Placeholder 7">
              <a:extLst>
                <a:ext uri="{FF2B5EF4-FFF2-40B4-BE49-F238E27FC236}">
                  <a16:creationId xmlns:a16="http://schemas.microsoft.com/office/drawing/2014/main" id="{20452754-44CD-16A4-CCEF-B1059DC0E213}"/>
                </a:ext>
              </a:extLst>
            </p:cNvPr>
            <p:cNvPicPr>
              <a:picLocks noChangeAspect="1"/>
            </p:cNvPicPr>
            <p:nvPr/>
          </p:nvPicPr>
          <p:blipFill rotWithShape="1">
            <a:blip r:embed="rId3"/>
            <a:srcRect l="29883" t="10742" r="29961" b="11817"/>
            <a:stretch/>
          </p:blipFill>
          <p:spPr>
            <a:xfrm>
              <a:off x="9604070" y="1969749"/>
              <a:ext cx="2156289" cy="4267952"/>
            </a:xfrm>
            <a:prstGeom prst="rect">
              <a:avLst/>
            </a:prstGeom>
            <a:effectLst>
              <a:outerShdw blurRad="63500" dist="139700" dir="5400000" sx="98000" sy="98000" algn="t" rotWithShape="0">
                <a:prstClr val="black">
                  <a:alpha val="58000"/>
                </a:prstClr>
              </a:outerShdw>
              <a:reflection stA="17000" endPos="6000" dir="5400000" sy="-100000" algn="bl" rotWithShape="0"/>
            </a:effectLst>
          </p:spPr>
        </p:pic>
        <p:pic>
          <p:nvPicPr>
            <p:cNvPr id="10" name="Picture 9">
              <a:extLst>
                <a:ext uri="{FF2B5EF4-FFF2-40B4-BE49-F238E27FC236}">
                  <a16:creationId xmlns:a16="http://schemas.microsoft.com/office/drawing/2014/main" id="{D72298F8-B68F-129D-CF81-8121F32E9C90}"/>
                </a:ext>
              </a:extLst>
            </p:cNvPr>
            <p:cNvPicPr>
              <a:picLocks noChangeAspect="1"/>
            </p:cNvPicPr>
            <p:nvPr/>
          </p:nvPicPr>
          <p:blipFill>
            <a:blip r:embed="rId4"/>
            <a:stretch>
              <a:fillRect/>
            </a:stretch>
          </p:blipFill>
          <p:spPr>
            <a:xfrm>
              <a:off x="9746063" y="2125602"/>
              <a:ext cx="1875004" cy="4029859"/>
            </a:xfrm>
            <a:prstGeom prst="rect">
              <a:avLst/>
            </a:prstGeom>
          </p:spPr>
        </p:pic>
      </p:grpSp>
      <p:sp>
        <p:nvSpPr>
          <p:cNvPr id="11" name="TextBox 10">
            <a:extLst>
              <a:ext uri="{FF2B5EF4-FFF2-40B4-BE49-F238E27FC236}">
                <a16:creationId xmlns:a16="http://schemas.microsoft.com/office/drawing/2014/main" id="{389609B5-DC56-3BE9-6397-A85186CC55ED}"/>
              </a:ext>
            </a:extLst>
          </p:cNvPr>
          <p:cNvSpPr txBox="1"/>
          <p:nvPr/>
        </p:nvSpPr>
        <p:spPr>
          <a:xfrm>
            <a:off x="948993" y="1564520"/>
            <a:ext cx="6035040" cy="307777"/>
          </a:xfrm>
          <a:prstGeom prst="rect">
            <a:avLst/>
          </a:prstGeom>
          <a:ln>
            <a:noFill/>
          </a:ln>
        </p:spPr>
        <p:txBody>
          <a:bodyPr wrap="square" lIns="0" tIns="0" rIns="0" bIns="0" rtlCol="0">
            <a:spAutoFit/>
          </a:bodyPr>
          <a:lstStyle/>
          <a:p>
            <a:pPr algn="l"/>
            <a:r>
              <a:rPr lang="en-US" sz="2000" b="1" dirty="0">
                <a:solidFill>
                  <a:srgbClr val="284684"/>
                </a:solidFill>
              </a:rPr>
              <a:t>There during life’s most challenging moments</a:t>
            </a:r>
          </a:p>
        </p:txBody>
      </p:sp>
      <p:grpSp>
        <p:nvGrpSpPr>
          <p:cNvPr id="12" name="Group 11">
            <a:extLst>
              <a:ext uri="{FF2B5EF4-FFF2-40B4-BE49-F238E27FC236}">
                <a16:creationId xmlns:a16="http://schemas.microsoft.com/office/drawing/2014/main" id="{EDEB7E20-6E08-7868-13A3-F5F561A9EE79}"/>
              </a:ext>
            </a:extLst>
          </p:cNvPr>
          <p:cNvGrpSpPr/>
          <p:nvPr/>
        </p:nvGrpSpPr>
        <p:grpSpPr>
          <a:xfrm>
            <a:off x="7020881" y="1065768"/>
            <a:ext cx="2498422" cy="2471745"/>
            <a:chOff x="6815188" y="2265529"/>
            <a:chExt cx="2498422" cy="2471745"/>
          </a:xfrm>
        </p:grpSpPr>
        <p:sp>
          <p:nvSpPr>
            <p:cNvPr id="13" name="Oval 12">
              <a:extLst>
                <a:ext uri="{FF2B5EF4-FFF2-40B4-BE49-F238E27FC236}">
                  <a16:creationId xmlns:a16="http://schemas.microsoft.com/office/drawing/2014/main" id="{A7414162-31E8-7E41-9857-EDEB797B9264}"/>
                </a:ext>
              </a:extLst>
            </p:cNvPr>
            <p:cNvSpPr/>
            <p:nvPr/>
          </p:nvSpPr>
          <p:spPr>
            <a:xfrm>
              <a:off x="6815188" y="2265529"/>
              <a:ext cx="2498422" cy="2471745"/>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F3F4D084-DABE-FEE3-3F69-818E1DABB347}"/>
                </a:ext>
              </a:extLst>
            </p:cNvPr>
            <p:cNvSpPr txBox="1"/>
            <p:nvPr/>
          </p:nvSpPr>
          <p:spPr>
            <a:xfrm>
              <a:off x="7378229" y="4120400"/>
              <a:ext cx="1571627" cy="461665"/>
            </a:xfrm>
            <a:prstGeom prst="rect">
              <a:avLst/>
            </a:prstGeom>
            <a:noFill/>
          </p:spPr>
          <p:txBody>
            <a:bodyPr wrap="square" lIns="91440" tIns="45720" rIns="91440" bIns="45720" rtlCol="0" anchor="t">
              <a:spAutoFit/>
            </a:bodyPr>
            <a:lstStyle/>
            <a:p>
              <a:r>
                <a:rPr lang="en-US" sz="1200" dirty="0"/>
                <a:t>Scan the QR code to learn more</a:t>
              </a:r>
              <a:endParaRPr lang="en-US" sz="1200" dirty="0">
                <a:cs typeface="Arial"/>
              </a:endParaRPr>
            </a:p>
          </p:txBody>
        </p:sp>
        <p:pic>
          <p:nvPicPr>
            <p:cNvPr id="15" name="Graphic 14">
              <a:extLst>
                <a:ext uri="{FF2B5EF4-FFF2-40B4-BE49-F238E27FC236}">
                  <a16:creationId xmlns:a16="http://schemas.microsoft.com/office/drawing/2014/main" id="{880FB94D-88AF-3611-F776-8661586B693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26749" y="2703427"/>
              <a:ext cx="1348670" cy="1348670"/>
            </a:xfrm>
            <a:prstGeom prst="rect">
              <a:avLst/>
            </a:prstGeom>
          </p:spPr>
        </p:pic>
      </p:grpSp>
      <p:sp>
        <p:nvSpPr>
          <p:cNvPr id="16" name="TextBox 15">
            <a:extLst>
              <a:ext uri="{FF2B5EF4-FFF2-40B4-BE49-F238E27FC236}">
                <a16:creationId xmlns:a16="http://schemas.microsoft.com/office/drawing/2014/main" id="{10FBFFCA-A85D-4444-5118-88A9AA1090BC}"/>
              </a:ext>
            </a:extLst>
          </p:cNvPr>
          <p:cNvSpPr txBox="1"/>
          <p:nvPr/>
        </p:nvSpPr>
        <p:spPr>
          <a:xfrm>
            <a:off x="1831031" y="5544043"/>
            <a:ext cx="3410262" cy="12311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solidFill>
                  <a:srgbClr val="009900"/>
                </a:solidFill>
                <a:cs typeface="Arial"/>
              </a:rPr>
              <a:t>How to access</a:t>
            </a:r>
          </a:p>
          <a:p>
            <a:r>
              <a:rPr lang="en-US" sz="1400" b="1" dirty="0">
                <a:cs typeface="Arial"/>
              </a:rPr>
              <a:t>Life insurance claims:</a:t>
            </a:r>
          </a:p>
          <a:p>
            <a:pPr marL="285750" indent="-285750">
              <a:buFont typeface="Arial"/>
              <a:buChar char="•"/>
            </a:pPr>
            <a:r>
              <a:rPr lang="en-US" sz="1400" b="1" dirty="0">
                <a:cs typeface="Arial"/>
              </a:rPr>
              <a:t>Website: </a:t>
            </a:r>
            <a:r>
              <a:rPr lang="en-US" sz="1400" dirty="0">
                <a:cs typeface="Arial"/>
              </a:rPr>
              <a:t>join.empathy.com/securian</a:t>
            </a:r>
            <a:endParaRPr lang="en-US" dirty="0">
              <a:cs typeface="Arial" panose="020B0604020202020204"/>
            </a:endParaRPr>
          </a:p>
          <a:p>
            <a:pPr marL="285750" indent="-285750">
              <a:buFont typeface="Arial"/>
              <a:buChar char="•"/>
            </a:pPr>
            <a:r>
              <a:rPr lang="en-US" sz="1400" b="1" dirty="0">
                <a:cs typeface="Arial"/>
              </a:rPr>
              <a:t>Access code:</a:t>
            </a:r>
            <a:r>
              <a:rPr lang="en-US" sz="1400" dirty="0">
                <a:cs typeface="Arial"/>
              </a:rPr>
              <a:t> emp-securian</a:t>
            </a:r>
          </a:p>
          <a:p>
            <a:pPr marL="285750" indent="-285750">
              <a:buFont typeface="Arial"/>
              <a:buChar char="•"/>
            </a:pPr>
            <a:endParaRPr lang="en-US" dirty="0"/>
          </a:p>
        </p:txBody>
      </p:sp>
      <p:grpSp>
        <p:nvGrpSpPr>
          <p:cNvPr id="17" name="Group 16">
            <a:extLst>
              <a:ext uri="{FF2B5EF4-FFF2-40B4-BE49-F238E27FC236}">
                <a16:creationId xmlns:a16="http://schemas.microsoft.com/office/drawing/2014/main" id="{F2875CC1-D2CF-0CB5-4C22-DBBBA516D42C}"/>
              </a:ext>
            </a:extLst>
          </p:cNvPr>
          <p:cNvGrpSpPr/>
          <p:nvPr/>
        </p:nvGrpSpPr>
        <p:grpSpPr>
          <a:xfrm>
            <a:off x="848070" y="5353670"/>
            <a:ext cx="897831" cy="917084"/>
            <a:chOff x="848070" y="5512166"/>
            <a:chExt cx="897831" cy="917084"/>
          </a:xfrm>
        </p:grpSpPr>
        <p:sp>
          <p:nvSpPr>
            <p:cNvPr id="18" name="Oval 17">
              <a:extLst>
                <a:ext uri="{FF2B5EF4-FFF2-40B4-BE49-F238E27FC236}">
                  <a16:creationId xmlns:a16="http://schemas.microsoft.com/office/drawing/2014/main" id="{F38ED38E-F04C-C2DD-81FD-6960EAA656B4}"/>
                </a:ext>
              </a:extLst>
            </p:cNvPr>
            <p:cNvSpPr/>
            <p:nvPr/>
          </p:nvSpPr>
          <p:spPr>
            <a:xfrm>
              <a:off x="848070" y="5512166"/>
              <a:ext cx="897831" cy="917084"/>
            </a:xfrm>
            <a:prstGeom prst="ellipse">
              <a:avLst/>
            </a:prstGeom>
            <a:solidFill>
              <a:schemeClr val="bg2"/>
            </a:solidFill>
            <a:ln w="63500">
              <a:solidFill>
                <a:srgbClr val="0AA1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descr="A green and black logo&#10;&#10;Description automatically generated">
              <a:extLst>
                <a:ext uri="{FF2B5EF4-FFF2-40B4-BE49-F238E27FC236}">
                  <a16:creationId xmlns:a16="http://schemas.microsoft.com/office/drawing/2014/main" id="{7D663820-E168-6771-0F74-6886D3A4CBC2}"/>
                </a:ext>
              </a:extLst>
            </p:cNvPr>
            <p:cNvPicPr>
              <a:picLocks noChangeAspect="1"/>
            </p:cNvPicPr>
            <p:nvPr/>
          </p:nvPicPr>
          <p:blipFill>
            <a:blip r:embed="rId7"/>
            <a:stretch>
              <a:fillRect/>
            </a:stretch>
          </p:blipFill>
          <p:spPr>
            <a:xfrm>
              <a:off x="994304" y="5652029"/>
              <a:ext cx="604309" cy="549275"/>
            </a:xfrm>
            <a:prstGeom prst="rect">
              <a:avLst/>
            </a:prstGeom>
          </p:spPr>
        </p:pic>
      </p:grpSp>
      <p:sp>
        <p:nvSpPr>
          <p:cNvPr id="20" name="TextBox 19">
            <a:extLst>
              <a:ext uri="{FF2B5EF4-FFF2-40B4-BE49-F238E27FC236}">
                <a16:creationId xmlns:a16="http://schemas.microsoft.com/office/drawing/2014/main" id="{7F338DD9-4281-56CD-F08B-6EEE91B999FB}"/>
              </a:ext>
            </a:extLst>
          </p:cNvPr>
          <p:cNvSpPr txBox="1"/>
          <p:nvPr/>
        </p:nvSpPr>
        <p:spPr>
          <a:xfrm>
            <a:off x="4987823" y="5768170"/>
            <a:ext cx="4066116"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cs typeface="Arial"/>
              </a:rPr>
              <a:t>Terminal illness claims*:​</a:t>
            </a:r>
          </a:p>
          <a:p>
            <a:pPr marL="285750" indent="-285750">
              <a:buFont typeface="Arial,Sans-Serif"/>
              <a:buChar char="•"/>
            </a:pPr>
            <a:r>
              <a:rPr lang="en-US" sz="1400" b="1" dirty="0">
                <a:cs typeface="Arial"/>
              </a:rPr>
              <a:t>Website: </a:t>
            </a:r>
            <a:r>
              <a:rPr lang="en-US" sz="1400" dirty="0">
                <a:cs typeface="Arial"/>
              </a:rPr>
              <a:t>join.empathy.com/securian-prep</a:t>
            </a:r>
          </a:p>
          <a:p>
            <a:pPr marL="285750" indent="-285750">
              <a:buFont typeface="Arial,Sans-Serif"/>
              <a:buChar char="•"/>
            </a:pPr>
            <a:r>
              <a:rPr lang="en-US" sz="1400" b="1" dirty="0">
                <a:cs typeface="Arial"/>
              </a:rPr>
              <a:t>Access code:</a:t>
            </a:r>
            <a:r>
              <a:rPr lang="en-US" sz="1400" dirty="0">
                <a:cs typeface="Arial"/>
              </a:rPr>
              <a:t> emp-securianprep</a:t>
            </a:r>
          </a:p>
        </p:txBody>
      </p:sp>
      <p:sp>
        <p:nvSpPr>
          <p:cNvPr id="21" name="TextBox 20">
            <a:extLst>
              <a:ext uri="{FF2B5EF4-FFF2-40B4-BE49-F238E27FC236}">
                <a16:creationId xmlns:a16="http://schemas.microsoft.com/office/drawing/2014/main" id="{874D0BA8-F5BA-873E-BDE4-A7655BA216E7}"/>
              </a:ext>
            </a:extLst>
          </p:cNvPr>
          <p:cNvSpPr txBox="1"/>
          <p:nvPr/>
        </p:nvSpPr>
        <p:spPr>
          <a:xfrm>
            <a:off x="952137" y="6623084"/>
            <a:ext cx="6985638" cy="230832"/>
          </a:xfrm>
          <a:prstGeom prst="rect">
            <a:avLst/>
          </a:prstGeom>
          <a:noFill/>
        </p:spPr>
        <p:txBody>
          <a:bodyPr wrap="square" lIns="91440" tIns="45720" rIns="91440" bIns="45720" rtlCol="0" anchor="t">
            <a:spAutoFit/>
          </a:bodyPr>
          <a:lstStyle/>
          <a:p>
            <a:r>
              <a:rPr lang="en-US" sz="900" dirty="0">
                <a:latin typeface="Arial" panose="020B0604020202020204" pitchFamily="34" charset="0"/>
                <a:cs typeface="Arial" panose="020B0604020202020204" pitchFamily="34" charset="0"/>
              </a:rPr>
              <a:t>*Empathy is offered to insured employees with life-threatening conditions and their family at the time of claim.  </a:t>
            </a:r>
            <a:endParaRPr lang="en-US" dirty="0">
              <a:latin typeface="Arial" panose="020B0604020202020204" pitchFamily="34" charset="0"/>
              <a:cs typeface="Arial" panose="020B0604020202020204" pitchFamily="34" charset="0"/>
            </a:endParaRPr>
          </a:p>
        </p:txBody>
      </p:sp>
      <p:graphicFrame>
        <p:nvGraphicFramePr>
          <p:cNvPr id="22" name="Content Placeholder 2">
            <a:extLst>
              <a:ext uri="{FF2B5EF4-FFF2-40B4-BE49-F238E27FC236}">
                <a16:creationId xmlns:a16="http://schemas.microsoft.com/office/drawing/2014/main" id="{BA6FEE0D-929C-54EE-EE14-FD57FB3C383E}"/>
              </a:ext>
            </a:extLst>
          </p:cNvPr>
          <p:cNvGraphicFramePr/>
          <p:nvPr>
            <p:extLst>
              <p:ext uri="{D42A27DB-BD31-4B8C-83A1-F6EECF244321}">
                <p14:modId xmlns:p14="http://schemas.microsoft.com/office/powerpoint/2010/main" val="3600749859"/>
              </p:ext>
            </p:extLst>
          </p:nvPr>
        </p:nvGraphicFramePr>
        <p:xfrm>
          <a:off x="712649" y="1997691"/>
          <a:ext cx="6149340" cy="334906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023059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7254" y="573097"/>
            <a:ext cx="10919634" cy="669924"/>
          </a:xfrm>
        </p:spPr>
        <p:txBody>
          <a:bodyPr/>
          <a:lstStyle/>
          <a:p>
            <a:r>
              <a:rPr lang="en-US" sz="3200" dirty="0"/>
              <a:t>Supplemental health benefits</a:t>
            </a:r>
          </a:p>
        </p:txBody>
      </p:sp>
      <p:sp>
        <p:nvSpPr>
          <p:cNvPr id="31" name="Subtitle 6">
            <a:extLst>
              <a:ext uri="{FF2B5EF4-FFF2-40B4-BE49-F238E27FC236}">
                <a16:creationId xmlns:a16="http://schemas.microsoft.com/office/drawing/2014/main" id="{D9EAF2C0-20BE-1A56-7C79-476748AAB0D3}"/>
              </a:ext>
            </a:extLst>
          </p:cNvPr>
          <p:cNvSpPr txBox="1">
            <a:spLocks/>
          </p:cNvSpPr>
          <p:nvPr/>
        </p:nvSpPr>
        <p:spPr>
          <a:xfrm>
            <a:off x="8435820" y="3576874"/>
            <a:ext cx="3207739" cy="2086387"/>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84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a:ea typeface="+mn-ea"/>
                <a:cs typeface="Calibri" panose="020F0502020204030204" pitchFamily="34" charset="0"/>
              </a:rPr>
              <a:t>Hospital indemnity insurance:</a:t>
            </a:r>
          </a:p>
          <a:p>
            <a:pPr marL="0" marR="0" lvl="0" indent="0" algn="l" defTabSz="914400" rtl="0" eaLnBrk="1" fontAlgn="auto" latinLnBrk="0" hangingPunct="1">
              <a:lnSpc>
                <a:spcPct val="100000"/>
              </a:lnSpc>
              <a:spcBef>
                <a:spcPts val="0"/>
              </a:spcBef>
              <a:spcAft>
                <a:spcPts val="84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a:ea typeface="+mn-ea"/>
                <a:cs typeface="Calibri" panose="020F0502020204030204" pitchFamily="34" charset="0"/>
              </a:rPr>
              <a:t>If you are confined in a hospital, you receive cash payments. This includes confinement for labor and delivery.</a:t>
            </a:r>
          </a:p>
        </p:txBody>
      </p:sp>
      <p:sp>
        <p:nvSpPr>
          <p:cNvPr id="2" name="TextBox 1">
            <a:extLst>
              <a:ext uri="{FF2B5EF4-FFF2-40B4-BE49-F238E27FC236}">
                <a16:creationId xmlns:a16="http://schemas.microsoft.com/office/drawing/2014/main" id="{AB82C76D-7854-5B6F-36F2-B8492656750C}"/>
              </a:ext>
            </a:extLst>
          </p:cNvPr>
          <p:cNvSpPr txBox="1"/>
          <p:nvPr/>
        </p:nvSpPr>
        <p:spPr>
          <a:xfrm>
            <a:off x="2004316" y="1898191"/>
            <a:ext cx="9203434" cy="4585871"/>
          </a:xfrm>
          <a:prstGeom prst="rect">
            <a:avLst/>
          </a:prstGeom>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65359"/>
                </a:solidFill>
                <a:effectLst/>
                <a:uLnTx/>
                <a:uFillTx/>
                <a:ea typeface="+mn-ea"/>
                <a:cs typeface="+mn-cs"/>
              </a:rPr>
              <a:t>Accident Insurance: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65359"/>
                </a:solidFill>
                <a:effectLst/>
                <a:uLnTx/>
                <a:uFillTx/>
                <a:ea typeface="+mn-ea"/>
                <a:cs typeface="Calibri" panose="020F0502020204030204" pitchFamily="34" charset="0"/>
              </a:rPr>
              <a:t>Provides cash payments for injuries and treatments as a result of a covered accident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65359"/>
              </a:solidFill>
              <a:effectLst/>
              <a:uLnTx/>
              <a:uFillTx/>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65359"/>
              </a:solidFill>
              <a:effectLst/>
              <a:uLnTx/>
              <a:uFillTx/>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840"/>
              </a:spcAft>
              <a:buClrTx/>
              <a:buSzTx/>
              <a:buFontTx/>
              <a:buNone/>
              <a:tabLst/>
              <a:defRPr/>
            </a:pPr>
            <a:r>
              <a:rPr kumimoji="0" lang="en-US" sz="1800" b="1" i="0" u="none" strike="noStrike" kern="1200" cap="none" spc="0" normalizeH="0" baseline="0" noProof="0" dirty="0">
                <a:ln>
                  <a:noFill/>
                </a:ln>
                <a:solidFill>
                  <a:srgbClr val="465359"/>
                </a:solidFill>
                <a:effectLst/>
                <a:uLnTx/>
                <a:uFillTx/>
                <a:ea typeface="+mn-ea"/>
                <a:cs typeface="+mn-cs"/>
              </a:rPr>
              <a:t>Critical Illness Insurance:</a:t>
            </a:r>
          </a:p>
          <a:p>
            <a:pPr marL="285750" marR="0" lvl="0" indent="-285750" algn="l" defTabSz="914400" rtl="0" eaLnBrk="1" fontAlgn="auto" latinLnBrk="0" hangingPunct="1">
              <a:lnSpc>
                <a:spcPct val="100000"/>
              </a:lnSpc>
              <a:spcBef>
                <a:spcPts val="0"/>
              </a:spcBef>
              <a:spcAft>
                <a:spcPts val="84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65359"/>
                </a:solidFill>
                <a:effectLst/>
                <a:uLnTx/>
                <a:uFillTx/>
                <a:ea typeface="+mn-ea"/>
                <a:cs typeface="Calibri" panose="020F0502020204030204" pitchFamily="34" charset="0"/>
              </a:rPr>
              <a:t>After diagnosis of a covered illness such as a stroke or heart attack, you receive cash payments</a:t>
            </a:r>
          </a:p>
          <a:p>
            <a:pPr marL="0" marR="0" lvl="0" indent="0" algn="l" defTabSz="914400" rtl="0" eaLnBrk="1" fontAlgn="auto" latinLnBrk="0" hangingPunct="1">
              <a:lnSpc>
                <a:spcPct val="100000"/>
              </a:lnSpc>
              <a:spcBef>
                <a:spcPts val="0"/>
              </a:spcBef>
              <a:spcAft>
                <a:spcPts val="840"/>
              </a:spcAft>
              <a:buClrTx/>
              <a:buSzTx/>
              <a:buFontTx/>
              <a:buNone/>
              <a:tabLst/>
              <a:defRPr/>
            </a:pPr>
            <a:endParaRPr kumimoji="0" lang="en-US" sz="1800" b="0" i="0" u="none" strike="noStrike" kern="1200" cap="none" spc="0" normalizeH="0" baseline="0" noProof="0" dirty="0">
              <a:ln>
                <a:noFill/>
              </a:ln>
              <a:solidFill>
                <a:srgbClr val="465359"/>
              </a:solidFill>
              <a:effectLst/>
              <a:uLnTx/>
              <a:uFillTx/>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840"/>
              </a:spcAft>
              <a:buClrTx/>
              <a:buSzTx/>
              <a:buFontTx/>
              <a:buNone/>
              <a:tabLst/>
              <a:defRPr/>
            </a:pPr>
            <a:r>
              <a:rPr kumimoji="0" lang="en-US" sz="1800" b="1" i="0" u="none" strike="noStrike" kern="1200" cap="none" spc="0" normalizeH="0" baseline="0" noProof="0" dirty="0">
                <a:ln>
                  <a:noFill/>
                </a:ln>
                <a:solidFill>
                  <a:srgbClr val="465359"/>
                </a:solidFill>
                <a:effectLst/>
                <a:uLnTx/>
                <a:uFillTx/>
                <a:ea typeface="+mn-ea"/>
                <a:cs typeface="Calibri" panose="020F0502020204030204" pitchFamily="34" charset="0"/>
              </a:rPr>
              <a:t>Hospital Indemnity Insurance:</a:t>
            </a:r>
          </a:p>
          <a:p>
            <a:pPr marL="285750" marR="0" lvl="0" indent="-285750" algn="l" defTabSz="914400" rtl="0" eaLnBrk="1" fontAlgn="auto" latinLnBrk="0" hangingPunct="1">
              <a:lnSpc>
                <a:spcPct val="100000"/>
              </a:lnSpc>
              <a:spcBef>
                <a:spcPts val="0"/>
              </a:spcBef>
              <a:spcAft>
                <a:spcPts val="84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65359"/>
                </a:solidFill>
                <a:effectLst/>
                <a:uLnTx/>
                <a:uFillTx/>
                <a:ea typeface="+mn-ea"/>
                <a:cs typeface="Calibri" panose="020F0502020204030204" pitchFamily="34" charset="0"/>
              </a:rPr>
              <a:t>If you are confined in a hospital, you receive cash payments. This includes confinement for labor and delivery.</a:t>
            </a:r>
          </a:p>
          <a:p>
            <a:pPr marL="0" marR="0" lvl="0" indent="0" algn="l" defTabSz="914400" rtl="0" eaLnBrk="1" fontAlgn="auto" latinLnBrk="0" hangingPunct="1">
              <a:lnSpc>
                <a:spcPct val="100000"/>
              </a:lnSpc>
              <a:spcBef>
                <a:spcPts val="0"/>
              </a:spcBef>
              <a:spcAft>
                <a:spcPts val="84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58595B"/>
              </a:solidFill>
              <a:effectLst/>
              <a:uLnTx/>
              <a:uFillTx/>
              <a:latin typeface="Arial" panose="020B0604020202020204"/>
              <a:ea typeface="+mn-ea"/>
              <a:cs typeface="+mn-cs"/>
            </a:endParaRPr>
          </a:p>
        </p:txBody>
      </p:sp>
      <p:grpSp>
        <p:nvGrpSpPr>
          <p:cNvPr id="6" name="Group 5">
            <a:extLst>
              <a:ext uri="{FF2B5EF4-FFF2-40B4-BE49-F238E27FC236}">
                <a16:creationId xmlns:a16="http://schemas.microsoft.com/office/drawing/2014/main" id="{01B33A3D-1646-C298-9C8B-633C4DDE5F9B}"/>
              </a:ext>
            </a:extLst>
          </p:cNvPr>
          <p:cNvGrpSpPr/>
          <p:nvPr/>
        </p:nvGrpSpPr>
        <p:grpSpPr>
          <a:xfrm>
            <a:off x="697344" y="1529701"/>
            <a:ext cx="1200837" cy="1200837"/>
            <a:chOff x="554182" y="2202873"/>
            <a:chExt cx="1200837" cy="1200837"/>
          </a:xfrm>
        </p:grpSpPr>
        <p:sp>
          <p:nvSpPr>
            <p:cNvPr id="7" name="Oval 6">
              <a:extLst>
                <a:ext uri="{FF2B5EF4-FFF2-40B4-BE49-F238E27FC236}">
                  <a16:creationId xmlns:a16="http://schemas.microsoft.com/office/drawing/2014/main" id="{D7E1E299-EDB4-1763-E04A-F8814CDD0002}"/>
                </a:ext>
              </a:extLst>
            </p:cNvPr>
            <p:cNvSpPr/>
            <p:nvPr/>
          </p:nvSpPr>
          <p:spPr>
            <a:xfrm>
              <a:off x="554182" y="2202873"/>
              <a:ext cx="1200837" cy="1200837"/>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8" name="Group 7">
              <a:extLst>
                <a:ext uri="{FF2B5EF4-FFF2-40B4-BE49-F238E27FC236}">
                  <a16:creationId xmlns:a16="http://schemas.microsoft.com/office/drawing/2014/main" id="{F9648B64-59D7-5571-1BC5-C9040584FC65}"/>
                </a:ext>
              </a:extLst>
            </p:cNvPr>
            <p:cNvGrpSpPr/>
            <p:nvPr/>
          </p:nvGrpSpPr>
          <p:grpSpPr>
            <a:xfrm>
              <a:off x="644568" y="2293259"/>
              <a:ext cx="1020066" cy="1020066"/>
              <a:chOff x="644568" y="2293259"/>
              <a:chExt cx="1020066" cy="1020066"/>
            </a:xfrm>
          </p:grpSpPr>
          <p:sp>
            <p:nvSpPr>
              <p:cNvPr id="9" name="Oval 8">
                <a:extLst>
                  <a:ext uri="{FF2B5EF4-FFF2-40B4-BE49-F238E27FC236}">
                    <a16:creationId xmlns:a16="http://schemas.microsoft.com/office/drawing/2014/main" id="{0DA2AAAA-2450-D0D0-56E5-726098D6F795}"/>
                  </a:ext>
                </a:extLst>
              </p:cNvPr>
              <p:cNvSpPr/>
              <p:nvPr/>
            </p:nvSpPr>
            <p:spPr>
              <a:xfrm>
                <a:off x="644568" y="2293259"/>
                <a:ext cx="1020066" cy="1020066"/>
              </a:xfrm>
              <a:prstGeom prst="ellipse">
                <a:avLst/>
              </a:prstGeom>
              <a:solidFill>
                <a:schemeClr val="bg2"/>
              </a:solidFill>
              <a:ln w="762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0" name="Picture 9">
                <a:extLst>
                  <a:ext uri="{FF2B5EF4-FFF2-40B4-BE49-F238E27FC236}">
                    <a16:creationId xmlns:a16="http://schemas.microsoft.com/office/drawing/2014/main" id="{287FCDEF-4AE7-7B9E-6C13-D1599DBAE416}"/>
                  </a:ext>
                </a:extLst>
              </p:cNvPr>
              <p:cNvPicPr>
                <a:picLocks noChangeAspect="1"/>
              </p:cNvPicPr>
              <p:nvPr/>
            </p:nvPicPr>
            <p:blipFill>
              <a:blip r:embed="rId3"/>
              <a:stretch>
                <a:fillRect/>
              </a:stretch>
            </p:blipFill>
            <p:spPr>
              <a:xfrm>
                <a:off x="841088" y="2402032"/>
                <a:ext cx="620568" cy="747399"/>
              </a:xfrm>
              <a:prstGeom prst="rect">
                <a:avLst/>
              </a:prstGeom>
            </p:spPr>
          </p:pic>
        </p:grpSp>
      </p:grpSp>
      <p:grpSp>
        <p:nvGrpSpPr>
          <p:cNvPr id="11" name="Group 10">
            <a:extLst>
              <a:ext uri="{FF2B5EF4-FFF2-40B4-BE49-F238E27FC236}">
                <a16:creationId xmlns:a16="http://schemas.microsoft.com/office/drawing/2014/main" id="{8F3766F0-F2D5-5033-5877-8671C355C624}"/>
              </a:ext>
            </a:extLst>
          </p:cNvPr>
          <p:cNvGrpSpPr/>
          <p:nvPr/>
        </p:nvGrpSpPr>
        <p:grpSpPr>
          <a:xfrm>
            <a:off x="694115" y="2839311"/>
            <a:ext cx="1200837" cy="1200837"/>
            <a:chOff x="4298373" y="2202873"/>
            <a:chExt cx="1200837" cy="1200837"/>
          </a:xfrm>
        </p:grpSpPr>
        <p:sp>
          <p:nvSpPr>
            <p:cNvPr id="12" name="Oval 11">
              <a:extLst>
                <a:ext uri="{FF2B5EF4-FFF2-40B4-BE49-F238E27FC236}">
                  <a16:creationId xmlns:a16="http://schemas.microsoft.com/office/drawing/2014/main" id="{C4757635-2CB7-0039-DF93-787ABB110298}"/>
                </a:ext>
              </a:extLst>
            </p:cNvPr>
            <p:cNvSpPr/>
            <p:nvPr/>
          </p:nvSpPr>
          <p:spPr>
            <a:xfrm>
              <a:off x="4298373" y="2202873"/>
              <a:ext cx="1200837" cy="1200837"/>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3" name="Group 12">
              <a:extLst>
                <a:ext uri="{FF2B5EF4-FFF2-40B4-BE49-F238E27FC236}">
                  <a16:creationId xmlns:a16="http://schemas.microsoft.com/office/drawing/2014/main" id="{A2535D9D-BF4E-4FDC-284A-EB835DC47461}"/>
                </a:ext>
              </a:extLst>
            </p:cNvPr>
            <p:cNvGrpSpPr/>
            <p:nvPr/>
          </p:nvGrpSpPr>
          <p:grpSpPr>
            <a:xfrm>
              <a:off x="4388759" y="2293259"/>
              <a:ext cx="1020066" cy="1020066"/>
              <a:chOff x="4388759" y="2293259"/>
              <a:chExt cx="1020066" cy="1020066"/>
            </a:xfrm>
          </p:grpSpPr>
          <p:sp>
            <p:nvSpPr>
              <p:cNvPr id="14" name="Oval 13">
                <a:extLst>
                  <a:ext uri="{FF2B5EF4-FFF2-40B4-BE49-F238E27FC236}">
                    <a16:creationId xmlns:a16="http://schemas.microsoft.com/office/drawing/2014/main" id="{97250CE0-48F2-2576-F04C-DEDEC313A6EA}"/>
                  </a:ext>
                </a:extLst>
              </p:cNvPr>
              <p:cNvSpPr/>
              <p:nvPr/>
            </p:nvSpPr>
            <p:spPr>
              <a:xfrm>
                <a:off x="4388759" y="2293259"/>
                <a:ext cx="1020066" cy="1020066"/>
              </a:xfrm>
              <a:prstGeom prst="ellipse">
                <a:avLst/>
              </a:prstGeom>
              <a:solidFill>
                <a:schemeClr val="bg2"/>
              </a:solidFill>
              <a:ln w="762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5" name="Graphic 14">
                <a:extLst>
                  <a:ext uri="{FF2B5EF4-FFF2-40B4-BE49-F238E27FC236}">
                    <a16:creationId xmlns:a16="http://schemas.microsoft.com/office/drawing/2014/main" id="{C0DBEF71-EF34-2F00-C43B-F28CEEC64439}"/>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502728" y="2432027"/>
                <a:ext cx="768927" cy="768927"/>
              </a:xfrm>
              <a:prstGeom prst="rect">
                <a:avLst/>
              </a:prstGeom>
            </p:spPr>
          </p:pic>
        </p:grpSp>
      </p:grpSp>
      <p:grpSp>
        <p:nvGrpSpPr>
          <p:cNvPr id="16" name="Group 15">
            <a:extLst>
              <a:ext uri="{FF2B5EF4-FFF2-40B4-BE49-F238E27FC236}">
                <a16:creationId xmlns:a16="http://schemas.microsoft.com/office/drawing/2014/main" id="{C1B4FB73-232A-8A64-D213-C75298EB270D}"/>
              </a:ext>
            </a:extLst>
          </p:cNvPr>
          <p:cNvGrpSpPr/>
          <p:nvPr/>
        </p:nvGrpSpPr>
        <p:grpSpPr>
          <a:xfrm>
            <a:off x="682514" y="4178916"/>
            <a:ext cx="1200837" cy="1200837"/>
            <a:chOff x="8042564" y="2202873"/>
            <a:chExt cx="1200837" cy="1200837"/>
          </a:xfrm>
        </p:grpSpPr>
        <p:sp>
          <p:nvSpPr>
            <p:cNvPr id="20" name="Oval 19">
              <a:extLst>
                <a:ext uri="{FF2B5EF4-FFF2-40B4-BE49-F238E27FC236}">
                  <a16:creationId xmlns:a16="http://schemas.microsoft.com/office/drawing/2014/main" id="{96D0225F-ED1D-81A7-BC29-D973168131AC}"/>
                </a:ext>
              </a:extLst>
            </p:cNvPr>
            <p:cNvSpPr/>
            <p:nvPr/>
          </p:nvSpPr>
          <p:spPr>
            <a:xfrm>
              <a:off x="8042564" y="2202873"/>
              <a:ext cx="1200837" cy="1200837"/>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21" name="Group 20">
              <a:extLst>
                <a:ext uri="{FF2B5EF4-FFF2-40B4-BE49-F238E27FC236}">
                  <a16:creationId xmlns:a16="http://schemas.microsoft.com/office/drawing/2014/main" id="{A77BCB38-995D-7D3C-8832-8C0A14CBCCDF}"/>
                </a:ext>
              </a:extLst>
            </p:cNvPr>
            <p:cNvGrpSpPr/>
            <p:nvPr/>
          </p:nvGrpSpPr>
          <p:grpSpPr>
            <a:xfrm>
              <a:off x="8132950" y="2293259"/>
              <a:ext cx="1020066" cy="1020066"/>
              <a:chOff x="8132950" y="2293259"/>
              <a:chExt cx="1020066" cy="1020066"/>
            </a:xfrm>
          </p:grpSpPr>
          <p:sp>
            <p:nvSpPr>
              <p:cNvPr id="22" name="Oval 21">
                <a:extLst>
                  <a:ext uri="{FF2B5EF4-FFF2-40B4-BE49-F238E27FC236}">
                    <a16:creationId xmlns:a16="http://schemas.microsoft.com/office/drawing/2014/main" id="{316DB79A-73C5-4909-8CD2-88AD83F61D85}"/>
                  </a:ext>
                </a:extLst>
              </p:cNvPr>
              <p:cNvSpPr/>
              <p:nvPr/>
            </p:nvSpPr>
            <p:spPr>
              <a:xfrm>
                <a:off x="8132950" y="2293259"/>
                <a:ext cx="1020066" cy="1020066"/>
              </a:xfrm>
              <a:prstGeom prst="ellipse">
                <a:avLst/>
              </a:prstGeom>
              <a:solidFill>
                <a:schemeClr val="bg2"/>
              </a:solidFill>
              <a:ln w="762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3" name="Graphic 22">
                <a:extLst>
                  <a:ext uri="{FF2B5EF4-FFF2-40B4-BE49-F238E27FC236}">
                    <a16:creationId xmlns:a16="http://schemas.microsoft.com/office/drawing/2014/main" id="{3DCE8BD0-6F1C-234B-6255-1A635F29194F}"/>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297767" y="2473593"/>
                <a:ext cx="671390" cy="671390"/>
              </a:xfrm>
              <a:prstGeom prst="rect">
                <a:avLst/>
              </a:prstGeom>
            </p:spPr>
          </p:pic>
        </p:grpSp>
      </p:grpSp>
      <p:pic>
        <p:nvPicPr>
          <p:cNvPr id="4" name="Picture 3">
            <a:extLst>
              <a:ext uri="{FF2B5EF4-FFF2-40B4-BE49-F238E27FC236}">
                <a16:creationId xmlns:a16="http://schemas.microsoft.com/office/drawing/2014/main" id="{5854F261-EC8F-0F90-6DA3-E76D3B76B9CE}"/>
              </a:ext>
            </a:extLst>
          </p:cNvPr>
          <p:cNvPicPr>
            <a:picLocks noChangeAspect="1"/>
          </p:cNvPicPr>
          <p:nvPr/>
        </p:nvPicPr>
        <p:blipFill>
          <a:blip r:embed="rId8"/>
          <a:stretch>
            <a:fillRect/>
          </a:stretch>
        </p:blipFill>
        <p:spPr>
          <a:xfrm>
            <a:off x="7610854" y="5324483"/>
            <a:ext cx="2947446" cy="145416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02255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A341BDA-098B-0B01-3A40-F4921D3E9829}"/>
              </a:ext>
            </a:extLst>
          </p:cNvPr>
          <p:cNvPicPr>
            <a:picLocks noChangeAspect="1"/>
          </p:cNvPicPr>
          <p:nvPr/>
        </p:nvPicPr>
        <p:blipFill>
          <a:blip r:embed="rId3"/>
          <a:stretch>
            <a:fillRect/>
          </a:stretch>
        </p:blipFill>
        <p:spPr>
          <a:xfrm>
            <a:off x="8713859" y="-1463252"/>
            <a:ext cx="2908907" cy="9784505"/>
          </a:xfrm>
          <a:prstGeom prst="rect">
            <a:avLst/>
          </a:prstGeom>
        </p:spPr>
      </p:pic>
      <p:sp>
        <p:nvSpPr>
          <p:cNvPr id="7" name="Content Placeholder 2">
            <a:extLst>
              <a:ext uri="{FF2B5EF4-FFF2-40B4-BE49-F238E27FC236}">
                <a16:creationId xmlns:a16="http://schemas.microsoft.com/office/drawing/2014/main" id="{69025A8C-A3FD-18FF-8A12-CC0EAC471D15}"/>
              </a:ext>
            </a:extLst>
          </p:cNvPr>
          <p:cNvSpPr txBox="1">
            <a:spLocks/>
          </p:cNvSpPr>
          <p:nvPr/>
        </p:nvSpPr>
        <p:spPr>
          <a:xfrm>
            <a:off x="983642" y="5653587"/>
            <a:ext cx="7657438" cy="2408826"/>
          </a:xfrm>
          <a:effectLst/>
        </p:spPr>
        <p:txBody>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600" b="1" kern="1200">
                <a:solidFill>
                  <a:schemeClr val="tx1"/>
                </a:solidFill>
                <a:latin typeface="+mn-lt"/>
                <a:ea typeface="+mn-ea"/>
                <a:cs typeface="+mn-cs"/>
              </a:defRPr>
            </a:lvl1pPr>
            <a:lvl2pPr marL="0" marR="0" indent="0" algn="l" defTabSz="914400" rtl="0" eaLnBrk="1" fontAlgn="auto" latinLnBrk="0" hangingPunct="1">
              <a:lnSpc>
                <a:spcPct val="90000"/>
              </a:lnSpc>
              <a:spcBef>
                <a:spcPts val="300"/>
              </a:spcBef>
              <a:spcAft>
                <a:spcPts val="0"/>
              </a:spcAft>
              <a:buClrTx/>
              <a:buSzTx/>
              <a:buFont typeface="Arial" panose="020B0604020202020204" pitchFamily="34" charset="0"/>
              <a:buNone/>
              <a:tabLst/>
              <a:defRPr sz="1400" kern="1200">
                <a:solidFill>
                  <a:schemeClr val="tx1"/>
                </a:solidFill>
                <a:latin typeface="+mn-lt"/>
                <a:ea typeface="+mn-ea"/>
                <a:cs typeface="+mn-cs"/>
              </a:defRPr>
            </a:lvl2pPr>
            <a:lvl3pPr marL="0" marR="0" indent="-137160"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3pPr>
            <a:lvl4pPr marL="402336" marR="0" indent="-173736" algn="l" defTabSz="914400" rtl="0" eaLnBrk="1" fontAlgn="auto" latinLnBrk="0" hangingPunct="1">
              <a:lnSpc>
                <a:spcPct val="90000"/>
              </a:lnSpc>
              <a:spcBef>
                <a:spcPts val="300"/>
              </a:spcBef>
              <a:spcAft>
                <a:spcPts val="0"/>
              </a:spcAft>
              <a:buClr>
                <a:srgbClr val="58595B"/>
              </a:buClr>
              <a:buSzTx/>
              <a:buFont typeface="System Font Regular"/>
              <a:buChar char="—"/>
              <a:tabLst/>
              <a:defRPr sz="1400" kern="1200">
                <a:solidFill>
                  <a:schemeClr val="tx1"/>
                </a:solidFill>
                <a:latin typeface="+mn-lt"/>
                <a:ea typeface="+mn-ea"/>
                <a:cs typeface="+mn-cs"/>
              </a:defRPr>
            </a:lvl4pPr>
            <a:lvl5pPr marL="731520" marR="0" indent="-137160"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000"/>
              </a:lnSpc>
              <a:spcBef>
                <a:spcPts val="600"/>
              </a:spcBef>
              <a:spcAft>
                <a:spcPts val="0"/>
              </a:spcAft>
              <a:buClrTx/>
              <a:buSzTx/>
              <a:buFont typeface="Arial" panose="020B0604020202020204" pitchFamily="34" charset="0"/>
              <a:buNone/>
              <a:tabLst/>
              <a:defRPr/>
            </a:pPr>
            <a:endParaRPr kumimoji="0" lang="en-US" sz="18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Content Placeholder 3">
            <a:extLst>
              <a:ext uri="{FF2B5EF4-FFF2-40B4-BE49-F238E27FC236}">
                <a16:creationId xmlns:a16="http://schemas.microsoft.com/office/drawing/2014/main" id="{C59045E2-B6E3-A87D-8A68-4BD9B3D7DECB}"/>
              </a:ext>
            </a:extLst>
          </p:cNvPr>
          <p:cNvSpPr>
            <a:spLocks noGrp="1"/>
          </p:cNvSpPr>
          <p:nvPr>
            <p:ph sz="quarter" idx="10"/>
          </p:nvPr>
        </p:nvSpPr>
        <p:spPr>
          <a:xfrm>
            <a:off x="341508" y="430723"/>
            <a:ext cx="7882955" cy="1417988"/>
          </a:xfrm>
        </p:spPr>
        <p:txBody>
          <a:bodyPr>
            <a:normAutofit/>
          </a:bodyPr>
          <a:lstStyle/>
          <a:p>
            <a:r>
              <a:rPr lang="en-US" sz="3600" dirty="0">
                <a:latin typeface="+mj-lt"/>
              </a:rPr>
              <a:t>What is accident insurance?</a:t>
            </a:r>
          </a:p>
        </p:txBody>
      </p:sp>
      <p:sp>
        <p:nvSpPr>
          <p:cNvPr id="17" name="Content Placeholder 2">
            <a:extLst>
              <a:ext uri="{FF2B5EF4-FFF2-40B4-BE49-F238E27FC236}">
                <a16:creationId xmlns:a16="http://schemas.microsoft.com/office/drawing/2014/main" id="{741C16F0-4F42-BF01-0AAC-D14253CB9D9D}"/>
              </a:ext>
            </a:extLst>
          </p:cNvPr>
          <p:cNvSpPr txBox="1">
            <a:spLocks/>
          </p:cNvSpPr>
          <p:nvPr/>
        </p:nvSpPr>
        <p:spPr>
          <a:xfrm>
            <a:off x="783296" y="1848710"/>
            <a:ext cx="7728843" cy="3804877"/>
          </a:xfrm>
          <a:effectLst/>
        </p:spPr>
        <p:txBody>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600" b="1" kern="1200">
                <a:solidFill>
                  <a:schemeClr val="tx1"/>
                </a:solidFill>
                <a:latin typeface="+mn-lt"/>
                <a:ea typeface="+mn-ea"/>
                <a:cs typeface="+mn-cs"/>
              </a:defRPr>
            </a:lvl1pPr>
            <a:lvl2pPr marL="0" marR="0" indent="0" algn="l" defTabSz="914400" rtl="0" eaLnBrk="1" fontAlgn="auto" latinLnBrk="0" hangingPunct="1">
              <a:lnSpc>
                <a:spcPct val="90000"/>
              </a:lnSpc>
              <a:spcBef>
                <a:spcPts val="300"/>
              </a:spcBef>
              <a:spcAft>
                <a:spcPts val="0"/>
              </a:spcAft>
              <a:buClrTx/>
              <a:buSzTx/>
              <a:buFont typeface="Arial" panose="020B0604020202020204" pitchFamily="34" charset="0"/>
              <a:buNone/>
              <a:tabLst/>
              <a:defRPr sz="1400" kern="1200">
                <a:solidFill>
                  <a:schemeClr val="tx1"/>
                </a:solidFill>
                <a:latin typeface="+mn-lt"/>
                <a:ea typeface="+mn-ea"/>
                <a:cs typeface="+mn-cs"/>
              </a:defRPr>
            </a:lvl2pPr>
            <a:lvl3pPr marL="0" marR="0" indent="-137160"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3pPr>
            <a:lvl4pPr marL="402336" marR="0" indent="-173736" algn="l" defTabSz="914400" rtl="0" eaLnBrk="1" fontAlgn="auto" latinLnBrk="0" hangingPunct="1">
              <a:lnSpc>
                <a:spcPct val="90000"/>
              </a:lnSpc>
              <a:spcBef>
                <a:spcPts val="300"/>
              </a:spcBef>
              <a:spcAft>
                <a:spcPts val="0"/>
              </a:spcAft>
              <a:buClr>
                <a:srgbClr val="58595B"/>
              </a:buClr>
              <a:buSzTx/>
              <a:buFont typeface="System Font Regular"/>
              <a:buChar char="—"/>
              <a:tabLst/>
              <a:defRPr sz="1400" kern="1200">
                <a:solidFill>
                  <a:schemeClr val="tx1"/>
                </a:solidFill>
                <a:latin typeface="+mn-lt"/>
                <a:ea typeface="+mn-ea"/>
                <a:cs typeface="+mn-cs"/>
              </a:defRPr>
            </a:lvl4pPr>
            <a:lvl5pPr marL="731520" marR="0" indent="-137160"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FFFFFF"/>
                </a:solidFill>
                <a:effectLst/>
                <a:uLnTx/>
                <a:uFillTx/>
                <a:ea typeface="+mn-ea"/>
                <a:cs typeface="+mn-cs"/>
              </a:rPr>
              <a:t>Accident insurance provides a cash payment directly to you regardless of income, expenses incurred or other insurance coverage if you’re injured in a covered accident.</a:t>
            </a:r>
          </a:p>
          <a:p>
            <a:pPr marL="173736" marR="0" lvl="2" indent="-173736"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ea typeface="+mn-ea"/>
                <a:cs typeface="+mn-cs"/>
              </a:rPr>
              <a:t>Coverage available for spouses, child(ren) and dependent parents</a:t>
            </a:r>
          </a:p>
          <a:p>
            <a:pPr marL="173736" marR="0" lvl="2" indent="-173736"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ea typeface="+mn-ea"/>
                <a:cs typeface="+mn-cs"/>
              </a:rPr>
              <a:t>Dependent parents are paid at 25% of the employee benefit amount </a:t>
            </a:r>
          </a:p>
          <a:p>
            <a:pPr marL="173736" marR="0" lvl="2" indent="-173736"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ea typeface="+mn-ea"/>
                <a:cs typeface="+mn-cs"/>
              </a:rPr>
              <a:t>Multiple accidents are covered throughout the year</a:t>
            </a:r>
          </a:p>
          <a:p>
            <a:pPr marL="173736" marR="0" lvl="2" indent="-173736"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ea typeface="+mn-ea"/>
                <a:cs typeface="+mn-cs"/>
              </a:rPr>
              <a:t>Claims may be paid out under multiple products</a:t>
            </a:r>
          </a:p>
          <a:p>
            <a:pPr marL="173736" marR="0" lvl="2" indent="-173736"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ea typeface="+mn-ea"/>
                <a:cs typeface="+mn-cs"/>
              </a:rPr>
              <a:t>Benefits may be payable for initial care and treatment associated with an accident as well as follow up care (</a:t>
            </a:r>
            <a:r>
              <a:rPr kumimoji="0" lang="en-US" sz="1800" b="0" i="0" u="none" strike="noStrike" kern="1200" cap="none" spc="0" normalizeH="0" baseline="0" noProof="0" dirty="0" err="1">
                <a:ln>
                  <a:noFill/>
                </a:ln>
                <a:solidFill>
                  <a:srgbClr val="FFFFFF"/>
                </a:solidFill>
                <a:effectLst/>
                <a:uLnTx/>
                <a:uFillTx/>
                <a:ea typeface="+mn-ea"/>
                <a:cs typeface="+mn-cs"/>
              </a:rPr>
              <a:t>ie</a:t>
            </a:r>
            <a:r>
              <a:rPr kumimoji="0" lang="en-US" sz="1800" b="0" i="0" u="none" strike="noStrike" kern="1200" cap="none" spc="0" normalizeH="0" baseline="0" noProof="0" dirty="0">
                <a:ln>
                  <a:noFill/>
                </a:ln>
                <a:solidFill>
                  <a:srgbClr val="FFFFFF"/>
                </a:solidFill>
                <a:effectLst/>
                <a:uLnTx/>
                <a:uFillTx/>
                <a:ea typeface="+mn-ea"/>
                <a:cs typeface="+mn-cs"/>
              </a:rPr>
              <a:t>: follow up doctor visits, inpatient/outpatient therapy, transportation, etc.)</a:t>
            </a:r>
          </a:p>
          <a:p>
            <a:pPr marL="173736" marR="0" lvl="2" indent="-173736"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ea typeface="+mn-ea"/>
                <a:cs typeface="+mn-cs"/>
              </a:rPr>
              <a:t>$50 Health &amp; Wellness Benefit available </a:t>
            </a:r>
          </a:p>
          <a:p>
            <a:pPr marL="0" marR="0" lvl="2" indent="0" algn="l" defTabSz="914400" rtl="0" eaLnBrk="1" fontAlgn="auto" latinLnBrk="0" hangingPunct="1">
              <a:lnSpc>
                <a:spcPts val="2000"/>
              </a:lnSpc>
              <a:spcBef>
                <a:spcPts val="6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a:p>
            <a:pPr marL="173736" marR="0" lvl="2" indent="-173736" algn="l" defTabSz="914400" rtl="0" eaLnBrk="1" fontAlgn="auto" latinLnBrk="0" hangingPunct="1">
              <a:lnSpc>
                <a:spcPts val="2000"/>
              </a:lnSpc>
              <a:spcBef>
                <a:spcPts val="6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29" name="Graphic 28">
            <a:extLst>
              <a:ext uri="{FF2B5EF4-FFF2-40B4-BE49-F238E27FC236}">
                <a16:creationId xmlns:a16="http://schemas.microsoft.com/office/drawing/2014/main" id="{D807EB7C-1DD2-4B03-EB1B-113D1819B8F6}"/>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426106" y="2468210"/>
            <a:ext cx="1484411" cy="1790025"/>
          </a:xfrm>
          <a:prstGeom prst="rect">
            <a:avLst/>
          </a:prstGeom>
        </p:spPr>
      </p:pic>
    </p:spTree>
    <p:extLst>
      <p:ext uri="{BB962C8B-B14F-4D97-AF65-F5344CB8AC3E}">
        <p14:creationId xmlns:p14="http://schemas.microsoft.com/office/powerpoint/2010/main" val="22433238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69025A8C-A3FD-18FF-8A12-CC0EAC471D15}"/>
              </a:ext>
            </a:extLst>
          </p:cNvPr>
          <p:cNvSpPr txBox="1">
            <a:spLocks/>
          </p:cNvSpPr>
          <p:nvPr/>
        </p:nvSpPr>
        <p:spPr>
          <a:xfrm>
            <a:off x="983642" y="5653587"/>
            <a:ext cx="7657438" cy="2408826"/>
          </a:xfrm>
          <a:effectLst/>
        </p:spPr>
        <p:txBody>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600" b="1" kern="1200">
                <a:solidFill>
                  <a:schemeClr val="tx1"/>
                </a:solidFill>
                <a:latin typeface="+mn-lt"/>
                <a:ea typeface="+mn-ea"/>
                <a:cs typeface="+mn-cs"/>
              </a:defRPr>
            </a:lvl1pPr>
            <a:lvl2pPr marL="0" marR="0" indent="0" algn="l" defTabSz="914400" rtl="0" eaLnBrk="1" fontAlgn="auto" latinLnBrk="0" hangingPunct="1">
              <a:lnSpc>
                <a:spcPct val="90000"/>
              </a:lnSpc>
              <a:spcBef>
                <a:spcPts val="300"/>
              </a:spcBef>
              <a:spcAft>
                <a:spcPts val="0"/>
              </a:spcAft>
              <a:buClrTx/>
              <a:buSzTx/>
              <a:buFont typeface="Arial" panose="020B0604020202020204" pitchFamily="34" charset="0"/>
              <a:buNone/>
              <a:tabLst/>
              <a:defRPr sz="1400" kern="1200">
                <a:solidFill>
                  <a:schemeClr val="tx1"/>
                </a:solidFill>
                <a:latin typeface="+mn-lt"/>
                <a:ea typeface="+mn-ea"/>
                <a:cs typeface="+mn-cs"/>
              </a:defRPr>
            </a:lvl2pPr>
            <a:lvl3pPr marL="0" marR="0" indent="-137160"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3pPr>
            <a:lvl4pPr marL="402336" marR="0" indent="-173736" algn="l" defTabSz="914400" rtl="0" eaLnBrk="1" fontAlgn="auto" latinLnBrk="0" hangingPunct="1">
              <a:lnSpc>
                <a:spcPct val="90000"/>
              </a:lnSpc>
              <a:spcBef>
                <a:spcPts val="300"/>
              </a:spcBef>
              <a:spcAft>
                <a:spcPts val="0"/>
              </a:spcAft>
              <a:buClr>
                <a:srgbClr val="58595B"/>
              </a:buClr>
              <a:buSzTx/>
              <a:buFont typeface="System Font Regular"/>
              <a:buChar char="—"/>
              <a:tabLst/>
              <a:defRPr sz="1400" kern="1200">
                <a:solidFill>
                  <a:schemeClr val="tx1"/>
                </a:solidFill>
                <a:latin typeface="+mn-lt"/>
                <a:ea typeface="+mn-ea"/>
                <a:cs typeface="+mn-cs"/>
              </a:defRPr>
            </a:lvl4pPr>
            <a:lvl5pPr marL="731520" marR="0" indent="-137160"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000"/>
              </a:lnSpc>
              <a:spcBef>
                <a:spcPts val="600"/>
              </a:spcBef>
              <a:spcAft>
                <a:spcPts val="0"/>
              </a:spcAft>
              <a:buClrTx/>
              <a:buSzTx/>
              <a:buFont typeface="Arial" panose="020B0604020202020204" pitchFamily="34" charset="0"/>
              <a:buNone/>
              <a:tabLst/>
              <a:defRPr/>
            </a:pPr>
            <a:endParaRPr kumimoji="0" lang="en-US" sz="18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Content Placeholder 3">
            <a:extLst>
              <a:ext uri="{FF2B5EF4-FFF2-40B4-BE49-F238E27FC236}">
                <a16:creationId xmlns:a16="http://schemas.microsoft.com/office/drawing/2014/main" id="{C59045E2-B6E3-A87D-8A68-4BD9B3D7DECB}"/>
              </a:ext>
            </a:extLst>
          </p:cNvPr>
          <p:cNvSpPr>
            <a:spLocks noGrp="1"/>
          </p:cNvSpPr>
          <p:nvPr>
            <p:ph sz="quarter" idx="10"/>
          </p:nvPr>
        </p:nvSpPr>
        <p:spPr>
          <a:xfrm>
            <a:off x="495621" y="512917"/>
            <a:ext cx="10204478" cy="669924"/>
          </a:xfrm>
        </p:spPr>
        <p:txBody>
          <a:bodyPr>
            <a:normAutofit fontScale="55000" lnSpcReduction="20000"/>
          </a:bodyPr>
          <a:lstStyle/>
          <a:p>
            <a:r>
              <a:rPr lang="en-US" dirty="0">
                <a:latin typeface="+mj-lt"/>
              </a:rPr>
              <a:t>What is critical illness insurance?</a:t>
            </a:r>
          </a:p>
        </p:txBody>
      </p:sp>
      <p:sp>
        <p:nvSpPr>
          <p:cNvPr id="17" name="Content Placeholder 2">
            <a:extLst>
              <a:ext uri="{FF2B5EF4-FFF2-40B4-BE49-F238E27FC236}">
                <a16:creationId xmlns:a16="http://schemas.microsoft.com/office/drawing/2014/main" id="{741C16F0-4F42-BF01-0AAC-D14253CB9D9D}"/>
              </a:ext>
            </a:extLst>
          </p:cNvPr>
          <p:cNvSpPr txBox="1">
            <a:spLocks/>
          </p:cNvSpPr>
          <p:nvPr/>
        </p:nvSpPr>
        <p:spPr>
          <a:xfrm>
            <a:off x="940086" y="1618181"/>
            <a:ext cx="7298032" cy="2590244"/>
          </a:xfrm>
          <a:effectLst/>
        </p:spPr>
        <p:txBody>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600" b="1" kern="1200">
                <a:solidFill>
                  <a:schemeClr val="tx1"/>
                </a:solidFill>
                <a:latin typeface="+mn-lt"/>
                <a:ea typeface="+mn-ea"/>
                <a:cs typeface="+mn-cs"/>
              </a:defRPr>
            </a:lvl1pPr>
            <a:lvl2pPr marL="0" marR="0" indent="0" algn="l" defTabSz="914400" rtl="0" eaLnBrk="1" fontAlgn="auto" latinLnBrk="0" hangingPunct="1">
              <a:lnSpc>
                <a:spcPct val="90000"/>
              </a:lnSpc>
              <a:spcBef>
                <a:spcPts val="300"/>
              </a:spcBef>
              <a:spcAft>
                <a:spcPts val="0"/>
              </a:spcAft>
              <a:buClrTx/>
              <a:buSzTx/>
              <a:buFont typeface="Arial" panose="020B0604020202020204" pitchFamily="34" charset="0"/>
              <a:buNone/>
              <a:tabLst/>
              <a:defRPr sz="1400" kern="1200">
                <a:solidFill>
                  <a:schemeClr val="tx1"/>
                </a:solidFill>
                <a:latin typeface="+mn-lt"/>
                <a:ea typeface="+mn-ea"/>
                <a:cs typeface="+mn-cs"/>
              </a:defRPr>
            </a:lvl2pPr>
            <a:lvl3pPr marL="0" marR="0" indent="-137160"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3pPr>
            <a:lvl4pPr marL="402336" marR="0" indent="-173736" algn="l" defTabSz="914400" rtl="0" eaLnBrk="1" fontAlgn="auto" latinLnBrk="0" hangingPunct="1">
              <a:lnSpc>
                <a:spcPct val="90000"/>
              </a:lnSpc>
              <a:spcBef>
                <a:spcPts val="300"/>
              </a:spcBef>
              <a:spcAft>
                <a:spcPts val="0"/>
              </a:spcAft>
              <a:buClr>
                <a:srgbClr val="58595B"/>
              </a:buClr>
              <a:buSzTx/>
              <a:buFont typeface="System Font Regular"/>
              <a:buChar char="—"/>
              <a:tabLst/>
              <a:defRPr sz="1400" kern="1200">
                <a:solidFill>
                  <a:schemeClr val="tx1"/>
                </a:solidFill>
                <a:latin typeface="+mn-lt"/>
                <a:ea typeface="+mn-ea"/>
                <a:cs typeface="+mn-cs"/>
              </a:defRPr>
            </a:lvl4pPr>
            <a:lvl5pPr marL="731520" marR="0" indent="-137160"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000"/>
              </a:lnSpc>
              <a:spcBef>
                <a:spcPts val="1200"/>
              </a:spcBef>
              <a:spcAft>
                <a:spcPts val="60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FFFFFF"/>
                </a:solidFill>
                <a:effectLst/>
                <a:uLnTx/>
                <a:uFillTx/>
                <a:ea typeface="+mn-ea"/>
                <a:cs typeface="+mn-cs"/>
              </a:rPr>
              <a:t>Critical illness insurance provides a lump-sum cash payment directly to you if you are diagnosed with a covered condition.</a:t>
            </a:r>
          </a:p>
          <a:p>
            <a:pPr marL="285750" marR="0" lvl="2"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ea typeface="+mn-ea"/>
                <a:cs typeface="+mn-cs"/>
              </a:rPr>
              <a:t>Coverage available for spouses, child(ren) and dependent parents</a:t>
            </a:r>
          </a:p>
          <a:p>
            <a:pPr marL="285750" marR="0" lvl="2"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ea typeface="+mn-ea"/>
                <a:cs typeface="+mn-cs"/>
              </a:rPr>
              <a:t>Dependent parents are paid at 25% of the employee benefit amount </a:t>
            </a:r>
          </a:p>
          <a:p>
            <a:pPr marL="285750" marR="0" lvl="2"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ea typeface="+mn-ea"/>
                <a:cs typeface="+mn-cs"/>
              </a:rPr>
              <a:t>No pre-existing condition exclusion</a:t>
            </a:r>
          </a:p>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ea typeface="+mn-ea"/>
                <a:cs typeface="+mn-cs"/>
              </a:rPr>
              <a:t>You can use the money any way you want – for medical expenses and non-medical expenses, mowing/cleaning services, hotel stays, childcare </a:t>
            </a:r>
          </a:p>
          <a:p>
            <a:pPr marL="285750" marR="0" lvl="2" indent="-285750" algn="l" defTabSz="914400" rtl="0" eaLnBrk="1" fontAlgn="auto" latinLnBrk="0" hangingPunct="1">
              <a:lnSpc>
                <a:spcPts val="2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ea typeface="+mn-ea"/>
                <a:cs typeface="+mn-cs"/>
              </a:rPr>
              <a:t>Offers a recurrence benefit on certain conditions after a separation period of 6 months</a:t>
            </a:r>
          </a:p>
          <a:p>
            <a:pPr marL="285750" marR="0" lvl="2" indent="-285750" algn="l" defTabSz="914400" rtl="0" eaLnBrk="1" fontAlgn="auto" latinLnBrk="0" hangingPunct="1">
              <a:lnSpc>
                <a:spcPts val="2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ea typeface="+mn-ea"/>
                <a:cs typeface="+mn-cs"/>
              </a:rPr>
              <a:t>$100 Health &amp; Wellness Benefit available</a:t>
            </a:r>
          </a:p>
          <a:p>
            <a:pPr marL="0" marR="0" lvl="2" indent="0" algn="l" defTabSz="914400" rtl="0" eaLnBrk="1" fontAlgn="auto" latinLnBrk="0" hangingPunct="1">
              <a:lnSpc>
                <a:spcPts val="2000"/>
              </a:lnSpc>
              <a:spcBef>
                <a:spcPts val="6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a:p>
            <a:pPr marL="173736" marR="0" lvl="2" indent="-173736" algn="l" defTabSz="914400" rtl="0" eaLnBrk="1" fontAlgn="auto" latinLnBrk="0" hangingPunct="1">
              <a:lnSpc>
                <a:spcPts val="2000"/>
              </a:lnSpc>
              <a:spcBef>
                <a:spcPts val="6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2" name="Picture 1">
            <a:extLst>
              <a:ext uri="{FF2B5EF4-FFF2-40B4-BE49-F238E27FC236}">
                <a16:creationId xmlns:a16="http://schemas.microsoft.com/office/drawing/2014/main" id="{DEE7E159-DD44-02BE-3804-A00D099BE60E}"/>
              </a:ext>
            </a:extLst>
          </p:cNvPr>
          <p:cNvPicPr>
            <a:picLocks noChangeAspect="1"/>
          </p:cNvPicPr>
          <p:nvPr/>
        </p:nvPicPr>
        <p:blipFill>
          <a:blip r:embed="rId3"/>
          <a:stretch>
            <a:fillRect/>
          </a:stretch>
        </p:blipFill>
        <p:spPr>
          <a:xfrm>
            <a:off x="8713859" y="-1463253"/>
            <a:ext cx="2908907" cy="9784506"/>
          </a:xfrm>
          <a:prstGeom prst="rect">
            <a:avLst/>
          </a:prstGeom>
        </p:spPr>
      </p:pic>
      <p:pic>
        <p:nvPicPr>
          <p:cNvPr id="6" name="Graphic 5">
            <a:extLst>
              <a:ext uri="{FF2B5EF4-FFF2-40B4-BE49-F238E27FC236}">
                <a16:creationId xmlns:a16="http://schemas.microsoft.com/office/drawing/2014/main" id="{5F896DC9-0573-E54F-C0AE-5861557353BF}"/>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985941" y="2420510"/>
            <a:ext cx="2202180" cy="2202180"/>
          </a:xfrm>
          <a:prstGeom prst="rect">
            <a:avLst/>
          </a:prstGeom>
        </p:spPr>
      </p:pic>
    </p:spTree>
    <p:extLst>
      <p:ext uri="{BB962C8B-B14F-4D97-AF65-F5344CB8AC3E}">
        <p14:creationId xmlns:p14="http://schemas.microsoft.com/office/powerpoint/2010/main" val="21341424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69025A8C-A3FD-18FF-8A12-CC0EAC471D15}"/>
              </a:ext>
            </a:extLst>
          </p:cNvPr>
          <p:cNvSpPr txBox="1">
            <a:spLocks/>
          </p:cNvSpPr>
          <p:nvPr/>
        </p:nvSpPr>
        <p:spPr>
          <a:xfrm>
            <a:off x="983642" y="5653587"/>
            <a:ext cx="7657438" cy="2408826"/>
          </a:xfrm>
          <a:effectLst/>
        </p:spPr>
        <p:txBody>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600" b="1" kern="1200">
                <a:solidFill>
                  <a:schemeClr val="tx1"/>
                </a:solidFill>
                <a:latin typeface="+mn-lt"/>
                <a:ea typeface="+mn-ea"/>
                <a:cs typeface="+mn-cs"/>
              </a:defRPr>
            </a:lvl1pPr>
            <a:lvl2pPr marL="0" marR="0" indent="0" algn="l" defTabSz="914400" rtl="0" eaLnBrk="1" fontAlgn="auto" latinLnBrk="0" hangingPunct="1">
              <a:lnSpc>
                <a:spcPct val="90000"/>
              </a:lnSpc>
              <a:spcBef>
                <a:spcPts val="300"/>
              </a:spcBef>
              <a:spcAft>
                <a:spcPts val="0"/>
              </a:spcAft>
              <a:buClrTx/>
              <a:buSzTx/>
              <a:buFont typeface="Arial" panose="020B0604020202020204" pitchFamily="34" charset="0"/>
              <a:buNone/>
              <a:tabLst/>
              <a:defRPr sz="1400" kern="1200">
                <a:solidFill>
                  <a:schemeClr val="tx1"/>
                </a:solidFill>
                <a:latin typeface="+mn-lt"/>
                <a:ea typeface="+mn-ea"/>
                <a:cs typeface="+mn-cs"/>
              </a:defRPr>
            </a:lvl2pPr>
            <a:lvl3pPr marL="0" marR="0" indent="-137160"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3pPr>
            <a:lvl4pPr marL="402336" marR="0" indent="-173736" algn="l" defTabSz="914400" rtl="0" eaLnBrk="1" fontAlgn="auto" latinLnBrk="0" hangingPunct="1">
              <a:lnSpc>
                <a:spcPct val="90000"/>
              </a:lnSpc>
              <a:spcBef>
                <a:spcPts val="300"/>
              </a:spcBef>
              <a:spcAft>
                <a:spcPts val="0"/>
              </a:spcAft>
              <a:buClr>
                <a:srgbClr val="58595B"/>
              </a:buClr>
              <a:buSzTx/>
              <a:buFont typeface="System Font Regular"/>
              <a:buChar char="—"/>
              <a:tabLst/>
              <a:defRPr sz="1400" kern="1200">
                <a:solidFill>
                  <a:schemeClr val="tx1"/>
                </a:solidFill>
                <a:latin typeface="+mn-lt"/>
                <a:ea typeface="+mn-ea"/>
                <a:cs typeface="+mn-cs"/>
              </a:defRPr>
            </a:lvl4pPr>
            <a:lvl5pPr marL="731520" marR="0" indent="-137160"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000"/>
              </a:lnSpc>
              <a:spcBef>
                <a:spcPts val="600"/>
              </a:spcBef>
              <a:spcAft>
                <a:spcPts val="0"/>
              </a:spcAft>
              <a:buClrTx/>
              <a:buSzTx/>
              <a:buFont typeface="Arial" panose="020B0604020202020204" pitchFamily="34" charset="0"/>
              <a:buNone/>
              <a:tabLst/>
              <a:defRPr/>
            </a:pPr>
            <a:endParaRPr kumimoji="0" lang="en-US" sz="18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Content Placeholder 3">
            <a:extLst>
              <a:ext uri="{FF2B5EF4-FFF2-40B4-BE49-F238E27FC236}">
                <a16:creationId xmlns:a16="http://schemas.microsoft.com/office/drawing/2014/main" id="{C59045E2-B6E3-A87D-8A68-4BD9B3D7DECB}"/>
              </a:ext>
            </a:extLst>
          </p:cNvPr>
          <p:cNvSpPr>
            <a:spLocks noGrp="1"/>
          </p:cNvSpPr>
          <p:nvPr>
            <p:ph sz="quarter" idx="10"/>
          </p:nvPr>
        </p:nvSpPr>
        <p:spPr>
          <a:xfrm>
            <a:off x="571568" y="541058"/>
            <a:ext cx="10204478" cy="669924"/>
          </a:xfrm>
        </p:spPr>
        <p:txBody>
          <a:bodyPr>
            <a:normAutofit fontScale="55000" lnSpcReduction="20000"/>
          </a:bodyPr>
          <a:lstStyle/>
          <a:p>
            <a:r>
              <a:rPr lang="en-US" dirty="0">
                <a:solidFill>
                  <a:schemeClr val="bg1"/>
                </a:solidFill>
                <a:latin typeface="+mj-lt"/>
              </a:rPr>
              <a:t>What is hospital indemnity insurance?</a:t>
            </a:r>
          </a:p>
        </p:txBody>
      </p:sp>
      <p:sp>
        <p:nvSpPr>
          <p:cNvPr id="17" name="Content Placeholder 2">
            <a:extLst>
              <a:ext uri="{FF2B5EF4-FFF2-40B4-BE49-F238E27FC236}">
                <a16:creationId xmlns:a16="http://schemas.microsoft.com/office/drawing/2014/main" id="{741C16F0-4F42-BF01-0AAC-D14253CB9D9D}"/>
              </a:ext>
            </a:extLst>
          </p:cNvPr>
          <p:cNvSpPr txBox="1">
            <a:spLocks/>
          </p:cNvSpPr>
          <p:nvPr/>
        </p:nvSpPr>
        <p:spPr>
          <a:xfrm>
            <a:off x="814471" y="1700396"/>
            <a:ext cx="7897053" cy="4114113"/>
          </a:xfrm>
          <a:effectLst/>
        </p:spPr>
        <p:txBody>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600" b="1" kern="1200">
                <a:solidFill>
                  <a:schemeClr val="tx1"/>
                </a:solidFill>
                <a:latin typeface="+mn-lt"/>
                <a:ea typeface="+mn-ea"/>
                <a:cs typeface="+mn-cs"/>
              </a:defRPr>
            </a:lvl1pPr>
            <a:lvl2pPr marL="0" marR="0" indent="0" algn="l" defTabSz="914400" rtl="0" eaLnBrk="1" fontAlgn="auto" latinLnBrk="0" hangingPunct="1">
              <a:lnSpc>
                <a:spcPct val="90000"/>
              </a:lnSpc>
              <a:spcBef>
                <a:spcPts val="300"/>
              </a:spcBef>
              <a:spcAft>
                <a:spcPts val="0"/>
              </a:spcAft>
              <a:buClrTx/>
              <a:buSzTx/>
              <a:buFont typeface="Arial" panose="020B0604020202020204" pitchFamily="34" charset="0"/>
              <a:buNone/>
              <a:tabLst/>
              <a:defRPr sz="1400" kern="1200">
                <a:solidFill>
                  <a:schemeClr val="tx1"/>
                </a:solidFill>
                <a:latin typeface="+mn-lt"/>
                <a:ea typeface="+mn-ea"/>
                <a:cs typeface="+mn-cs"/>
              </a:defRPr>
            </a:lvl2pPr>
            <a:lvl3pPr marL="0" marR="0" indent="-137160"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3pPr>
            <a:lvl4pPr marL="402336" marR="0" indent="-173736" algn="l" defTabSz="914400" rtl="0" eaLnBrk="1" fontAlgn="auto" latinLnBrk="0" hangingPunct="1">
              <a:lnSpc>
                <a:spcPct val="90000"/>
              </a:lnSpc>
              <a:spcBef>
                <a:spcPts val="300"/>
              </a:spcBef>
              <a:spcAft>
                <a:spcPts val="0"/>
              </a:spcAft>
              <a:buClr>
                <a:srgbClr val="58595B"/>
              </a:buClr>
              <a:buSzTx/>
              <a:buFont typeface="System Font Regular"/>
              <a:buChar char="—"/>
              <a:tabLst/>
              <a:defRPr sz="1400" kern="1200">
                <a:solidFill>
                  <a:schemeClr val="tx1"/>
                </a:solidFill>
                <a:latin typeface="+mn-lt"/>
                <a:ea typeface="+mn-ea"/>
                <a:cs typeface="+mn-cs"/>
              </a:defRPr>
            </a:lvl4pPr>
            <a:lvl5pPr marL="731520" marR="0" indent="-137160"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60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FFFFFF"/>
                </a:solidFill>
                <a:effectLst/>
                <a:uLnTx/>
                <a:uFillTx/>
                <a:ea typeface="+mn-ea"/>
                <a:cs typeface="+mn-cs"/>
              </a:rPr>
              <a:t>Hospital indemnity insurance provides a lump-sum benefit if you </a:t>
            </a:r>
            <a:br>
              <a:rPr kumimoji="0" lang="en-US" sz="1800" b="1" i="0" u="none" strike="noStrike" kern="1200" cap="none" spc="0" normalizeH="0" baseline="0" noProof="0" dirty="0">
                <a:ln>
                  <a:noFill/>
                </a:ln>
                <a:solidFill>
                  <a:srgbClr val="FFFFFF"/>
                </a:solidFill>
                <a:effectLst/>
                <a:uLnTx/>
                <a:uFillTx/>
                <a:ea typeface="+mn-ea"/>
                <a:cs typeface="+mn-cs"/>
              </a:rPr>
            </a:br>
            <a:r>
              <a:rPr kumimoji="0" lang="en-US" sz="1800" b="1" i="0" u="none" strike="noStrike" kern="1200" cap="none" spc="0" normalizeH="0" baseline="0" noProof="0" dirty="0">
                <a:ln>
                  <a:noFill/>
                </a:ln>
                <a:solidFill>
                  <a:srgbClr val="FFFFFF"/>
                </a:solidFill>
                <a:effectLst/>
                <a:uLnTx/>
                <a:uFillTx/>
                <a:ea typeface="+mn-ea"/>
                <a:cs typeface="+mn-cs"/>
              </a:rPr>
              <a:t>or a dependent requires hospitalization. </a:t>
            </a:r>
          </a:p>
          <a:p>
            <a:pPr marL="173736" marR="0" lvl="2" indent="-173736"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ea typeface="+mn-ea"/>
                <a:cs typeface="+mn-cs"/>
              </a:rPr>
              <a:t>Benefits can be used to help pay out-of-pocket costs, as well as </a:t>
            </a:r>
            <a:br>
              <a:rPr kumimoji="0" lang="en-US" sz="1800" b="0" i="0" u="none" strike="noStrike" kern="1200" cap="none" spc="0" normalizeH="0" baseline="0" noProof="0" dirty="0">
                <a:ln>
                  <a:noFill/>
                </a:ln>
                <a:solidFill>
                  <a:srgbClr val="FFFFFF"/>
                </a:solidFill>
                <a:effectLst/>
                <a:uLnTx/>
                <a:uFillTx/>
                <a:ea typeface="+mn-ea"/>
                <a:cs typeface="+mn-cs"/>
              </a:rPr>
            </a:br>
            <a:r>
              <a:rPr kumimoji="0" lang="en-US" sz="1800" b="0" i="0" u="none" strike="noStrike" kern="1200" cap="none" spc="0" normalizeH="0" baseline="0" noProof="0" dirty="0">
                <a:ln>
                  <a:noFill/>
                </a:ln>
                <a:solidFill>
                  <a:srgbClr val="FFFFFF"/>
                </a:solidFill>
                <a:effectLst/>
                <a:uLnTx/>
                <a:uFillTx/>
                <a:ea typeface="+mn-ea"/>
                <a:cs typeface="+mn-cs"/>
              </a:rPr>
              <a:t>additional living expenses</a:t>
            </a:r>
          </a:p>
          <a:p>
            <a:pPr marL="173736" marR="0" lvl="2" indent="-173736"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ea typeface="+mn-ea"/>
                <a:cs typeface="+mn-cs"/>
              </a:rPr>
              <a:t>Payout doesn’t depend on income or other insurance</a:t>
            </a:r>
          </a:p>
          <a:p>
            <a:pPr marL="173736" marR="0" lvl="2" indent="-173736"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ea typeface="+mn-ea"/>
                <a:cs typeface="+mn-cs"/>
              </a:rPr>
              <a:t>The time spent in the hospital for an existing pregnancy will be covered </a:t>
            </a:r>
            <a:br>
              <a:rPr kumimoji="0" lang="en-US" sz="1800" b="0" i="0" u="none" strike="noStrike" kern="1200" cap="none" spc="0" normalizeH="0" baseline="0" noProof="0" dirty="0">
                <a:ln>
                  <a:noFill/>
                </a:ln>
                <a:solidFill>
                  <a:srgbClr val="FFFFFF"/>
                </a:solidFill>
                <a:effectLst/>
                <a:uLnTx/>
                <a:uFillTx/>
                <a:ea typeface="+mn-ea"/>
                <a:cs typeface="+mn-cs"/>
              </a:rPr>
            </a:br>
            <a:r>
              <a:rPr kumimoji="0" lang="en-US" sz="1800" b="0" i="0" u="none" strike="noStrike" kern="1200" cap="none" spc="0" normalizeH="0" baseline="0" noProof="0" dirty="0">
                <a:ln>
                  <a:noFill/>
                </a:ln>
                <a:solidFill>
                  <a:srgbClr val="FFFFFF"/>
                </a:solidFill>
                <a:effectLst/>
                <a:uLnTx/>
                <a:uFillTx/>
                <a:ea typeface="+mn-ea"/>
                <a:cs typeface="+mn-cs"/>
              </a:rPr>
              <a:t>as long as coverage is effective before you enter the hospital</a:t>
            </a:r>
          </a:p>
          <a:p>
            <a:pPr marL="173736" marR="0" lvl="2" indent="-173736"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800" dirty="0">
                <a:solidFill>
                  <a:srgbClr val="FFFFFF"/>
                </a:solidFill>
              </a:rPr>
              <a:t>Enhanced benefit for expectant mothers (</a:t>
            </a:r>
            <a:r>
              <a:rPr lang="en-US" sz="1800" dirty="0" err="1">
                <a:solidFill>
                  <a:srgbClr val="FFFFFF"/>
                </a:solidFill>
              </a:rPr>
              <a:t>BenefitBump</a:t>
            </a:r>
            <a:r>
              <a:rPr lang="en-US" sz="1800" dirty="0">
                <a:solidFill>
                  <a:srgbClr val="FFFFFF"/>
                </a:solidFill>
              </a:rPr>
              <a:t>)</a:t>
            </a:r>
            <a:endParaRPr kumimoji="0" lang="en-US" sz="1800" b="0" i="0" u="none" strike="noStrike" kern="1200" cap="none" spc="0" normalizeH="0" baseline="0" noProof="0" dirty="0">
              <a:ln>
                <a:noFill/>
              </a:ln>
              <a:solidFill>
                <a:srgbClr val="FFFFFF"/>
              </a:solidFill>
              <a:effectLst/>
              <a:uLnTx/>
              <a:uFillTx/>
              <a:ea typeface="+mn-ea"/>
              <a:cs typeface="+mn-cs"/>
            </a:endParaRPr>
          </a:p>
          <a:p>
            <a:pPr marL="173736" marR="0" lvl="2" indent="-173736"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ea typeface="+mn-ea"/>
                <a:cs typeface="+mn-cs"/>
              </a:rPr>
              <a:t>Covers hospitalization due to accident or sickness with no pre-existing condition exclusion.</a:t>
            </a:r>
          </a:p>
          <a:p>
            <a:pPr marL="173736" marR="0" lvl="2" indent="-173736"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ea typeface="+mn-ea"/>
                <a:cs typeface="+mn-cs"/>
              </a:rPr>
              <a:t>Get paid at 36 weeks of pregnancy by submitting your labor and delivery claim ahead of being in the hospital</a:t>
            </a:r>
          </a:p>
          <a:p>
            <a:pPr marL="173736" marR="0" lvl="2" indent="-173736"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ea typeface="+mn-ea"/>
                <a:cs typeface="+mn-cs"/>
              </a:rPr>
              <a:t>$50 Health &amp; Wellness Benefit available </a:t>
            </a:r>
          </a:p>
          <a:p>
            <a:pPr marL="173736" marR="0" lvl="2" indent="-173736"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a:p>
            <a:pPr marL="0" marR="0" lvl="2" indent="0" algn="l" defTabSz="914400" rtl="0" eaLnBrk="1" fontAlgn="auto" latinLnBrk="0" hangingPunct="1">
              <a:lnSpc>
                <a:spcPts val="2000"/>
              </a:lnSpc>
              <a:spcBef>
                <a:spcPts val="6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a:p>
            <a:pPr marL="173736" marR="0" lvl="2" indent="-173736" algn="l" defTabSz="914400" rtl="0" eaLnBrk="1" fontAlgn="auto" latinLnBrk="0" hangingPunct="1">
              <a:lnSpc>
                <a:spcPts val="2000"/>
              </a:lnSpc>
              <a:spcBef>
                <a:spcPts val="6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B8C55856-9C56-D7FA-23A9-472ABE06A52E}"/>
              </a:ext>
            </a:extLst>
          </p:cNvPr>
          <p:cNvPicPr>
            <a:picLocks noChangeAspect="1"/>
          </p:cNvPicPr>
          <p:nvPr/>
        </p:nvPicPr>
        <p:blipFill>
          <a:blip r:embed="rId3"/>
          <a:stretch>
            <a:fillRect/>
          </a:stretch>
        </p:blipFill>
        <p:spPr>
          <a:xfrm>
            <a:off x="8711525" y="-1451677"/>
            <a:ext cx="2908907" cy="9784506"/>
          </a:xfrm>
          <a:prstGeom prst="rect">
            <a:avLst/>
          </a:prstGeom>
        </p:spPr>
      </p:pic>
      <p:pic>
        <p:nvPicPr>
          <p:cNvPr id="8" name="Graphic 7">
            <a:extLst>
              <a:ext uri="{FF2B5EF4-FFF2-40B4-BE49-F238E27FC236}">
                <a16:creationId xmlns:a16="http://schemas.microsoft.com/office/drawing/2014/main" id="{BF0F4D56-1105-1908-5163-5F750DA63274}"/>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268342" y="2542940"/>
            <a:ext cx="1795272" cy="1795272"/>
          </a:xfrm>
          <a:prstGeom prst="rect">
            <a:avLst/>
          </a:prstGeom>
        </p:spPr>
      </p:pic>
    </p:spTree>
    <p:extLst>
      <p:ext uri="{BB962C8B-B14F-4D97-AF65-F5344CB8AC3E}">
        <p14:creationId xmlns:p14="http://schemas.microsoft.com/office/powerpoint/2010/main" val="22499938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83D8C-8042-7590-DE64-8A3FD1E1DD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60C974-5B38-D6DA-1901-1B0F807728FC}"/>
              </a:ext>
            </a:extLst>
          </p:cNvPr>
          <p:cNvSpPr>
            <a:spLocks noGrp="1"/>
          </p:cNvSpPr>
          <p:nvPr>
            <p:ph type="title"/>
          </p:nvPr>
        </p:nvSpPr>
        <p:spPr>
          <a:xfrm>
            <a:off x="1024128" y="585215"/>
            <a:ext cx="8965261" cy="1341189"/>
          </a:xfrm>
        </p:spPr>
        <p:txBody>
          <a:bodyPr vert="horz" lIns="91440" tIns="45720" rIns="91440" bIns="45720" rtlCol="0" anchor="ctr">
            <a:normAutofit/>
          </a:bodyPr>
          <a:lstStyle/>
          <a:p>
            <a:r>
              <a:rPr lang="en-US" sz="3200" dirty="0"/>
              <a:t>Prescription Drug Copay Changes</a:t>
            </a:r>
          </a:p>
        </p:txBody>
      </p:sp>
      <p:sp>
        <p:nvSpPr>
          <p:cNvPr id="4" name="Slide Number Placeholder 3">
            <a:extLst>
              <a:ext uri="{FF2B5EF4-FFF2-40B4-BE49-F238E27FC236}">
                <a16:creationId xmlns:a16="http://schemas.microsoft.com/office/drawing/2014/main" id="{F20915B9-DEE3-B308-67A0-7933B3E19C9F}"/>
              </a:ext>
            </a:extLst>
          </p:cNvPr>
          <p:cNvSpPr>
            <a:spLocks noGrp="1"/>
          </p:cNvSpPr>
          <p:nvPr>
            <p:ph type="sldNum" sz="quarter" idx="12"/>
          </p:nvPr>
        </p:nvSpPr>
        <p:spPr>
          <a:xfrm>
            <a:off x="10837333" y="6470704"/>
            <a:ext cx="973667" cy="274320"/>
          </a:xfrm>
        </p:spPr>
        <p:txBody>
          <a:bodyPr vert="horz" lIns="91440" tIns="45720" rIns="91440" bIns="45720" rtlCol="0" anchor="ctr">
            <a:normAutofit/>
          </a:bodyPr>
          <a:lstStyle/>
          <a:p>
            <a:pPr>
              <a:spcAft>
                <a:spcPts val="600"/>
              </a:spcAft>
            </a:pPr>
            <a:fld id="{3A98EE3D-8CD1-4C3F-BD1C-C98C9596463C}" type="slidenum">
              <a:rPr lang="en-US"/>
              <a:pPr>
                <a:spcAft>
                  <a:spcPts val="600"/>
                </a:spcAft>
              </a:pPr>
              <a:t>6</a:t>
            </a:fld>
            <a:endParaRPr lang="en-US"/>
          </a:p>
        </p:txBody>
      </p:sp>
      <p:sp>
        <p:nvSpPr>
          <p:cNvPr id="5" name="Rectangle 1">
            <a:extLst>
              <a:ext uri="{FF2B5EF4-FFF2-40B4-BE49-F238E27FC236}">
                <a16:creationId xmlns:a16="http://schemas.microsoft.com/office/drawing/2014/main" id="{D09AA5F4-1E6D-16B0-3C60-C05198A67AC4}"/>
              </a:ext>
            </a:extLst>
          </p:cNvPr>
          <p:cNvSpPr>
            <a:spLocks noChangeArrowheads="1"/>
          </p:cNvSpPr>
          <p:nvPr/>
        </p:nvSpPr>
        <p:spPr bwMode="auto">
          <a:xfrm>
            <a:off x="4000500" y="23352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TextBox 2">
            <a:extLst>
              <a:ext uri="{FF2B5EF4-FFF2-40B4-BE49-F238E27FC236}">
                <a16:creationId xmlns:a16="http://schemas.microsoft.com/office/drawing/2014/main" id="{22DD5987-A4F5-215A-B30D-A623FD6F006D}"/>
              </a:ext>
            </a:extLst>
          </p:cNvPr>
          <p:cNvSpPr txBox="1"/>
          <p:nvPr/>
        </p:nvSpPr>
        <p:spPr bwMode="gray">
          <a:xfrm>
            <a:off x="640044" y="2335213"/>
            <a:ext cx="3759428" cy="4773739"/>
          </a:xfrm>
          <a:prstGeom prst="rect">
            <a:avLst/>
          </a:prstGeom>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45720" tIns="45720" rIns="45720" bIns="45720" rtlCol="0">
            <a:normAutofit/>
          </a:bodyPr>
          <a:lstStyle/>
          <a:p>
            <a:pPr marL="520700" lvl="1" indent="-342900">
              <a:lnSpc>
                <a:spcPct val="90000"/>
              </a:lnSpc>
              <a:spcAft>
                <a:spcPts val="600"/>
              </a:spcAft>
              <a:buClr>
                <a:schemeClr val="accent1"/>
              </a:buClr>
              <a:buFont typeface="Wingdings" panose="05000000000000000000" pitchFamily="2" charset="2"/>
              <a:buChar char="§"/>
            </a:pPr>
            <a:r>
              <a:rPr lang="en-US" sz="1900" dirty="0">
                <a:solidFill>
                  <a:schemeClr val="tx1">
                    <a:lumMod val="75000"/>
                    <a:lumOff val="25000"/>
                  </a:schemeClr>
                </a:solidFill>
              </a:rPr>
              <a:t>Increase copays by $5/$10/$15 for tier 1 through tier 3 medications; last indexed in 2016</a:t>
            </a:r>
          </a:p>
          <a:p>
            <a:pPr marL="520700" lvl="1" indent="-342900">
              <a:lnSpc>
                <a:spcPct val="90000"/>
              </a:lnSpc>
              <a:spcAft>
                <a:spcPts val="600"/>
              </a:spcAft>
              <a:buClr>
                <a:schemeClr val="accent1"/>
              </a:buClr>
              <a:buFont typeface="Wingdings" panose="05000000000000000000" pitchFamily="2" charset="2"/>
              <a:buChar char="§"/>
            </a:pPr>
            <a:r>
              <a:rPr lang="en-US" sz="1900" dirty="0">
                <a:solidFill>
                  <a:schemeClr val="tx1">
                    <a:lumMod val="75000"/>
                    <a:lumOff val="25000"/>
                  </a:schemeClr>
                </a:solidFill>
              </a:rPr>
              <a:t>Drug copays same for all medical plans</a:t>
            </a:r>
            <a:endParaRPr lang="en-US" sz="2000" dirty="0">
              <a:solidFill>
                <a:srgbClr val="FF0000"/>
              </a:solidFill>
            </a:endParaRPr>
          </a:p>
          <a:p>
            <a:pPr marL="463550" lvl="1" indent="-285750">
              <a:lnSpc>
                <a:spcPct val="90000"/>
              </a:lnSpc>
              <a:spcAft>
                <a:spcPts val="600"/>
              </a:spcAft>
              <a:buClr>
                <a:schemeClr val="accent1"/>
              </a:buClr>
              <a:buFont typeface="Arial" panose="020B0604020202020204" pitchFamily="34" charset="0"/>
              <a:buChar char="•"/>
            </a:pPr>
            <a:endParaRPr lang="en-US" dirty="0">
              <a:solidFill>
                <a:srgbClr val="FFFFFF"/>
              </a:solidFill>
            </a:endParaRPr>
          </a:p>
        </p:txBody>
      </p:sp>
      <p:graphicFrame>
        <p:nvGraphicFramePr>
          <p:cNvPr id="7" name="Table 6">
            <a:extLst>
              <a:ext uri="{FF2B5EF4-FFF2-40B4-BE49-F238E27FC236}">
                <a16:creationId xmlns:a16="http://schemas.microsoft.com/office/drawing/2014/main" id="{9257EEF2-28C6-78D4-C7A8-650B4FB5990B}"/>
              </a:ext>
            </a:extLst>
          </p:cNvPr>
          <p:cNvGraphicFramePr>
            <a:graphicFrameLocks noGrp="1"/>
          </p:cNvGraphicFramePr>
          <p:nvPr>
            <p:extLst>
              <p:ext uri="{D42A27DB-BD31-4B8C-83A1-F6EECF244321}">
                <p14:modId xmlns:p14="http://schemas.microsoft.com/office/powerpoint/2010/main" val="1209358107"/>
              </p:ext>
            </p:extLst>
          </p:nvPr>
        </p:nvGraphicFramePr>
        <p:xfrm>
          <a:off x="4999894" y="2335212"/>
          <a:ext cx="5903895" cy="1693315"/>
        </p:xfrm>
        <a:graphic>
          <a:graphicData uri="http://schemas.openxmlformats.org/drawingml/2006/table">
            <a:tbl>
              <a:tblPr firstRow="1" bandRow="1">
                <a:tableStyleId>{69CF1AB2-1976-4502-BF36-3FF5EA218861}</a:tableStyleId>
              </a:tblPr>
              <a:tblGrid>
                <a:gridCol w="1967965">
                  <a:extLst>
                    <a:ext uri="{9D8B030D-6E8A-4147-A177-3AD203B41FA5}">
                      <a16:colId xmlns:a16="http://schemas.microsoft.com/office/drawing/2014/main" val="290326699"/>
                    </a:ext>
                  </a:extLst>
                </a:gridCol>
                <a:gridCol w="1999202">
                  <a:extLst>
                    <a:ext uri="{9D8B030D-6E8A-4147-A177-3AD203B41FA5}">
                      <a16:colId xmlns:a16="http://schemas.microsoft.com/office/drawing/2014/main" val="3801866157"/>
                    </a:ext>
                  </a:extLst>
                </a:gridCol>
                <a:gridCol w="1936728">
                  <a:extLst>
                    <a:ext uri="{9D8B030D-6E8A-4147-A177-3AD203B41FA5}">
                      <a16:colId xmlns:a16="http://schemas.microsoft.com/office/drawing/2014/main" val="207930456"/>
                    </a:ext>
                  </a:extLst>
                </a:gridCol>
              </a:tblGrid>
              <a:tr h="338663">
                <a:tc>
                  <a:txBody>
                    <a:bodyPr/>
                    <a:lstStyle/>
                    <a:p>
                      <a:endParaRPr lang="en-US" sz="1400"/>
                    </a:p>
                  </a:txBody>
                  <a:tcPr/>
                </a:tc>
                <a:tc>
                  <a:txBody>
                    <a:bodyPr/>
                    <a:lstStyle/>
                    <a:p>
                      <a:pPr algn="ctr"/>
                      <a:r>
                        <a:rPr lang="en-US" sz="1400"/>
                        <a:t>Current Copays</a:t>
                      </a:r>
                    </a:p>
                  </a:txBody>
                  <a:tcPr/>
                </a:tc>
                <a:tc>
                  <a:txBody>
                    <a:bodyPr/>
                    <a:lstStyle/>
                    <a:p>
                      <a:pPr algn="ctr"/>
                      <a:r>
                        <a:rPr lang="en-US" sz="1400"/>
                        <a:t>2026 Copays</a:t>
                      </a:r>
                    </a:p>
                  </a:txBody>
                  <a:tcPr/>
                </a:tc>
                <a:extLst>
                  <a:ext uri="{0D108BD9-81ED-4DB2-BD59-A6C34878D82A}">
                    <a16:rowId xmlns:a16="http://schemas.microsoft.com/office/drawing/2014/main" val="2668239932"/>
                  </a:ext>
                </a:extLst>
              </a:tr>
              <a:tr h="338663">
                <a:tc>
                  <a:txBody>
                    <a:bodyPr/>
                    <a:lstStyle/>
                    <a:p>
                      <a:pPr algn="ctr"/>
                      <a:r>
                        <a:rPr lang="en-US" sz="1400" b="1"/>
                        <a:t>Tier 1</a:t>
                      </a:r>
                    </a:p>
                  </a:txBody>
                  <a:tcPr/>
                </a:tc>
                <a:tc>
                  <a:txBody>
                    <a:bodyPr/>
                    <a:lstStyle/>
                    <a:p>
                      <a:pPr algn="ctr"/>
                      <a:r>
                        <a:rPr lang="en-US" sz="1400"/>
                        <a:t>$15</a:t>
                      </a:r>
                    </a:p>
                  </a:txBody>
                  <a:tcPr/>
                </a:tc>
                <a:tc>
                  <a:txBody>
                    <a:bodyPr/>
                    <a:lstStyle/>
                    <a:p>
                      <a:pPr algn="ctr"/>
                      <a:r>
                        <a:rPr lang="en-US" sz="1400"/>
                        <a:t>$20</a:t>
                      </a:r>
                    </a:p>
                  </a:txBody>
                  <a:tcPr/>
                </a:tc>
                <a:extLst>
                  <a:ext uri="{0D108BD9-81ED-4DB2-BD59-A6C34878D82A}">
                    <a16:rowId xmlns:a16="http://schemas.microsoft.com/office/drawing/2014/main" val="3390191175"/>
                  </a:ext>
                </a:extLst>
              </a:tr>
              <a:tr h="338663">
                <a:tc>
                  <a:txBody>
                    <a:bodyPr/>
                    <a:lstStyle/>
                    <a:p>
                      <a:pPr algn="ctr"/>
                      <a:r>
                        <a:rPr lang="en-US" sz="1400" b="1"/>
                        <a:t>Tier 2</a:t>
                      </a:r>
                    </a:p>
                  </a:txBody>
                  <a:tcPr/>
                </a:tc>
                <a:tc>
                  <a:txBody>
                    <a:bodyPr/>
                    <a:lstStyle/>
                    <a:p>
                      <a:pPr algn="ctr"/>
                      <a:r>
                        <a:rPr lang="en-US" sz="1400"/>
                        <a:t>$40</a:t>
                      </a:r>
                    </a:p>
                  </a:txBody>
                  <a:tcPr/>
                </a:tc>
                <a:tc>
                  <a:txBody>
                    <a:bodyPr/>
                    <a:lstStyle/>
                    <a:p>
                      <a:pPr algn="ctr"/>
                      <a:r>
                        <a:rPr lang="en-US" sz="1400"/>
                        <a:t>$50</a:t>
                      </a:r>
                    </a:p>
                  </a:txBody>
                  <a:tcPr/>
                </a:tc>
                <a:extLst>
                  <a:ext uri="{0D108BD9-81ED-4DB2-BD59-A6C34878D82A}">
                    <a16:rowId xmlns:a16="http://schemas.microsoft.com/office/drawing/2014/main" val="4152567915"/>
                  </a:ext>
                </a:extLst>
              </a:tr>
              <a:tr h="338663">
                <a:tc>
                  <a:txBody>
                    <a:bodyPr/>
                    <a:lstStyle/>
                    <a:p>
                      <a:pPr algn="ctr"/>
                      <a:r>
                        <a:rPr lang="en-US" sz="1400" b="1"/>
                        <a:t>Tier 3</a:t>
                      </a:r>
                    </a:p>
                  </a:txBody>
                  <a:tcPr/>
                </a:tc>
                <a:tc>
                  <a:txBody>
                    <a:bodyPr/>
                    <a:lstStyle/>
                    <a:p>
                      <a:pPr algn="ctr"/>
                      <a:r>
                        <a:rPr lang="en-US" sz="1400"/>
                        <a:t>$75</a:t>
                      </a:r>
                    </a:p>
                  </a:txBody>
                  <a:tcPr/>
                </a:tc>
                <a:tc>
                  <a:txBody>
                    <a:bodyPr/>
                    <a:lstStyle/>
                    <a:p>
                      <a:pPr algn="ctr"/>
                      <a:r>
                        <a:rPr lang="en-US" sz="1400"/>
                        <a:t>$90</a:t>
                      </a:r>
                    </a:p>
                  </a:txBody>
                  <a:tcPr/>
                </a:tc>
                <a:extLst>
                  <a:ext uri="{0D108BD9-81ED-4DB2-BD59-A6C34878D82A}">
                    <a16:rowId xmlns:a16="http://schemas.microsoft.com/office/drawing/2014/main" val="2573232350"/>
                  </a:ext>
                </a:extLst>
              </a:tr>
              <a:tr h="338663">
                <a:tc>
                  <a:txBody>
                    <a:bodyPr/>
                    <a:lstStyle/>
                    <a:p>
                      <a:pPr algn="ctr"/>
                      <a:r>
                        <a:rPr lang="en-US" sz="1400" b="1" dirty="0"/>
                        <a:t>Tier 4 – no change</a:t>
                      </a:r>
                    </a:p>
                  </a:txBody>
                  <a:tcPr/>
                </a:tc>
                <a:tc gridSpan="2">
                  <a:txBody>
                    <a:bodyPr/>
                    <a:lstStyle/>
                    <a:p>
                      <a:pPr algn="ctr"/>
                      <a:r>
                        <a:rPr lang="en-US" sz="1400" dirty="0"/>
                        <a:t>20% or $200</a:t>
                      </a:r>
                    </a:p>
                  </a:txBody>
                  <a:tcPr/>
                </a:tc>
                <a:tc hMerge="1">
                  <a:txBody>
                    <a:bodyPr/>
                    <a:lstStyle/>
                    <a:p>
                      <a:pPr algn="ctr"/>
                      <a:endParaRPr lang="en-US"/>
                    </a:p>
                  </a:txBody>
                  <a:tcPr/>
                </a:tc>
                <a:extLst>
                  <a:ext uri="{0D108BD9-81ED-4DB2-BD59-A6C34878D82A}">
                    <a16:rowId xmlns:a16="http://schemas.microsoft.com/office/drawing/2014/main" val="1330456603"/>
                  </a:ext>
                </a:extLst>
              </a:tr>
            </a:tbl>
          </a:graphicData>
        </a:graphic>
      </p:graphicFrame>
    </p:spTree>
    <p:extLst>
      <p:ext uri="{BB962C8B-B14F-4D97-AF65-F5344CB8AC3E}">
        <p14:creationId xmlns:p14="http://schemas.microsoft.com/office/powerpoint/2010/main" val="7454645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9297" y="597723"/>
            <a:ext cx="10919634" cy="669924"/>
          </a:xfrm>
        </p:spPr>
        <p:txBody>
          <a:bodyPr/>
          <a:lstStyle/>
          <a:p>
            <a:r>
              <a:rPr lang="en-US" dirty="0"/>
              <a:t>Supplemental health Resources available</a:t>
            </a:r>
          </a:p>
        </p:txBody>
      </p:sp>
      <p:grpSp>
        <p:nvGrpSpPr>
          <p:cNvPr id="41" name="Group 40">
            <a:extLst>
              <a:ext uri="{FF2B5EF4-FFF2-40B4-BE49-F238E27FC236}">
                <a16:creationId xmlns:a16="http://schemas.microsoft.com/office/drawing/2014/main" id="{03AA7018-3086-AF36-970F-DB59E9767505}"/>
              </a:ext>
            </a:extLst>
          </p:cNvPr>
          <p:cNvGrpSpPr/>
          <p:nvPr/>
        </p:nvGrpSpPr>
        <p:grpSpPr>
          <a:xfrm>
            <a:off x="759367" y="3262089"/>
            <a:ext cx="1137672" cy="1022461"/>
            <a:chOff x="4224528" y="2459736"/>
            <a:chExt cx="1481328" cy="1481328"/>
          </a:xfrm>
        </p:grpSpPr>
        <p:sp>
          <p:nvSpPr>
            <p:cNvPr id="37" name="Oval 36">
              <a:extLst>
                <a:ext uri="{FF2B5EF4-FFF2-40B4-BE49-F238E27FC236}">
                  <a16:creationId xmlns:a16="http://schemas.microsoft.com/office/drawing/2014/main" id="{24638606-2A7E-650E-2868-663CEAE848C9}"/>
                </a:ext>
              </a:extLst>
            </p:cNvPr>
            <p:cNvSpPr/>
            <p:nvPr/>
          </p:nvSpPr>
          <p:spPr>
            <a:xfrm>
              <a:off x="4279126" y="2521889"/>
              <a:ext cx="1375576" cy="1375576"/>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6" name="Graphic 25">
              <a:extLst>
                <a:ext uri="{FF2B5EF4-FFF2-40B4-BE49-F238E27FC236}">
                  <a16:creationId xmlns:a16="http://schemas.microsoft.com/office/drawing/2014/main" id="{C0898CCB-E7D9-0DF0-3F7E-0F0E1141D1BF}"/>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224528" y="2459736"/>
              <a:ext cx="1481328" cy="1481328"/>
            </a:xfrm>
            <a:prstGeom prst="rect">
              <a:avLst/>
            </a:prstGeom>
          </p:spPr>
        </p:pic>
      </p:grpSp>
      <p:grpSp>
        <p:nvGrpSpPr>
          <p:cNvPr id="42" name="Group 41">
            <a:extLst>
              <a:ext uri="{FF2B5EF4-FFF2-40B4-BE49-F238E27FC236}">
                <a16:creationId xmlns:a16="http://schemas.microsoft.com/office/drawing/2014/main" id="{EDD9CF59-6167-D8BC-9275-478E7DEA4175}"/>
              </a:ext>
            </a:extLst>
          </p:cNvPr>
          <p:cNvGrpSpPr/>
          <p:nvPr/>
        </p:nvGrpSpPr>
        <p:grpSpPr>
          <a:xfrm>
            <a:off x="801300" y="4600484"/>
            <a:ext cx="1137672" cy="1120530"/>
            <a:chOff x="7756100" y="2459736"/>
            <a:chExt cx="1481328" cy="1481328"/>
          </a:xfrm>
        </p:grpSpPr>
        <p:sp>
          <p:nvSpPr>
            <p:cNvPr id="40" name="Oval 39">
              <a:extLst>
                <a:ext uri="{FF2B5EF4-FFF2-40B4-BE49-F238E27FC236}">
                  <a16:creationId xmlns:a16="http://schemas.microsoft.com/office/drawing/2014/main" id="{190B0E1B-DF10-B6DA-D4A4-5AD9B7CBF5E9}"/>
                </a:ext>
              </a:extLst>
            </p:cNvPr>
            <p:cNvSpPr/>
            <p:nvPr/>
          </p:nvSpPr>
          <p:spPr>
            <a:xfrm>
              <a:off x="7809505" y="2513938"/>
              <a:ext cx="1375576" cy="1375576"/>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7" name="Graphic 26">
              <a:extLst>
                <a:ext uri="{FF2B5EF4-FFF2-40B4-BE49-F238E27FC236}">
                  <a16:creationId xmlns:a16="http://schemas.microsoft.com/office/drawing/2014/main" id="{28616381-91C6-A166-5611-8BDD9388694C}"/>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756100" y="2459736"/>
              <a:ext cx="1481328" cy="1481328"/>
            </a:xfrm>
            <a:prstGeom prst="rect">
              <a:avLst/>
            </a:prstGeom>
          </p:spPr>
        </p:pic>
      </p:grpSp>
      <p:pic>
        <p:nvPicPr>
          <p:cNvPr id="43" name="Graphic 42">
            <a:extLst>
              <a:ext uri="{FF2B5EF4-FFF2-40B4-BE49-F238E27FC236}">
                <a16:creationId xmlns:a16="http://schemas.microsoft.com/office/drawing/2014/main" id="{0E62BC55-5852-D612-32E9-B53591328291}"/>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59367" y="1976894"/>
            <a:ext cx="1098386" cy="1022461"/>
          </a:xfrm>
          <a:prstGeom prst="rect">
            <a:avLst/>
          </a:prstGeom>
        </p:spPr>
      </p:pic>
      <p:sp>
        <p:nvSpPr>
          <p:cNvPr id="45" name="Content Placeholder 29">
            <a:extLst>
              <a:ext uri="{FF2B5EF4-FFF2-40B4-BE49-F238E27FC236}">
                <a16:creationId xmlns:a16="http://schemas.microsoft.com/office/drawing/2014/main" id="{40B63BF4-D2E6-903F-C476-4DA95CB8261B}"/>
              </a:ext>
            </a:extLst>
          </p:cNvPr>
          <p:cNvSpPr txBox="1">
            <a:spLocks/>
          </p:cNvSpPr>
          <p:nvPr/>
        </p:nvSpPr>
        <p:spPr>
          <a:xfrm>
            <a:off x="2048608" y="2122344"/>
            <a:ext cx="3668721" cy="602083"/>
          </a:xfrm>
        </p:spPr>
        <p:txBody>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600" b="1" kern="1200">
                <a:solidFill>
                  <a:schemeClr val="tx1"/>
                </a:solidFill>
                <a:latin typeface="+mn-lt"/>
                <a:ea typeface="+mn-ea"/>
                <a:cs typeface="+mn-cs"/>
              </a:defRPr>
            </a:lvl1pPr>
            <a:lvl2pPr marL="0" marR="0" indent="0" algn="l" defTabSz="914400" rtl="0" eaLnBrk="1" fontAlgn="auto" latinLnBrk="0" hangingPunct="1">
              <a:lnSpc>
                <a:spcPct val="90000"/>
              </a:lnSpc>
              <a:spcBef>
                <a:spcPts val="300"/>
              </a:spcBef>
              <a:spcAft>
                <a:spcPts val="0"/>
              </a:spcAft>
              <a:buClrTx/>
              <a:buSzTx/>
              <a:buFont typeface="Arial" panose="020B0604020202020204" pitchFamily="34" charset="0"/>
              <a:buNone/>
              <a:tabLst/>
              <a:defRPr sz="1400" kern="1200">
                <a:solidFill>
                  <a:schemeClr val="tx1"/>
                </a:solidFill>
                <a:latin typeface="+mn-lt"/>
                <a:ea typeface="+mn-ea"/>
                <a:cs typeface="+mn-cs"/>
              </a:defRPr>
            </a:lvl2pPr>
            <a:lvl3pPr marL="0" marR="0" indent="-137160"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3pPr>
            <a:lvl4pPr marL="402336" marR="0" indent="-173736" algn="l" defTabSz="914400" rtl="0" eaLnBrk="1" fontAlgn="auto" latinLnBrk="0" hangingPunct="1">
              <a:lnSpc>
                <a:spcPct val="90000"/>
              </a:lnSpc>
              <a:spcBef>
                <a:spcPts val="300"/>
              </a:spcBef>
              <a:spcAft>
                <a:spcPts val="0"/>
              </a:spcAft>
              <a:buClr>
                <a:srgbClr val="58595B"/>
              </a:buClr>
              <a:buSzTx/>
              <a:buFont typeface="System Font Regular"/>
              <a:buChar char="—"/>
              <a:tabLst/>
              <a:defRPr sz="1400" kern="1200">
                <a:solidFill>
                  <a:schemeClr val="tx1"/>
                </a:solidFill>
                <a:latin typeface="+mn-lt"/>
                <a:ea typeface="+mn-ea"/>
                <a:cs typeface="+mn-cs"/>
              </a:defRPr>
            </a:lvl4pPr>
            <a:lvl5pPr marL="731520" marR="0" indent="-137160"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58595B"/>
                </a:solidFill>
                <a:effectLst/>
                <a:uLnTx/>
                <a:uFillTx/>
                <a:ea typeface="+mn-ea"/>
                <a:cs typeface="+mn-cs"/>
                <a:hlinkClick r:id="rId9"/>
              </a:rPr>
              <a:t>VBA Securian Microsite</a:t>
            </a:r>
            <a:endParaRPr kumimoji="0" lang="en-US" sz="1800" b="0" i="0" u="none" strike="noStrike" kern="1200" cap="none" spc="0" normalizeH="0" baseline="0" noProof="0" dirty="0">
              <a:ln>
                <a:noFill/>
              </a:ln>
              <a:solidFill>
                <a:srgbClr val="58595B"/>
              </a:solidFill>
              <a:effectLst/>
              <a:uLnTx/>
              <a:uFillTx/>
              <a:ea typeface="+mn-ea"/>
              <a:cs typeface="+mn-cs"/>
            </a:endParaRPr>
          </a:p>
        </p:txBody>
      </p:sp>
      <p:sp>
        <p:nvSpPr>
          <p:cNvPr id="48" name="TextBox 47">
            <a:extLst>
              <a:ext uri="{FF2B5EF4-FFF2-40B4-BE49-F238E27FC236}">
                <a16:creationId xmlns:a16="http://schemas.microsoft.com/office/drawing/2014/main" id="{B36C13FF-49A3-DAA9-FB3B-699C58D84E40}"/>
              </a:ext>
            </a:extLst>
          </p:cNvPr>
          <p:cNvSpPr txBox="1"/>
          <p:nvPr/>
        </p:nvSpPr>
        <p:spPr>
          <a:xfrm>
            <a:off x="2048607" y="4822210"/>
            <a:ext cx="3668721" cy="646331"/>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0" i="0" u="none" strike="noStrike" kern="1200" cap="none" spc="0" normalizeH="0" baseline="0" noProof="0" dirty="0">
                <a:ln>
                  <a:noFill/>
                </a:ln>
                <a:solidFill>
                  <a:srgbClr val="58595B"/>
                </a:solidFill>
                <a:effectLst/>
                <a:uLnTx/>
                <a:uFillTx/>
                <a:ea typeface="+mn-ea"/>
                <a:cs typeface="Arial" panose="020B0604020202020204" pitchFamily="34" charset="0"/>
              </a:rPr>
              <a:t>Contact Securian Financial at                     </a:t>
            </a:r>
            <a:r>
              <a:rPr kumimoji="0" lang="en-US" sz="1800" b="1" i="0" u="none" strike="noStrike" kern="1200" cap="none" spc="0" normalizeH="0" baseline="0" noProof="0" dirty="0">
                <a:ln>
                  <a:noFill/>
                </a:ln>
                <a:solidFill>
                  <a:srgbClr val="58595B"/>
                </a:solidFill>
                <a:effectLst/>
                <a:uLnTx/>
                <a:uFillTx/>
                <a:ea typeface="+mn-ea"/>
                <a:cs typeface="Arial" panose="020B0604020202020204" pitchFamily="34" charset="0"/>
              </a:rPr>
              <a:t>1-866-293-6047 </a:t>
            </a:r>
          </a:p>
        </p:txBody>
      </p:sp>
      <p:sp>
        <p:nvSpPr>
          <p:cNvPr id="3" name="TextBox 2">
            <a:extLst>
              <a:ext uri="{FF2B5EF4-FFF2-40B4-BE49-F238E27FC236}">
                <a16:creationId xmlns:a16="http://schemas.microsoft.com/office/drawing/2014/main" id="{20B86A92-50EA-40A4-2909-6ACB68F78F19}"/>
              </a:ext>
            </a:extLst>
          </p:cNvPr>
          <p:cNvSpPr txBox="1"/>
          <p:nvPr/>
        </p:nvSpPr>
        <p:spPr>
          <a:xfrm>
            <a:off x="2048608" y="3450153"/>
            <a:ext cx="4145556" cy="646331"/>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900"/>
              </a:spcAft>
              <a:buClrTx/>
              <a:buSzTx/>
              <a:buFontTx/>
              <a:buNone/>
              <a:tabLst/>
              <a:defRPr/>
            </a:pPr>
            <a:r>
              <a:rPr kumimoji="0" lang="en-US" sz="1800" b="0" i="0" u="none" strike="noStrike" kern="1200" cap="none" spc="0" normalizeH="0" baseline="0" noProof="0" dirty="0">
                <a:ln>
                  <a:noFill/>
                </a:ln>
                <a:solidFill>
                  <a:srgbClr val="58595B"/>
                </a:solidFill>
                <a:effectLst/>
                <a:uLnTx/>
                <a:uFillTx/>
                <a:ea typeface="+mn-ea"/>
                <a:cs typeface="+mn-cs"/>
              </a:rPr>
              <a:t>Benefit Scout</a:t>
            </a:r>
            <a:r>
              <a:rPr kumimoji="0" lang="en-US" sz="1800" b="0" i="0" u="none" strike="noStrike" kern="1200" cap="none" spc="0" normalizeH="0" baseline="30000" noProof="0" dirty="0">
                <a:ln>
                  <a:noFill/>
                </a:ln>
                <a:solidFill>
                  <a:srgbClr val="58595B"/>
                </a:solidFill>
                <a:effectLst/>
                <a:uLnTx/>
                <a:uFillTx/>
                <a:ea typeface="+mn-ea"/>
                <a:cs typeface="+mn-cs"/>
              </a:rPr>
              <a:t> ®</a:t>
            </a:r>
            <a:r>
              <a:rPr kumimoji="0" lang="en-US" sz="1800" b="0" i="0" u="none" strike="noStrike" kern="1200" cap="none" spc="0" normalizeH="0" baseline="0" noProof="0" dirty="0">
                <a:ln>
                  <a:noFill/>
                </a:ln>
                <a:solidFill>
                  <a:srgbClr val="58595B"/>
                </a:solidFill>
                <a:effectLst/>
                <a:uLnTx/>
                <a:uFillTx/>
                <a:ea typeface="+mn-ea"/>
                <a:cs typeface="+mn-cs"/>
              </a:rPr>
              <a:t> through bswift </a:t>
            </a:r>
            <a:r>
              <a:rPr lang="en-US" dirty="0">
                <a:solidFill>
                  <a:srgbClr val="58595B"/>
                </a:solidFill>
              </a:rPr>
              <a:t>enrollment site</a:t>
            </a:r>
            <a:endParaRPr kumimoji="0" lang="en-US" sz="1800" b="0" i="0" u="none" strike="noStrike" kern="1200" cap="none" spc="0" normalizeH="0" baseline="0" noProof="0" dirty="0">
              <a:ln>
                <a:noFill/>
              </a:ln>
              <a:solidFill>
                <a:srgbClr val="58595B"/>
              </a:solidFill>
              <a:effectLst/>
              <a:uLnTx/>
              <a:uFillTx/>
              <a:ea typeface="+mn-ea"/>
              <a:cs typeface="+mn-cs"/>
            </a:endParaRPr>
          </a:p>
        </p:txBody>
      </p:sp>
      <p:pic>
        <p:nvPicPr>
          <p:cNvPr id="4" name="Picture 3" descr="A picture containing monitor, indoor, sitting, desk&#10;&#10;Description automatically generated">
            <a:extLst>
              <a:ext uri="{FF2B5EF4-FFF2-40B4-BE49-F238E27FC236}">
                <a16:creationId xmlns:a16="http://schemas.microsoft.com/office/drawing/2014/main" id="{9674BDB4-9100-4427-A23E-FD4B73954B8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156" t="12894" r="26080" b="15978"/>
          <a:stretch/>
        </p:blipFill>
        <p:spPr>
          <a:xfrm>
            <a:off x="5893236" y="1540196"/>
            <a:ext cx="6298764" cy="4341989"/>
          </a:xfrm>
          <a:prstGeom prst="rect">
            <a:avLst/>
          </a:prstGeom>
        </p:spPr>
      </p:pic>
      <p:pic>
        <p:nvPicPr>
          <p:cNvPr id="6" name="Picture 5">
            <a:extLst>
              <a:ext uri="{FF2B5EF4-FFF2-40B4-BE49-F238E27FC236}">
                <a16:creationId xmlns:a16="http://schemas.microsoft.com/office/drawing/2014/main" id="{A068AEE4-6BF5-3169-6D3B-5E1ED408017C}"/>
              </a:ext>
            </a:extLst>
          </p:cNvPr>
          <p:cNvPicPr>
            <a:picLocks noChangeAspect="1"/>
          </p:cNvPicPr>
          <p:nvPr/>
        </p:nvPicPr>
        <p:blipFill rotWithShape="1">
          <a:blip r:embed="rId11"/>
          <a:srcRect l="2017" r="13710"/>
          <a:stretch/>
        </p:blipFill>
        <p:spPr>
          <a:xfrm>
            <a:off x="7400563" y="2015467"/>
            <a:ext cx="4791432" cy="3304682"/>
          </a:xfrm>
          <a:prstGeom prst="rect">
            <a:avLst/>
          </a:prstGeom>
        </p:spPr>
      </p:pic>
    </p:spTree>
    <p:extLst>
      <p:ext uri="{BB962C8B-B14F-4D97-AF65-F5344CB8AC3E}">
        <p14:creationId xmlns:p14="http://schemas.microsoft.com/office/powerpoint/2010/main" val="4909323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673DFE75-9FBF-AAF6-17FD-EC7FEB4D9956}"/>
              </a:ext>
            </a:extLst>
          </p:cNvPr>
          <p:cNvGrpSpPr/>
          <p:nvPr/>
        </p:nvGrpSpPr>
        <p:grpSpPr>
          <a:xfrm>
            <a:off x="609603" y="627828"/>
            <a:ext cx="1054939" cy="1054936"/>
            <a:chOff x="457201" y="314351"/>
            <a:chExt cx="1122209" cy="1122206"/>
          </a:xfrm>
        </p:grpSpPr>
        <p:sp>
          <p:nvSpPr>
            <p:cNvPr id="40" name="Oval 39">
              <a:extLst>
                <a:ext uri="{FF2B5EF4-FFF2-40B4-BE49-F238E27FC236}">
                  <a16:creationId xmlns:a16="http://schemas.microsoft.com/office/drawing/2014/main" id="{895B6818-AFAC-071B-9C31-2E68E40BAFBE}"/>
                </a:ext>
              </a:extLst>
            </p:cNvPr>
            <p:cNvSpPr>
              <a:spLocks noChangeAspect="1"/>
            </p:cNvSpPr>
            <p:nvPr/>
          </p:nvSpPr>
          <p:spPr>
            <a:xfrm>
              <a:off x="457201" y="314351"/>
              <a:ext cx="1122209" cy="112220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5333" b="1">
                <a:solidFill>
                  <a:schemeClr val="tx1"/>
                </a:solidFill>
              </a:endParaRPr>
            </a:p>
          </p:txBody>
        </p:sp>
        <p:pic>
          <p:nvPicPr>
            <p:cNvPr id="41" name="Graphic 40">
              <a:extLst>
                <a:ext uri="{FF2B5EF4-FFF2-40B4-BE49-F238E27FC236}">
                  <a16:creationId xmlns:a16="http://schemas.microsoft.com/office/drawing/2014/main" id="{8EF754E9-0CCD-6566-11D4-844FCBD51CB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80091" y="537240"/>
              <a:ext cx="676428" cy="676428"/>
            </a:xfrm>
            <a:prstGeom prst="rect">
              <a:avLst/>
            </a:prstGeom>
          </p:spPr>
        </p:pic>
      </p:grpSp>
      <p:grpSp>
        <p:nvGrpSpPr>
          <p:cNvPr id="5" name="Group 4">
            <a:extLst>
              <a:ext uri="{FF2B5EF4-FFF2-40B4-BE49-F238E27FC236}">
                <a16:creationId xmlns:a16="http://schemas.microsoft.com/office/drawing/2014/main" id="{23786CCB-C910-A20B-95B3-6D22FA2A5CAB}"/>
              </a:ext>
            </a:extLst>
          </p:cNvPr>
          <p:cNvGrpSpPr/>
          <p:nvPr/>
        </p:nvGrpSpPr>
        <p:grpSpPr>
          <a:xfrm>
            <a:off x="7028421" y="1633071"/>
            <a:ext cx="2873708" cy="3822763"/>
            <a:chOff x="6406104" y="901015"/>
            <a:chExt cx="2155281" cy="2867072"/>
          </a:xfrm>
        </p:grpSpPr>
        <p:sp>
          <p:nvSpPr>
            <p:cNvPr id="14" name="Rounded Rectangle 45">
              <a:extLst>
                <a:ext uri="{FF2B5EF4-FFF2-40B4-BE49-F238E27FC236}">
                  <a16:creationId xmlns:a16="http://schemas.microsoft.com/office/drawing/2014/main" id="{26645422-FA74-2F38-B9FA-3539A3523143}"/>
                </a:ext>
              </a:extLst>
            </p:cNvPr>
            <p:cNvSpPr>
              <a:spLocks/>
            </p:cNvSpPr>
            <p:nvPr/>
          </p:nvSpPr>
          <p:spPr>
            <a:xfrm>
              <a:off x="6406104" y="901015"/>
              <a:ext cx="2155281" cy="2867072"/>
            </a:xfrm>
            <a:prstGeom prst="roundRect">
              <a:avLst>
                <a:gd name="adj" fmla="val 6380"/>
              </a:avLst>
            </a:prstGeom>
            <a:solidFill>
              <a:schemeClr val="bg1"/>
            </a:solidFill>
            <a:ln>
              <a:solidFill>
                <a:schemeClr val="tx1"/>
              </a:solidFill>
            </a:ln>
            <a:effectLst>
              <a:outerShdw blurRad="172094" dist="60126" dir="3180000" algn="ctr" rotWithShape="0">
                <a:srgbClr val="000000">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67"/>
            </a:p>
          </p:txBody>
        </p:sp>
        <p:sp>
          <p:nvSpPr>
            <p:cNvPr id="7" name="Freeform: Shape 6">
              <a:extLst>
                <a:ext uri="{FF2B5EF4-FFF2-40B4-BE49-F238E27FC236}">
                  <a16:creationId xmlns:a16="http://schemas.microsoft.com/office/drawing/2014/main" id="{47AA952F-02B1-AB07-C0D7-F5C41CED8D09}"/>
                </a:ext>
              </a:extLst>
            </p:cNvPr>
            <p:cNvSpPr>
              <a:spLocks/>
            </p:cNvSpPr>
            <p:nvPr/>
          </p:nvSpPr>
          <p:spPr>
            <a:xfrm>
              <a:off x="6406104" y="901015"/>
              <a:ext cx="2155281" cy="758705"/>
            </a:xfrm>
            <a:custGeom>
              <a:avLst/>
              <a:gdLst>
                <a:gd name="connsiteX0" fmla="*/ 137507 w 2155281"/>
                <a:gd name="connsiteY0" fmla="*/ 0 h 758705"/>
                <a:gd name="connsiteX1" fmla="*/ 2017774 w 2155281"/>
                <a:gd name="connsiteY1" fmla="*/ 0 h 758705"/>
                <a:gd name="connsiteX2" fmla="*/ 2155281 w 2155281"/>
                <a:gd name="connsiteY2" fmla="*/ 137507 h 758705"/>
                <a:gd name="connsiteX3" fmla="*/ 2155281 w 2155281"/>
                <a:gd name="connsiteY3" fmla="*/ 758705 h 758705"/>
                <a:gd name="connsiteX4" fmla="*/ 0 w 2155281"/>
                <a:gd name="connsiteY4" fmla="*/ 758705 h 758705"/>
                <a:gd name="connsiteX5" fmla="*/ 0 w 2155281"/>
                <a:gd name="connsiteY5" fmla="*/ 137507 h 758705"/>
                <a:gd name="connsiteX6" fmla="*/ 137507 w 2155281"/>
                <a:gd name="connsiteY6" fmla="*/ 0 h 758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5281" h="758705">
                  <a:moveTo>
                    <a:pt x="137507" y="0"/>
                  </a:moveTo>
                  <a:lnTo>
                    <a:pt x="2017774" y="0"/>
                  </a:lnTo>
                  <a:cubicBezTo>
                    <a:pt x="2093717" y="0"/>
                    <a:pt x="2155281" y="61564"/>
                    <a:pt x="2155281" y="137507"/>
                  </a:cubicBezTo>
                  <a:lnTo>
                    <a:pt x="2155281" y="758705"/>
                  </a:lnTo>
                  <a:lnTo>
                    <a:pt x="0" y="758705"/>
                  </a:lnTo>
                  <a:lnTo>
                    <a:pt x="0" y="137507"/>
                  </a:lnTo>
                  <a:cubicBezTo>
                    <a:pt x="0" y="61564"/>
                    <a:pt x="61564" y="0"/>
                    <a:pt x="137507" y="0"/>
                  </a:cubicBez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67"/>
            </a:p>
          </p:txBody>
        </p:sp>
        <p:sp>
          <p:nvSpPr>
            <p:cNvPr id="8" name="TextBox 7">
              <a:extLst>
                <a:ext uri="{FF2B5EF4-FFF2-40B4-BE49-F238E27FC236}">
                  <a16:creationId xmlns:a16="http://schemas.microsoft.com/office/drawing/2014/main" id="{848EA2D1-1A31-12C1-0A5A-C6B0DE046403}"/>
                </a:ext>
              </a:extLst>
            </p:cNvPr>
            <p:cNvSpPr txBox="1">
              <a:spLocks/>
            </p:cNvSpPr>
            <p:nvPr/>
          </p:nvSpPr>
          <p:spPr>
            <a:xfrm>
              <a:off x="6554258" y="1011113"/>
              <a:ext cx="1858973" cy="4628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spcAft>
                  <a:spcPts val="267"/>
                </a:spcAft>
              </a:pPr>
              <a:r>
                <a:rPr lang="en-US" sz="1600" b="1" dirty="0">
                  <a:solidFill>
                    <a:schemeClr val="bg1"/>
                  </a:solidFill>
                </a:rPr>
                <a:t>Benefit Premier Plus</a:t>
              </a:r>
            </a:p>
            <a:p>
              <a:pPr algn="ctr">
                <a:lnSpc>
                  <a:spcPct val="90000"/>
                </a:lnSpc>
              </a:pPr>
              <a:r>
                <a:rPr lang="en-US" sz="1200" b="1" dirty="0">
                  <a:solidFill>
                    <a:schemeClr val="bg1"/>
                  </a:solidFill>
                </a:rPr>
                <a:t>$12.49 </a:t>
              </a:r>
              <a:r>
                <a:rPr lang="en-US" sz="1200" dirty="0">
                  <a:solidFill>
                    <a:schemeClr val="bg1"/>
                  </a:solidFill>
                </a:rPr>
                <a:t>Employee Only</a:t>
              </a:r>
              <a:endParaRPr lang="en-US" sz="1200" b="1" dirty="0">
                <a:solidFill>
                  <a:schemeClr val="bg1"/>
                </a:solidFill>
              </a:endParaRPr>
            </a:p>
            <a:p>
              <a:pPr algn="ctr">
                <a:lnSpc>
                  <a:spcPct val="90000"/>
                </a:lnSpc>
              </a:pPr>
              <a:r>
                <a:rPr lang="en-US" sz="1200" b="1" dirty="0">
                  <a:solidFill>
                    <a:schemeClr val="bg1"/>
                  </a:solidFill>
                </a:rPr>
                <a:t>$21.48 </a:t>
              </a:r>
              <a:r>
                <a:rPr lang="en-US" sz="1200" dirty="0">
                  <a:solidFill>
                    <a:schemeClr val="bg1"/>
                  </a:solidFill>
                </a:rPr>
                <a:t>Employee + Dependents</a:t>
              </a:r>
            </a:p>
          </p:txBody>
        </p:sp>
        <p:sp>
          <p:nvSpPr>
            <p:cNvPr id="9" name="TextBox 8">
              <a:extLst>
                <a:ext uri="{FF2B5EF4-FFF2-40B4-BE49-F238E27FC236}">
                  <a16:creationId xmlns:a16="http://schemas.microsoft.com/office/drawing/2014/main" id="{586DC449-BB34-FA0D-06C2-17D6A534411C}"/>
                </a:ext>
              </a:extLst>
            </p:cNvPr>
            <p:cNvSpPr txBox="1">
              <a:spLocks/>
            </p:cNvSpPr>
            <p:nvPr/>
          </p:nvSpPr>
          <p:spPr>
            <a:xfrm>
              <a:off x="6577369" y="1809750"/>
              <a:ext cx="1812752" cy="995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a:lnSpc>
                  <a:spcPct val="90000"/>
                </a:lnSpc>
                <a:spcAft>
                  <a:spcPts val="800"/>
                </a:spcAft>
                <a:buClr>
                  <a:schemeClr val="tx1"/>
                </a:buClr>
              </a:pPr>
              <a:r>
                <a:rPr lang="en-US" sz="1333" b="1" dirty="0">
                  <a:latin typeface="+mj-lt"/>
                  <a:ea typeface="Inter" panose="02000503000000020004" pitchFamily="2" charset="0"/>
                  <a:cs typeface="Arial" panose="020B0604020202020204" pitchFamily="34" charset="0"/>
                </a:rPr>
                <a:t>Features Include:</a:t>
              </a:r>
            </a:p>
            <a:p>
              <a:pPr marL="171450" indent="-171450">
                <a:lnSpc>
                  <a:spcPct val="90000"/>
                </a:lnSpc>
                <a:spcAft>
                  <a:spcPts val="800"/>
                </a:spcAft>
                <a:buClr>
                  <a:schemeClr val="tx1"/>
                </a:buClr>
                <a:buFont typeface="Arial" panose="020B0604020202020204" pitchFamily="34" charset="0"/>
                <a:buChar char="•"/>
              </a:pPr>
              <a:r>
                <a:rPr lang="en-US" sz="1067" dirty="0">
                  <a:solidFill>
                    <a:srgbClr val="465359"/>
                  </a:solidFill>
                  <a:ea typeface="Inter Italic" panose="02000503000000020004" pitchFamily="2" charset="0"/>
                  <a:cs typeface="Arial" panose="020B0604020202020204" pitchFamily="34" charset="0"/>
                </a:rPr>
                <a:t>3 Bureau Credit Monitoring</a:t>
              </a:r>
            </a:p>
            <a:p>
              <a:pPr marL="182875" indent="-182875">
                <a:lnSpc>
                  <a:spcPct val="90000"/>
                </a:lnSpc>
                <a:spcAft>
                  <a:spcPts val="800"/>
                </a:spcAft>
                <a:buClr>
                  <a:schemeClr val="tx1"/>
                </a:buClr>
                <a:buFont typeface="Arial" panose="020B0604020202020204" pitchFamily="34" charset="0"/>
                <a:buChar char="•"/>
              </a:pPr>
              <a:r>
                <a:rPr lang="en-US" sz="1067" dirty="0">
                  <a:solidFill>
                    <a:srgbClr val="465359"/>
                  </a:solidFill>
                  <a:ea typeface="Inter Italic" panose="02000503000000020004" pitchFamily="2" charset="0"/>
                  <a:cs typeface="Arial" panose="020B0604020202020204" pitchFamily="34" charset="0"/>
                </a:rPr>
                <a:t>3 Bureau Report &amp; Score</a:t>
              </a:r>
            </a:p>
            <a:p>
              <a:pPr marL="182875" indent="-182875">
                <a:lnSpc>
                  <a:spcPct val="90000"/>
                </a:lnSpc>
                <a:spcAft>
                  <a:spcPts val="800"/>
                </a:spcAft>
                <a:buClr>
                  <a:schemeClr val="tx1"/>
                </a:buClr>
                <a:buFont typeface="Arial" panose="020B0604020202020204" pitchFamily="34" charset="0"/>
                <a:buChar char="•"/>
              </a:pPr>
              <a:r>
                <a:rPr lang="en-US" sz="1067" dirty="0">
                  <a:solidFill>
                    <a:srgbClr val="465359"/>
                  </a:solidFill>
                  <a:ea typeface="Inter Italic" panose="02000503000000020004" pitchFamily="2" charset="0"/>
                  <a:cs typeface="Arial" panose="020B0604020202020204" pitchFamily="34" charset="0"/>
                </a:rPr>
                <a:t>Alerts on Crimes Committed in </a:t>
              </a:r>
              <a:br>
                <a:rPr lang="en-US" sz="1067" dirty="0">
                  <a:solidFill>
                    <a:srgbClr val="465359"/>
                  </a:solidFill>
                  <a:ea typeface="Inter Italic" panose="02000503000000020004" pitchFamily="2" charset="0"/>
                  <a:cs typeface="Arial" panose="020B0604020202020204" pitchFamily="34" charset="0"/>
                </a:rPr>
              </a:br>
              <a:r>
                <a:rPr lang="en-US" sz="1067" dirty="0">
                  <a:solidFill>
                    <a:srgbClr val="465359"/>
                  </a:solidFill>
                  <a:ea typeface="Inter Italic" panose="02000503000000020004" pitchFamily="2" charset="0"/>
                  <a:cs typeface="Arial" panose="020B0604020202020204" pitchFamily="34" charset="0"/>
                </a:rPr>
                <a:t>Your Name</a:t>
              </a:r>
            </a:p>
            <a:p>
              <a:pPr marL="182875" indent="-182875">
                <a:lnSpc>
                  <a:spcPct val="90000"/>
                </a:lnSpc>
                <a:spcAft>
                  <a:spcPts val="800"/>
                </a:spcAft>
                <a:buClr>
                  <a:schemeClr val="tx1"/>
                </a:buClr>
                <a:buFont typeface="Arial" panose="020B0604020202020204" pitchFamily="34" charset="0"/>
                <a:buChar char="•"/>
              </a:pPr>
              <a:r>
                <a:rPr lang="en-US" sz="1067" dirty="0">
                  <a:solidFill>
                    <a:srgbClr val="465359"/>
                  </a:solidFill>
                  <a:ea typeface="Inter Italic" panose="02000503000000020004" pitchFamily="2" charset="0"/>
                  <a:cs typeface="Arial" panose="020B0604020202020204" pitchFamily="34" charset="0"/>
                </a:rPr>
                <a:t>Home Title Monitoring</a:t>
              </a:r>
            </a:p>
            <a:p>
              <a:pPr marL="182875" indent="-182875">
                <a:lnSpc>
                  <a:spcPct val="90000"/>
                </a:lnSpc>
                <a:spcAft>
                  <a:spcPts val="800"/>
                </a:spcAft>
                <a:buClr>
                  <a:schemeClr val="tx1"/>
                </a:buClr>
                <a:buFont typeface="Arial" panose="020B0604020202020204" pitchFamily="34" charset="0"/>
                <a:buChar char="•"/>
              </a:pPr>
              <a:r>
                <a:rPr lang="en-US" sz="1067" dirty="0">
                  <a:solidFill>
                    <a:srgbClr val="465359"/>
                  </a:solidFill>
                  <a:ea typeface="Inter Italic" panose="02000503000000020004" pitchFamily="2" charset="0"/>
                  <a:cs typeface="Arial" panose="020B0604020202020204" pitchFamily="34" charset="0"/>
                </a:rPr>
                <a:t>Norton Device Protection (10 EE/</a:t>
              </a:r>
              <a:br>
                <a:rPr lang="en-US" sz="1067" dirty="0">
                  <a:solidFill>
                    <a:srgbClr val="465359"/>
                  </a:solidFill>
                  <a:ea typeface="Inter Italic" panose="02000503000000020004" pitchFamily="2" charset="0"/>
                  <a:cs typeface="Arial" panose="020B0604020202020204" pitchFamily="34" charset="0"/>
                </a:rPr>
              </a:br>
              <a:r>
                <a:rPr lang="en-US" sz="1067" dirty="0">
                  <a:solidFill>
                    <a:srgbClr val="465359"/>
                  </a:solidFill>
                  <a:ea typeface="Inter Italic" panose="02000503000000020004" pitchFamily="2" charset="0"/>
                  <a:cs typeface="Arial" panose="020B0604020202020204" pitchFamily="34" charset="0"/>
                </a:rPr>
                <a:t>unlimited FF)</a:t>
              </a:r>
            </a:p>
            <a:p>
              <a:pPr marL="182875" indent="-182875">
                <a:lnSpc>
                  <a:spcPct val="90000"/>
                </a:lnSpc>
                <a:spcAft>
                  <a:spcPts val="800"/>
                </a:spcAft>
                <a:buClr>
                  <a:schemeClr val="tx1"/>
                </a:buClr>
                <a:buFont typeface="Arial" panose="020B0604020202020204" pitchFamily="34" charset="0"/>
                <a:buChar char="•"/>
              </a:pPr>
              <a:r>
                <a:rPr lang="en-US" sz="1067" dirty="0">
                  <a:solidFill>
                    <a:srgbClr val="465359"/>
                  </a:solidFill>
                  <a:ea typeface="Inter Italic" panose="02000503000000020004" pitchFamily="2" charset="0"/>
                  <a:cs typeface="Arial" panose="020B0604020202020204" pitchFamily="34" charset="0"/>
                </a:rPr>
                <a:t>Cyber Crime Coverage</a:t>
              </a:r>
            </a:p>
            <a:p>
              <a:pPr marL="182875" indent="-182875">
                <a:lnSpc>
                  <a:spcPct val="90000"/>
                </a:lnSpc>
                <a:spcAft>
                  <a:spcPts val="800"/>
                </a:spcAft>
                <a:buClr>
                  <a:schemeClr val="tx1"/>
                </a:buClr>
                <a:buFont typeface="Arial" panose="020B0604020202020204" pitchFamily="34" charset="0"/>
                <a:buChar char="•"/>
              </a:pPr>
              <a:r>
                <a:rPr lang="en-US" sz="1067" dirty="0">
                  <a:solidFill>
                    <a:srgbClr val="465359"/>
                  </a:solidFill>
                  <a:ea typeface="Inter Italic" panose="02000503000000020004" pitchFamily="2" charset="0"/>
                  <a:cs typeface="Arial" panose="020B0604020202020204" pitchFamily="34" charset="0"/>
                </a:rPr>
                <a:t>Norton </a:t>
              </a:r>
              <a:r>
                <a:rPr lang="en-US" sz="1067" dirty="0" err="1">
                  <a:solidFill>
                    <a:srgbClr val="465359"/>
                  </a:solidFill>
                  <a:ea typeface="Inter Italic" panose="02000503000000020004" pitchFamily="2" charset="0"/>
                  <a:cs typeface="Arial" panose="020B0604020202020204" pitchFamily="34" charset="0"/>
                </a:rPr>
                <a:t>AntiTrack</a:t>
              </a:r>
              <a:endParaRPr lang="en-US" sz="1067" dirty="0">
                <a:solidFill>
                  <a:srgbClr val="465359"/>
                </a:solidFill>
                <a:ea typeface="Inter Italic" panose="02000503000000020004" pitchFamily="2" charset="0"/>
                <a:cs typeface="Arial" panose="020B0604020202020204" pitchFamily="34" charset="0"/>
              </a:endParaRPr>
            </a:p>
          </p:txBody>
        </p:sp>
      </p:grpSp>
      <p:sp>
        <p:nvSpPr>
          <p:cNvPr id="21" name="Title 5">
            <a:extLst>
              <a:ext uri="{FF2B5EF4-FFF2-40B4-BE49-F238E27FC236}">
                <a16:creationId xmlns:a16="http://schemas.microsoft.com/office/drawing/2014/main" id="{74054A7E-869B-FE56-8EC9-92C0EDE3FDA4}"/>
              </a:ext>
            </a:extLst>
          </p:cNvPr>
          <p:cNvSpPr txBox="1">
            <a:spLocks/>
          </p:cNvSpPr>
          <p:nvPr/>
        </p:nvSpPr>
        <p:spPr>
          <a:xfrm>
            <a:off x="1874071" y="532837"/>
            <a:ext cx="4621620" cy="1227663"/>
          </a:xfrm>
          <a:prstGeom prst="rect">
            <a:avLst/>
          </a:prstGeom>
        </p:spPr>
        <p:txBody>
          <a:bodyPr vert="horz" lIns="0" tIns="60960" rIns="121920" bIns="60960" rtlCol="0" anchor="ctr" anchorCtr="0">
            <a:noAutofit/>
          </a:bodyPr>
          <a:lstStyle>
            <a:lvl1pPr eaLnBrk="1" hangingPunct="1">
              <a:lnSpc>
                <a:spcPct val="90000"/>
              </a:lnSpc>
              <a:spcAft>
                <a:spcPts val="600"/>
              </a:spcAft>
              <a:defRPr sz="2400" b="1" i="0">
                <a:solidFill>
                  <a:schemeClr val="tx1"/>
                </a:solidFill>
                <a:latin typeface="+mn-lt"/>
                <a:ea typeface="+mj-ea"/>
                <a:cs typeface="Calibri" panose="020F0502020204030204" pitchFamily="34" charset="0"/>
              </a:defRPr>
            </a:lvl1pPr>
          </a:lstStyle>
          <a:p>
            <a:pPr defTabSz="1219170"/>
            <a:r>
              <a:rPr lang="en-PH" sz="3200" kern="0" dirty="0">
                <a:solidFill>
                  <a:srgbClr val="465359"/>
                </a:solidFill>
                <a:latin typeface="+mj-lt"/>
              </a:rPr>
              <a:t>Norton LifeLock Benefit Plan Overview</a:t>
            </a:r>
          </a:p>
        </p:txBody>
      </p:sp>
      <p:sp>
        <p:nvSpPr>
          <p:cNvPr id="13" name="TextBox 12">
            <a:extLst>
              <a:ext uri="{FF2B5EF4-FFF2-40B4-BE49-F238E27FC236}">
                <a16:creationId xmlns:a16="http://schemas.microsoft.com/office/drawing/2014/main" id="{1A45C5A5-C93B-1AF9-42E0-A6151A098DA1}"/>
              </a:ext>
            </a:extLst>
          </p:cNvPr>
          <p:cNvSpPr txBox="1">
            <a:spLocks/>
          </p:cNvSpPr>
          <p:nvPr/>
        </p:nvSpPr>
        <p:spPr>
          <a:xfrm>
            <a:off x="609601" y="2472001"/>
            <a:ext cx="4185471" cy="1478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a:lnSpc>
                <a:spcPct val="90000"/>
              </a:lnSpc>
              <a:spcAft>
                <a:spcPts val="533"/>
              </a:spcAft>
              <a:buClr>
                <a:schemeClr val="bg2"/>
              </a:buClr>
            </a:pPr>
            <a:r>
              <a:rPr lang="en-US" sz="1400" b="1" dirty="0">
                <a:ea typeface="Inter" panose="02000503000000020004" pitchFamily="2" charset="0"/>
                <a:cs typeface="Arial" panose="020B0604020202020204" pitchFamily="34" charset="0"/>
              </a:rPr>
              <a:t>Identity Theft Protection</a:t>
            </a:r>
          </a:p>
          <a:p>
            <a:pPr marL="182875" indent="-182875">
              <a:lnSpc>
                <a:spcPct val="90000"/>
              </a:lnSpc>
              <a:spcAft>
                <a:spcPts val="533"/>
              </a:spcAft>
              <a:buClr>
                <a:schemeClr val="tx1"/>
              </a:buClr>
              <a:buFont typeface="Arial" panose="020B0604020202020204" pitchFamily="34" charset="0"/>
              <a:buChar char="•"/>
            </a:pPr>
            <a:r>
              <a:rPr lang="en-US" sz="1067" dirty="0">
                <a:solidFill>
                  <a:srgbClr val="465359"/>
                </a:solidFill>
                <a:ea typeface="Inter Italic" panose="02000503000000020004" pitchFamily="2" charset="0"/>
                <a:cs typeface="Arial" panose="020B0604020202020204" pitchFamily="34" charset="0"/>
              </a:rPr>
              <a:t>Financial Protection; Credit Monitoring, Reports, &amp; Score</a:t>
            </a:r>
          </a:p>
          <a:p>
            <a:pPr marL="182875" indent="-182875">
              <a:lnSpc>
                <a:spcPct val="90000"/>
              </a:lnSpc>
              <a:spcAft>
                <a:spcPts val="533"/>
              </a:spcAft>
              <a:buClr>
                <a:schemeClr val="tx1"/>
              </a:buClr>
              <a:buFont typeface="Arial" panose="020B0604020202020204" pitchFamily="34" charset="0"/>
              <a:buChar char="•"/>
            </a:pPr>
            <a:r>
              <a:rPr lang="en-US" sz="1067" dirty="0">
                <a:solidFill>
                  <a:srgbClr val="465359"/>
                </a:solidFill>
                <a:ea typeface="Inter Italic" panose="02000503000000020004" pitchFamily="2" charset="0"/>
                <a:cs typeface="Arial" panose="020B0604020202020204" pitchFamily="34" charset="0"/>
              </a:rPr>
              <a:t>Dark Web Monitoring</a:t>
            </a:r>
          </a:p>
          <a:p>
            <a:pPr marL="182875" indent="-182875">
              <a:lnSpc>
                <a:spcPct val="90000"/>
              </a:lnSpc>
              <a:spcAft>
                <a:spcPts val="533"/>
              </a:spcAft>
              <a:buClr>
                <a:schemeClr val="tx1"/>
              </a:buClr>
              <a:buFont typeface="Arial" panose="020B0604020202020204" pitchFamily="34" charset="0"/>
              <a:buChar char="•"/>
            </a:pPr>
            <a:r>
              <a:rPr lang="en-US" sz="1067" dirty="0">
                <a:solidFill>
                  <a:srgbClr val="465359"/>
                </a:solidFill>
                <a:ea typeface="Inter Italic" panose="02000503000000020004" pitchFamily="2" charset="0"/>
                <a:cs typeface="Arial" panose="020B0604020202020204" pitchFamily="34" charset="0"/>
              </a:rPr>
              <a:t>Social Media Monitoring</a:t>
            </a:r>
          </a:p>
          <a:p>
            <a:pPr marL="182875" indent="-182875">
              <a:lnSpc>
                <a:spcPct val="90000"/>
              </a:lnSpc>
              <a:spcAft>
                <a:spcPts val="533"/>
              </a:spcAft>
              <a:buClr>
                <a:schemeClr val="tx1"/>
              </a:buClr>
              <a:buFont typeface="Arial" panose="020B0604020202020204" pitchFamily="34" charset="0"/>
              <a:buChar char="•"/>
            </a:pPr>
            <a:r>
              <a:rPr lang="en-US" sz="1067" dirty="0">
                <a:solidFill>
                  <a:srgbClr val="465359"/>
                </a:solidFill>
                <a:ea typeface="Inter Italic" panose="02000503000000020004" pitchFamily="2" charset="0"/>
                <a:cs typeface="Arial" panose="020B0604020202020204" pitchFamily="34" charset="0"/>
              </a:rPr>
              <a:t>$3 Million Dollar Protection Package</a:t>
            </a:r>
          </a:p>
          <a:p>
            <a:pPr marL="182875" indent="-182875">
              <a:lnSpc>
                <a:spcPct val="90000"/>
              </a:lnSpc>
              <a:spcAft>
                <a:spcPts val="533"/>
              </a:spcAft>
              <a:buClr>
                <a:schemeClr val="tx1"/>
              </a:buClr>
              <a:buFont typeface="Arial" panose="020B0604020202020204" pitchFamily="34" charset="0"/>
              <a:buChar char="•"/>
            </a:pPr>
            <a:r>
              <a:rPr lang="en-US" sz="1067" dirty="0">
                <a:solidFill>
                  <a:srgbClr val="465359"/>
                </a:solidFill>
                <a:ea typeface="Inter Italic" panose="02000503000000020004" pitchFamily="2" charset="0"/>
                <a:cs typeface="Arial" panose="020B0604020202020204" pitchFamily="34" charset="0"/>
              </a:rPr>
              <a:t>Identity Restoration Specialists</a:t>
            </a:r>
          </a:p>
          <a:p>
            <a:pPr marL="182875" indent="-182875">
              <a:lnSpc>
                <a:spcPct val="90000"/>
              </a:lnSpc>
              <a:spcAft>
                <a:spcPts val="533"/>
              </a:spcAft>
              <a:buClr>
                <a:schemeClr val="tx1"/>
              </a:buClr>
              <a:buFont typeface="Arial" panose="020B0604020202020204" pitchFamily="34" charset="0"/>
              <a:buChar char="•"/>
            </a:pPr>
            <a:r>
              <a:rPr lang="en-US" sz="1067" dirty="0">
                <a:solidFill>
                  <a:srgbClr val="465359"/>
                </a:solidFill>
                <a:ea typeface="Inter Italic" panose="02000503000000020004" pitchFamily="2" charset="0"/>
                <a:cs typeface="Arial" panose="020B0604020202020204" pitchFamily="34" charset="0"/>
              </a:rPr>
              <a:t>24/7 Live Member Support</a:t>
            </a:r>
          </a:p>
        </p:txBody>
      </p:sp>
      <p:sp>
        <p:nvSpPr>
          <p:cNvPr id="16" name="TextBox 15">
            <a:extLst>
              <a:ext uri="{FF2B5EF4-FFF2-40B4-BE49-F238E27FC236}">
                <a16:creationId xmlns:a16="http://schemas.microsoft.com/office/drawing/2014/main" id="{6F8C8F33-28C9-10AC-0502-3F6E577826BE}"/>
              </a:ext>
            </a:extLst>
          </p:cNvPr>
          <p:cNvSpPr txBox="1">
            <a:spLocks/>
          </p:cNvSpPr>
          <p:nvPr/>
        </p:nvSpPr>
        <p:spPr>
          <a:xfrm>
            <a:off x="2702335" y="4363454"/>
            <a:ext cx="2195669" cy="12953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a:lnSpc>
                <a:spcPct val="90000"/>
              </a:lnSpc>
              <a:spcAft>
                <a:spcPts val="533"/>
              </a:spcAft>
              <a:buClr>
                <a:schemeClr val="bg2"/>
              </a:buClr>
            </a:pPr>
            <a:r>
              <a:rPr lang="en-US" sz="1400" b="1" dirty="0">
                <a:ea typeface="Inter" panose="02000503000000020004" pitchFamily="2" charset="0"/>
                <a:cs typeface="Arial" panose="020B0604020202020204" pitchFamily="34" charset="0"/>
              </a:rPr>
              <a:t>Device Security</a:t>
            </a:r>
          </a:p>
          <a:p>
            <a:pPr marL="182875" indent="-182875">
              <a:lnSpc>
                <a:spcPct val="90000"/>
              </a:lnSpc>
              <a:spcAft>
                <a:spcPts val="533"/>
              </a:spcAft>
              <a:buClr>
                <a:schemeClr val="tx1"/>
              </a:buClr>
              <a:buFont typeface="Arial" panose="020B0604020202020204" pitchFamily="34" charset="0"/>
              <a:buChar char="•"/>
            </a:pPr>
            <a:r>
              <a:rPr lang="en-US" sz="1067" dirty="0">
                <a:solidFill>
                  <a:srgbClr val="465359"/>
                </a:solidFill>
                <a:ea typeface="Inter Italic" panose="02000503000000020004" pitchFamily="2" charset="0"/>
                <a:cs typeface="Arial" panose="020B0604020202020204" pitchFamily="34" charset="0"/>
              </a:rPr>
              <a:t>Anti-Spyware, Antivirus, Malware &amp; Ransomware Protection</a:t>
            </a:r>
          </a:p>
          <a:p>
            <a:pPr marL="182875" indent="-182875">
              <a:lnSpc>
                <a:spcPct val="90000"/>
              </a:lnSpc>
              <a:spcAft>
                <a:spcPts val="533"/>
              </a:spcAft>
              <a:buClr>
                <a:schemeClr val="tx1"/>
              </a:buClr>
              <a:buFont typeface="Arial" panose="020B0604020202020204" pitchFamily="34" charset="0"/>
              <a:buChar char="•"/>
            </a:pPr>
            <a:r>
              <a:rPr lang="en-US" sz="1067" dirty="0">
                <a:solidFill>
                  <a:srgbClr val="465359"/>
                </a:solidFill>
                <a:ea typeface="Inter Italic" panose="02000503000000020004" pitchFamily="2" charset="0"/>
                <a:cs typeface="Arial" panose="020B0604020202020204" pitchFamily="34" charset="0"/>
              </a:rPr>
              <a:t>Parental Control </a:t>
            </a:r>
          </a:p>
          <a:p>
            <a:pPr marL="182875" indent="-182875">
              <a:lnSpc>
                <a:spcPct val="90000"/>
              </a:lnSpc>
              <a:spcAft>
                <a:spcPts val="533"/>
              </a:spcAft>
              <a:buClr>
                <a:schemeClr val="tx1"/>
              </a:buClr>
              <a:buFont typeface="Arial" panose="020B0604020202020204" pitchFamily="34" charset="0"/>
              <a:buChar char="•"/>
            </a:pPr>
            <a:r>
              <a:rPr lang="en-US" sz="1067" dirty="0">
                <a:solidFill>
                  <a:srgbClr val="465359"/>
                </a:solidFill>
                <a:ea typeface="Inter Italic" panose="02000503000000020004" pitchFamily="2" charset="0"/>
                <a:cs typeface="Arial" panose="020B0604020202020204" pitchFamily="34" charset="0"/>
              </a:rPr>
              <a:t>Password Manager</a:t>
            </a:r>
          </a:p>
          <a:p>
            <a:pPr marL="182875" indent="-182875">
              <a:lnSpc>
                <a:spcPct val="90000"/>
              </a:lnSpc>
              <a:spcAft>
                <a:spcPts val="533"/>
              </a:spcAft>
              <a:buClr>
                <a:schemeClr val="tx1"/>
              </a:buClr>
              <a:buFont typeface="Arial" panose="020B0604020202020204" pitchFamily="34" charset="0"/>
              <a:buChar char="•"/>
            </a:pPr>
            <a:r>
              <a:rPr lang="en-US" sz="1067" dirty="0">
                <a:solidFill>
                  <a:srgbClr val="465359"/>
                </a:solidFill>
                <a:ea typeface="Inter Italic" panose="02000503000000020004" pitchFamily="2" charset="0"/>
                <a:cs typeface="Arial" panose="020B0604020202020204" pitchFamily="34" charset="0"/>
              </a:rPr>
              <a:t>PC Cloud Backup</a:t>
            </a:r>
          </a:p>
        </p:txBody>
      </p:sp>
      <p:sp>
        <p:nvSpPr>
          <p:cNvPr id="17" name="TextBox 16">
            <a:extLst>
              <a:ext uri="{FF2B5EF4-FFF2-40B4-BE49-F238E27FC236}">
                <a16:creationId xmlns:a16="http://schemas.microsoft.com/office/drawing/2014/main" id="{F88848FD-CD27-9E7E-926A-6BCCE5A118BD}"/>
              </a:ext>
            </a:extLst>
          </p:cNvPr>
          <p:cNvSpPr txBox="1">
            <a:spLocks/>
          </p:cNvSpPr>
          <p:nvPr/>
        </p:nvSpPr>
        <p:spPr>
          <a:xfrm>
            <a:off x="609602" y="4344001"/>
            <a:ext cx="2026983" cy="1478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a:lnSpc>
                <a:spcPct val="90000"/>
              </a:lnSpc>
              <a:spcAft>
                <a:spcPts val="533"/>
              </a:spcAft>
              <a:buClr>
                <a:schemeClr val="bg2"/>
              </a:buClr>
            </a:pPr>
            <a:r>
              <a:rPr lang="en-US" sz="1400" b="1" dirty="0">
                <a:ea typeface="Inter" panose="02000503000000020004" pitchFamily="2" charset="0"/>
                <a:cs typeface="Arial" panose="020B0604020202020204" pitchFamily="34" charset="0"/>
              </a:rPr>
              <a:t>Online Privacy</a:t>
            </a:r>
          </a:p>
          <a:p>
            <a:pPr marL="182875" indent="-182875">
              <a:lnSpc>
                <a:spcPct val="90000"/>
              </a:lnSpc>
              <a:spcAft>
                <a:spcPts val="533"/>
              </a:spcAft>
              <a:buClr>
                <a:schemeClr val="tx1"/>
              </a:buClr>
              <a:buFont typeface="Arial" panose="020B0604020202020204" pitchFamily="34" charset="0"/>
              <a:buChar char="•"/>
            </a:pPr>
            <a:r>
              <a:rPr lang="en-US" sz="1067" dirty="0">
                <a:solidFill>
                  <a:srgbClr val="465359"/>
                </a:solidFill>
                <a:ea typeface="Inter Italic" panose="02000503000000020004" pitchFamily="2" charset="0"/>
                <a:cs typeface="Arial" panose="020B0604020202020204" pitchFamily="34" charset="0"/>
              </a:rPr>
              <a:t>PC </a:t>
            </a:r>
            <a:r>
              <a:rPr lang="en-US" sz="1067" dirty="0" err="1">
                <a:solidFill>
                  <a:srgbClr val="465359"/>
                </a:solidFill>
                <a:ea typeface="Inter Italic" panose="02000503000000020004" pitchFamily="2" charset="0"/>
                <a:cs typeface="Arial" panose="020B0604020202020204" pitchFamily="34" charset="0"/>
              </a:rPr>
              <a:t>SafeCam</a:t>
            </a:r>
            <a:endParaRPr lang="en-US" sz="1067" dirty="0">
              <a:solidFill>
                <a:srgbClr val="465359"/>
              </a:solidFill>
              <a:ea typeface="Inter Italic" panose="02000503000000020004" pitchFamily="2" charset="0"/>
              <a:cs typeface="Arial" panose="020B0604020202020204" pitchFamily="34" charset="0"/>
            </a:endParaRPr>
          </a:p>
          <a:p>
            <a:pPr marL="182875" indent="-182875">
              <a:lnSpc>
                <a:spcPct val="90000"/>
              </a:lnSpc>
              <a:spcAft>
                <a:spcPts val="533"/>
              </a:spcAft>
              <a:buClr>
                <a:schemeClr val="tx1"/>
              </a:buClr>
              <a:buFont typeface="Arial" panose="020B0604020202020204" pitchFamily="34" charset="0"/>
              <a:buChar char="•"/>
            </a:pPr>
            <a:r>
              <a:rPr lang="en-US" sz="1067" dirty="0">
                <a:solidFill>
                  <a:srgbClr val="465359"/>
                </a:solidFill>
                <a:ea typeface="Inter Italic" panose="02000503000000020004" pitchFamily="2" charset="0"/>
                <a:cs typeface="Arial" panose="020B0604020202020204" pitchFamily="34" charset="0"/>
              </a:rPr>
              <a:t>Privacy Monitor</a:t>
            </a:r>
          </a:p>
          <a:p>
            <a:pPr marL="182875" indent="-182875">
              <a:lnSpc>
                <a:spcPct val="90000"/>
              </a:lnSpc>
              <a:spcAft>
                <a:spcPts val="533"/>
              </a:spcAft>
              <a:buClr>
                <a:schemeClr val="tx1"/>
              </a:buClr>
              <a:buFont typeface="Arial" panose="020B0604020202020204" pitchFamily="34" charset="0"/>
              <a:buChar char="•"/>
            </a:pPr>
            <a:r>
              <a:rPr lang="en-US" sz="1067" dirty="0">
                <a:solidFill>
                  <a:srgbClr val="465359"/>
                </a:solidFill>
                <a:ea typeface="Inter Italic" panose="02000503000000020004" pitchFamily="2" charset="0"/>
                <a:cs typeface="Arial" panose="020B0604020202020204" pitchFamily="34" charset="0"/>
              </a:rPr>
              <a:t>Secure VPN</a:t>
            </a:r>
          </a:p>
        </p:txBody>
      </p:sp>
      <p:cxnSp>
        <p:nvCxnSpPr>
          <p:cNvPr id="18" name="Straight Connector 17">
            <a:extLst>
              <a:ext uri="{FF2B5EF4-FFF2-40B4-BE49-F238E27FC236}">
                <a16:creationId xmlns:a16="http://schemas.microsoft.com/office/drawing/2014/main" id="{CD6FF35C-6C5D-7CED-5CE4-8B10ECFD1329}"/>
              </a:ext>
            </a:extLst>
          </p:cNvPr>
          <p:cNvCxnSpPr>
            <a:cxnSpLocks/>
          </p:cNvCxnSpPr>
          <p:nvPr/>
        </p:nvCxnSpPr>
        <p:spPr>
          <a:xfrm>
            <a:off x="609601" y="4183251"/>
            <a:ext cx="4288404" cy="0"/>
          </a:xfrm>
          <a:prstGeom prst="line">
            <a:avLst/>
          </a:prstGeom>
          <a:ln w="127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D2CAB6A2-F501-D46C-ED2A-CDE223498495}"/>
              </a:ext>
            </a:extLst>
          </p:cNvPr>
          <p:cNvGrpSpPr/>
          <p:nvPr/>
        </p:nvGrpSpPr>
        <p:grpSpPr>
          <a:xfrm>
            <a:off x="609600" y="1913467"/>
            <a:ext cx="2433107" cy="299493"/>
            <a:chOff x="1148036" y="1435100"/>
            <a:chExt cx="1824830" cy="224620"/>
          </a:xfrm>
          <a:solidFill>
            <a:srgbClr val="5C6169"/>
          </a:solidFill>
        </p:grpSpPr>
        <p:sp>
          <p:nvSpPr>
            <p:cNvPr id="20" name="Rectangle: Rounded Corners 19">
              <a:extLst>
                <a:ext uri="{FF2B5EF4-FFF2-40B4-BE49-F238E27FC236}">
                  <a16:creationId xmlns:a16="http://schemas.microsoft.com/office/drawing/2014/main" id="{4520BC46-89B7-CF44-FEC3-6FAFE07FE9BC}"/>
                </a:ext>
              </a:extLst>
            </p:cNvPr>
            <p:cNvSpPr/>
            <p:nvPr/>
          </p:nvSpPr>
          <p:spPr>
            <a:xfrm>
              <a:off x="1148036" y="1435100"/>
              <a:ext cx="1824830" cy="224620"/>
            </a:xfrm>
            <a:prstGeom prst="roundRect">
              <a:avLst>
                <a:gd name="adj" fmla="val 50000"/>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1067">
                <a:solidFill>
                  <a:schemeClr val="tx1"/>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C4371396-5CA3-BC2A-C32F-844E14575F95}"/>
                </a:ext>
              </a:extLst>
            </p:cNvPr>
            <p:cNvSpPr txBox="1">
              <a:spLocks/>
            </p:cNvSpPr>
            <p:nvPr/>
          </p:nvSpPr>
          <p:spPr>
            <a:xfrm>
              <a:off x="1238919" y="1498469"/>
              <a:ext cx="1643064" cy="1291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noAutofit/>
            </a:bodyPr>
            <a:lstStyle/>
            <a:p>
              <a:pPr algn="ctr">
                <a:lnSpc>
                  <a:spcPct val="96000"/>
                </a:lnSpc>
                <a:spcAft>
                  <a:spcPts val="400"/>
                </a:spcAft>
                <a:buClr>
                  <a:schemeClr val="bg2"/>
                </a:buClr>
              </a:pPr>
              <a:r>
                <a:rPr lang="en-US" sz="1200">
                  <a:latin typeface="+mj-lt"/>
                  <a:ea typeface="Inter Italic" panose="02000503000000020004" pitchFamily="2" charset="0"/>
                  <a:cs typeface="Arial" panose="020B0604020202020204" pitchFamily="34" charset="0"/>
                </a:rPr>
                <a:t>ALL PRODUCTS INCLUDE:</a:t>
              </a:r>
            </a:p>
          </p:txBody>
        </p:sp>
      </p:grpSp>
      <p:sp>
        <p:nvSpPr>
          <p:cNvPr id="27" name="TextBox 26">
            <a:extLst>
              <a:ext uri="{FF2B5EF4-FFF2-40B4-BE49-F238E27FC236}">
                <a16:creationId xmlns:a16="http://schemas.microsoft.com/office/drawing/2014/main" id="{287F5722-F77F-CF90-B044-7B635E65B721}"/>
              </a:ext>
            </a:extLst>
          </p:cNvPr>
          <p:cNvSpPr txBox="1">
            <a:spLocks/>
          </p:cNvSpPr>
          <p:nvPr/>
        </p:nvSpPr>
        <p:spPr>
          <a:xfrm>
            <a:off x="5638607" y="5888022"/>
            <a:ext cx="5653336" cy="382332"/>
          </a:xfrm>
          <a:prstGeom prst="rect">
            <a:avLst/>
          </a:prstGeom>
          <a:noFill/>
        </p:spPr>
        <p:txBody>
          <a:bodyPr wrap="square" lIns="0" tIns="0" rIns="0" bIns="0" anchor="ctr">
            <a:noAutofit/>
          </a:bodyPr>
          <a:lstStyle/>
          <a:p>
            <a:pPr algn="ctr">
              <a:lnSpc>
                <a:spcPct val="90000"/>
              </a:lnSpc>
            </a:pPr>
            <a:r>
              <a:rPr lang="en-US" sz="1600" dirty="0">
                <a:solidFill>
                  <a:srgbClr val="465359"/>
                </a:solidFill>
              </a:rPr>
              <a:t>Benefit Plans are </a:t>
            </a:r>
            <a:r>
              <a:rPr lang="en-US" sz="2133" b="1" dirty="0">
                <a:solidFill>
                  <a:schemeClr val="accent2"/>
                </a:solidFill>
              </a:rPr>
              <a:t>60% less </a:t>
            </a:r>
            <a:r>
              <a:rPr lang="en-US" sz="1600" dirty="0">
                <a:solidFill>
                  <a:srgbClr val="465359"/>
                </a:solidFill>
              </a:rPr>
              <a:t>than the retail equivalent.</a:t>
            </a:r>
          </a:p>
        </p:txBody>
      </p:sp>
      <p:pic>
        <p:nvPicPr>
          <p:cNvPr id="3" name="Picture 2" descr="Shape&#10;&#10;Description automatically generated with medium confidence">
            <a:extLst>
              <a:ext uri="{FF2B5EF4-FFF2-40B4-BE49-F238E27FC236}">
                <a16:creationId xmlns:a16="http://schemas.microsoft.com/office/drawing/2014/main" id="{D9D0FB6B-62CD-133B-C466-88FF900B12C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8807" y="5996039"/>
            <a:ext cx="1871469" cy="457200"/>
          </a:xfrm>
          <a:prstGeom prst="rect">
            <a:avLst/>
          </a:prstGeom>
        </p:spPr>
      </p:pic>
    </p:spTree>
    <p:extLst>
      <p:ext uri="{BB962C8B-B14F-4D97-AF65-F5344CB8AC3E}">
        <p14:creationId xmlns:p14="http://schemas.microsoft.com/office/powerpoint/2010/main" val="35497066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122" y="531817"/>
            <a:ext cx="8534400" cy="530580"/>
          </a:xfrm>
        </p:spPr>
        <p:txBody>
          <a:bodyPr>
            <a:noAutofit/>
          </a:bodyPr>
          <a:lstStyle/>
          <a:p>
            <a:r>
              <a:rPr lang="en-US" sz="3200" dirty="0"/>
              <a:t>Legal Assistance (MetLife Legal Plan) </a:t>
            </a:r>
          </a:p>
        </p:txBody>
      </p:sp>
      <p:sp>
        <p:nvSpPr>
          <p:cNvPr id="3" name="Content Placeholder 2"/>
          <p:cNvSpPr>
            <a:spLocks noGrp="1"/>
          </p:cNvSpPr>
          <p:nvPr>
            <p:ph idx="1"/>
          </p:nvPr>
        </p:nvSpPr>
        <p:spPr>
          <a:xfrm>
            <a:off x="722504" y="1342239"/>
            <a:ext cx="8229600" cy="4800600"/>
          </a:xfrm>
        </p:spPr>
        <p:txBody>
          <a:bodyPr/>
          <a:lstStyle/>
          <a:p>
            <a:r>
              <a:rPr lang="en-US" sz="1800" dirty="0"/>
              <a:t>More than 13,000 attorneys, covering all 50 states</a:t>
            </a:r>
          </a:p>
          <a:p>
            <a:pPr lvl="1"/>
            <a:r>
              <a:rPr lang="en-US" sz="1600" dirty="0"/>
              <a:t>Strong network of attorneys in VA</a:t>
            </a:r>
          </a:p>
          <a:p>
            <a:r>
              <a:rPr lang="en-US" sz="1800" dirty="0"/>
              <a:t>No deductible, claim forms, or usage limits</a:t>
            </a:r>
          </a:p>
          <a:p>
            <a:r>
              <a:rPr lang="en-US" sz="1800" dirty="0"/>
              <a:t>Plan is portable (12 months of premium payments required)</a:t>
            </a:r>
          </a:p>
          <a:p>
            <a:r>
              <a:rPr lang="en-US" sz="1800" dirty="0"/>
              <a:t>Spouse and dependent coverage included</a:t>
            </a:r>
          </a:p>
          <a:p>
            <a:r>
              <a:rPr lang="en-US" sz="1800" dirty="0"/>
              <a:t>Provides full coverage for most legal matters:</a:t>
            </a:r>
          </a:p>
          <a:p>
            <a:pPr lvl="1"/>
            <a:r>
              <a:rPr lang="en-US" sz="1600" dirty="0"/>
              <a:t>Money matters, home and real estate, estate planning, living will preparation, family and personal, civil lawsuits, elder care issues, vehicles and driving, adoption assistance</a:t>
            </a:r>
          </a:p>
          <a:p>
            <a:r>
              <a:rPr lang="en-US" sz="1800" dirty="0"/>
              <a:t>Monthly rate - $16.50</a:t>
            </a:r>
          </a:p>
          <a:p>
            <a:pPr lvl="1"/>
            <a:r>
              <a:rPr lang="en-US" sz="1600" dirty="0"/>
              <a:t>Paid on an after-tax basis</a:t>
            </a:r>
          </a:p>
          <a:p>
            <a:pPr lvl="1"/>
            <a:r>
              <a:rPr lang="en-US" sz="1600" dirty="0"/>
              <a:t>Enrollment is locked in for one year</a:t>
            </a:r>
          </a:p>
          <a:p>
            <a:pPr lvl="1"/>
            <a:endParaRPr lang="en-US" dirty="0"/>
          </a:p>
        </p:txBody>
      </p:sp>
      <p:sp>
        <p:nvSpPr>
          <p:cNvPr id="4" name="Slide Number Placeholder 3">
            <a:extLst>
              <a:ext uri="{FF2B5EF4-FFF2-40B4-BE49-F238E27FC236}">
                <a16:creationId xmlns:a16="http://schemas.microsoft.com/office/drawing/2014/main" id="{4F9287E3-6ADC-761D-F624-509D4A795BD3}"/>
              </a:ext>
            </a:extLst>
          </p:cNvPr>
          <p:cNvSpPr>
            <a:spLocks noGrp="1"/>
          </p:cNvSpPr>
          <p:nvPr>
            <p:ph type="sldNum" sz="quarter" idx="12"/>
          </p:nvPr>
        </p:nvSpPr>
        <p:spPr/>
        <p:txBody>
          <a:bodyPr/>
          <a:lstStyle/>
          <a:p>
            <a:fld id="{3A98EE3D-8CD1-4C3F-BD1C-C98C9596463C}" type="slidenum">
              <a:rPr lang="en-US" smtClean="0"/>
              <a:t>62</a:t>
            </a:fld>
            <a:endParaRPr lang="en-US" dirty="0"/>
          </a:p>
        </p:txBody>
      </p:sp>
      <p:sp>
        <p:nvSpPr>
          <p:cNvPr id="5" name="TextBox 4">
            <a:extLst>
              <a:ext uri="{FF2B5EF4-FFF2-40B4-BE49-F238E27FC236}">
                <a16:creationId xmlns:a16="http://schemas.microsoft.com/office/drawing/2014/main" id="{0E0F63D7-B98A-72D8-64D6-DC05566F9D82}"/>
              </a:ext>
            </a:extLst>
          </p:cNvPr>
          <p:cNvSpPr txBox="1"/>
          <p:nvPr/>
        </p:nvSpPr>
        <p:spPr>
          <a:xfrm>
            <a:off x="4740322" y="4667330"/>
            <a:ext cx="3087595" cy="1077218"/>
          </a:xfrm>
          <a:prstGeom prst="rect">
            <a:avLst/>
          </a:prstGeom>
          <a:noFill/>
          <a:ln>
            <a:solidFill>
              <a:srgbClr val="465359"/>
            </a:solidFill>
          </a:ln>
          <a:effectLst>
            <a:outerShdw blurRad="50800" dist="38100" dir="2700000" algn="tl" rotWithShape="0">
              <a:prstClr val="black">
                <a:alpha val="40000"/>
              </a:prstClr>
            </a:outerShdw>
          </a:effectLst>
        </p:spPr>
        <p:txBody>
          <a:bodyPr wrap="square" rtlCol="0">
            <a:spAutoFit/>
          </a:bodyPr>
          <a:lstStyle/>
          <a:p>
            <a:r>
              <a:rPr lang="en-US" sz="1600" dirty="0">
                <a:solidFill>
                  <a:srgbClr val="465359"/>
                </a:solidFill>
                <a:cs typeface="Calibri" panose="020F0502020204030204" pitchFamily="34" charset="0"/>
              </a:rPr>
              <a:t>Enhancements:</a:t>
            </a:r>
          </a:p>
          <a:p>
            <a:pPr marL="285750" indent="-285750">
              <a:buFont typeface="Arial" panose="020B0604020202020204" pitchFamily="34" charset="0"/>
              <a:buChar char="•"/>
            </a:pPr>
            <a:r>
              <a:rPr lang="en-US" sz="1600" dirty="0">
                <a:solidFill>
                  <a:srgbClr val="465359"/>
                </a:solidFill>
                <a:cs typeface="Calibri" panose="020F0502020204030204" pitchFamily="34" charset="0"/>
              </a:rPr>
              <a:t>ID management services</a:t>
            </a:r>
          </a:p>
          <a:p>
            <a:pPr marL="285750" indent="-285750">
              <a:buFont typeface="Arial" panose="020B0604020202020204" pitchFamily="34" charset="0"/>
              <a:buChar char="•"/>
            </a:pPr>
            <a:r>
              <a:rPr lang="en-US" sz="1600" dirty="0">
                <a:solidFill>
                  <a:srgbClr val="465359"/>
                </a:solidFill>
                <a:cs typeface="Calibri" panose="020F0502020204030204" pitchFamily="34" charset="0"/>
              </a:rPr>
              <a:t>4 hours for non-covered attorney services</a:t>
            </a:r>
          </a:p>
        </p:txBody>
      </p:sp>
    </p:spTree>
    <p:extLst>
      <p:ext uri="{BB962C8B-B14F-4D97-AF65-F5344CB8AC3E}">
        <p14:creationId xmlns:p14="http://schemas.microsoft.com/office/powerpoint/2010/main" val="23251238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122" y="668056"/>
            <a:ext cx="7924800" cy="411162"/>
          </a:xfrm>
        </p:spPr>
        <p:txBody>
          <a:bodyPr>
            <a:noAutofit/>
          </a:bodyPr>
          <a:lstStyle/>
          <a:p>
            <a:r>
              <a:rPr lang="en-US" sz="3200" dirty="0"/>
              <a:t>Nationwide Pet Insurance </a:t>
            </a:r>
          </a:p>
        </p:txBody>
      </p:sp>
      <p:sp>
        <p:nvSpPr>
          <p:cNvPr id="3" name="Content Placeholder 2"/>
          <p:cNvSpPr>
            <a:spLocks noGrp="1"/>
          </p:cNvSpPr>
          <p:nvPr>
            <p:ph idx="1"/>
          </p:nvPr>
        </p:nvSpPr>
        <p:spPr>
          <a:xfrm>
            <a:off x="473122" y="1419606"/>
            <a:ext cx="8390860" cy="5004308"/>
          </a:xfrm>
        </p:spPr>
        <p:txBody>
          <a:bodyPr>
            <a:normAutofit/>
          </a:bodyPr>
          <a:lstStyle/>
          <a:p>
            <a:r>
              <a:rPr lang="en-US" sz="1800" dirty="0"/>
              <a:t>Nationwide is our pet insurance vendor and Participants can sign up for coverage any time during the year at </a:t>
            </a:r>
            <a:r>
              <a:rPr lang="en-US" sz="1800" dirty="0">
                <a:solidFill>
                  <a:srgbClr val="0070C0"/>
                </a:solidFill>
                <a:hlinkClick r:id="rId3">
                  <a:extLst>
                    <a:ext uri="{A12FA001-AC4F-418D-AE19-62706E023703}">
                      <ahyp:hlinkClr xmlns:ahyp="http://schemas.microsoft.com/office/drawing/2018/hyperlinkcolor" val="tx"/>
                    </a:ext>
                  </a:extLst>
                </a:hlinkClick>
              </a:rPr>
              <a:t>https://benefits.petinsurance.com/vabankers</a:t>
            </a:r>
            <a:endParaRPr lang="en-US" sz="1800" dirty="0"/>
          </a:p>
          <a:p>
            <a:pPr lvl="1">
              <a:buFont typeface="Courier New" panose="02070309020205020404" pitchFamily="49" charset="0"/>
              <a:buChar char="o"/>
            </a:pPr>
            <a:r>
              <a:rPr lang="en-US" sz="1800" dirty="0"/>
              <a:t>Group premium discount for VBA members</a:t>
            </a:r>
          </a:p>
          <a:p>
            <a:pPr lvl="1">
              <a:buFont typeface="Courier New" panose="02070309020205020404" pitchFamily="49" charset="0"/>
              <a:buChar char="o"/>
            </a:pPr>
            <a:r>
              <a:rPr lang="en-US" sz="1800" dirty="0"/>
              <a:t>Participants billed directly from Nationwide</a:t>
            </a:r>
          </a:p>
          <a:p>
            <a:r>
              <a:rPr lang="en-US" sz="1800" dirty="0"/>
              <a:t>Provides illness and injury coverage for cats, dogs and exotic pets (birds, lizards, turtles) at 50% and 70% reimbursement levels ($250 annual deductible, $7,500 annual benefit maximum)</a:t>
            </a:r>
          </a:p>
          <a:p>
            <a:r>
              <a:rPr lang="en-US" sz="1800" dirty="0"/>
              <a:t>Includes 24/7 vet helpline and ability to submit mobile claims</a:t>
            </a:r>
          </a:p>
          <a:p>
            <a:r>
              <a:rPr lang="en-US" sz="1800" dirty="0"/>
              <a:t>Multiple pet discount available</a:t>
            </a:r>
          </a:p>
          <a:p>
            <a:endParaRPr lang="en-US" sz="1800" dirty="0">
              <a:latin typeface="Calibri" panose="020F0502020204030204" pitchFamily="34" charset="0"/>
            </a:endParaRPr>
          </a:p>
          <a:p>
            <a:endParaRPr lang="en-US" sz="1900" dirty="0">
              <a:latin typeface="Calibri" panose="020F0502020204030204" pitchFamily="34" charset="0"/>
            </a:endParaRPr>
          </a:p>
          <a:p>
            <a:endParaRPr lang="en-US" dirty="0"/>
          </a:p>
        </p:txBody>
      </p:sp>
      <p:sp>
        <p:nvSpPr>
          <p:cNvPr id="4" name="Slide Number Placeholder 3">
            <a:extLst>
              <a:ext uri="{FF2B5EF4-FFF2-40B4-BE49-F238E27FC236}">
                <a16:creationId xmlns:a16="http://schemas.microsoft.com/office/drawing/2014/main" id="{82ACC816-EF48-E1C8-B36E-4293EA84C921}"/>
              </a:ext>
            </a:extLst>
          </p:cNvPr>
          <p:cNvSpPr>
            <a:spLocks noGrp="1"/>
          </p:cNvSpPr>
          <p:nvPr>
            <p:ph type="sldNum" sz="quarter" idx="12"/>
          </p:nvPr>
        </p:nvSpPr>
        <p:spPr/>
        <p:txBody>
          <a:bodyPr/>
          <a:lstStyle/>
          <a:p>
            <a:fld id="{3A98EE3D-8CD1-4C3F-BD1C-C98C9596463C}" type="slidenum">
              <a:rPr lang="en-US" smtClean="0"/>
              <a:t>63</a:t>
            </a:fld>
            <a:endParaRPr lang="en-US" dirty="0"/>
          </a:p>
        </p:txBody>
      </p:sp>
      <p:pic>
        <p:nvPicPr>
          <p:cNvPr id="6" name="Picture 5" descr="A black dog sitting on a wood floor&#10;&#10;AI-generated content may be incorrect.">
            <a:extLst>
              <a:ext uri="{FF2B5EF4-FFF2-40B4-BE49-F238E27FC236}">
                <a16:creationId xmlns:a16="http://schemas.microsoft.com/office/drawing/2014/main" id="{E3C88061-3171-692D-0554-EB6438753122}"/>
              </a:ext>
            </a:extLst>
          </p:cNvPr>
          <p:cNvPicPr>
            <a:picLocks noChangeAspect="1"/>
          </p:cNvPicPr>
          <p:nvPr/>
        </p:nvPicPr>
        <p:blipFill>
          <a:blip r:embed="rId4">
            <a:extLst>
              <a:ext uri="{28A0092B-C50C-407E-A947-70E740481C1C}">
                <a14:useLocalDpi xmlns:a14="http://schemas.microsoft.com/office/drawing/2010/main" val="0"/>
              </a:ext>
            </a:extLst>
          </a:blip>
          <a:srcRect l="18432" t="19411" r="3346" b="6838"/>
          <a:stretch>
            <a:fillRect/>
          </a:stretch>
        </p:blipFill>
        <p:spPr>
          <a:xfrm>
            <a:off x="8961120" y="2596897"/>
            <a:ext cx="2541006" cy="319430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0213955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350" y="0"/>
            <a:ext cx="12198350" cy="6864350"/>
            <a:chOff x="-6350" y="0"/>
            <a:chExt cx="12198350" cy="6864350"/>
          </a:xfrm>
        </p:grpSpPr>
        <p:pic>
          <p:nvPicPr>
            <p:cNvPr id="3" name="object 3"/>
            <p:cNvPicPr/>
            <p:nvPr/>
          </p:nvPicPr>
          <p:blipFill>
            <a:blip r:embed="rId2" cstate="print"/>
            <a:stretch>
              <a:fillRect/>
            </a:stretch>
          </p:blipFill>
          <p:spPr>
            <a:xfrm>
              <a:off x="0" y="0"/>
              <a:ext cx="12192000" cy="6858000"/>
            </a:xfrm>
            <a:prstGeom prst="rect">
              <a:avLst/>
            </a:prstGeom>
          </p:spPr>
        </p:pic>
        <p:sp>
          <p:nvSpPr>
            <p:cNvPr id="4" name="object 4"/>
            <p:cNvSpPr/>
            <p:nvPr/>
          </p:nvSpPr>
          <p:spPr>
            <a:xfrm>
              <a:off x="0" y="4498847"/>
              <a:ext cx="12174220" cy="2359660"/>
            </a:xfrm>
            <a:custGeom>
              <a:avLst/>
              <a:gdLst/>
              <a:ahLst/>
              <a:cxnLst/>
              <a:rect l="l" t="t" r="r" b="b"/>
              <a:pathLst>
                <a:path w="12174220" h="2359659">
                  <a:moveTo>
                    <a:pt x="12173712" y="0"/>
                  </a:moveTo>
                  <a:lnTo>
                    <a:pt x="0" y="0"/>
                  </a:lnTo>
                  <a:lnTo>
                    <a:pt x="0" y="2359152"/>
                  </a:lnTo>
                  <a:lnTo>
                    <a:pt x="12173712" y="2359152"/>
                  </a:lnTo>
                  <a:lnTo>
                    <a:pt x="12173712" y="0"/>
                  </a:lnTo>
                  <a:close/>
                </a:path>
              </a:pathLst>
            </a:custGeom>
            <a:solidFill>
              <a:srgbClr val="694373"/>
            </a:solidFill>
          </p:spPr>
          <p:txBody>
            <a:bodyPr wrap="square" lIns="0" tIns="0" rIns="0" bIns="0" rtlCol="0"/>
            <a:lstStyle/>
            <a:p>
              <a:endParaRPr/>
            </a:p>
          </p:txBody>
        </p:sp>
        <p:sp>
          <p:nvSpPr>
            <p:cNvPr id="5" name="object 5"/>
            <p:cNvSpPr/>
            <p:nvPr/>
          </p:nvSpPr>
          <p:spPr>
            <a:xfrm>
              <a:off x="0" y="4498847"/>
              <a:ext cx="12174220" cy="2359660"/>
            </a:xfrm>
            <a:custGeom>
              <a:avLst/>
              <a:gdLst/>
              <a:ahLst/>
              <a:cxnLst/>
              <a:rect l="l" t="t" r="r" b="b"/>
              <a:pathLst>
                <a:path w="12174220" h="2359659">
                  <a:moveTo>
                    <a:pt x="12173712" y="2359152"/>
                  </a:moveTo>
                  <a:lnTo>
                    <a:pt x="12173712" y="0"/>
                  </a:lnTo>
                  <a:lnTo>
                    <a:pt x="0" y="0"/>
                  </a:lnTo>
                  <a:lnTo>
                    <a:pt x="0" y="2359152"/>
                  </a:lnTo>
                </a:path>
              </a:pathLst>
            </a:custGeom>
            <a:ln w="12700">
              <a:solidFill>
                <a:srgbClr val="4A2E52"/>
              </a:solidFill>
            </a:ln>
          </p:spPr>
          <p:txBody>
            <a:bodyPr wrap="square" lIns="0" tIns="0" rIns="0" bIns="0" rtlCol="0"/>
            <a:lstStyle/>
            <a:p>
              <a:endParaRPr/>
            </a:p>
          </p:txBody>
        </p:sp>
        <p:sp>
          <p:nvSpPr>
            <p:cNvPr id="6" name="object 6"/>
            <p:cNvSpPr/>
            <p:nvPr/>
          </p:nvSpPr>
          <p:spPr>
            <a:xfrm>
              <a:off x="749045" y="2295905"/>
              <a:ext cx="2353310" cy="2767965"/>
            </a:xfrm>
            <a:custGeom>
              <a:avLst/>
              <a:gdLst/>
              <a:ahLst/>
              <a:cxnLst/>
              <a:rect l="l" t="t" r="r" b="b"/>
              <a:pathLst>
                <a:path w="2353310" h="2767965">
                  <a:moveTo>
                    <a:pt x="2353056" y="0"/>
                  </a:moveTo>
                  <a:lnTo>
                    <a:pt x="0" y="0"/>
                  </a:lnTo>
                  <a:lnTo>
                    <a:pt x="0" y="2767584"/>
                  </a:lnTo>
                  <a:lnTo>
                    <a:pt x="2353056" y="2767584"/>
                  </a:lnTo>
                  <a:lnTo>
                    <a:pt x="2353056" y="0"/>
                  </a:lnTo>
                  <a:close/>
                </a:path>
              </a:pathLst>
            </a:custGeom>
            <a:solidFill>
              <a:srgbClr val="FFFFFF"/>
            </a:solidFill>
          </p:spPr>
          <p:txBody>
            <a:bodyPr wrap="square" lIns="0" tIns="0" rIns="0" bIns="0" rtlCol="0"/>
            <a:lstStyle/>
            <a:p>
              <a:endParaRPr/>
            </a:p>
          </p:txBody>
        </p:sp>
        <p:sp>
          <p:nvSpPr>
            <p:cNvPr id="7" name="object 7"/>
            <p:cNvSpPr/>
            <p:nvPr/>
          </p:nvSpPr>
          <p:spPr>
            <a:xfrm>
              <a:off x="749045" y="2295905"/>
              <a:ext cx="2353310" cy="2767965"/>
            </a:xfrm>
            <a:custGeom>
              <a:avLst/>
              <a:gdLst/>
              <a:ahLst/>
              <a:cxnLst/>
              <a:rect l="l" t="t" r="r" b="b"/>
              <a:pathLst>
                <a:path w="2353310" h="2767965">
                  <a:moveTo>
                    <a:pt x="0" y="2767584"/>
                  </a:moveTo>
                  <a:lnTo>
                    <a:pt x="2353056" y="2767584"/>
                  </a:lnTo>
                  <a:lnTo>
                    <a:pt x="2353056" y="0"/>
                  </a:lnTo>
                  <a:lnTo>
                    <a:pt x="0" y="0"/>
                  </a:lnTo>
                  <a:lnTo>
                    <a:pt x="0" y="2767584"/>
                  </a:lnTo>
                  <a:close/>
                </a:path>
              </a:pathLst>
            </a:custGeom>
            <a:ln w="38099">
              <a:solidFill>
                <a:srgbClr val="694373"/>
              </a:solidFill>
            </a:ln>
          </p:spPr>
          <p:txBody>
            <a:bodyPr wrap="square" lIns="0" tIns="0" rIns="0" bIns="0" rtlCol="0"/>
            <a:lstStyle/>
            <a:p>
              <a:endParaRPr/>
            </a:p>
          </p:txBody>
        </p:sp>
        <p:sp>
          <p:nvSpPr>
            <p:cNvPr id="8" name="object 8"/>
            <p:cNvSpPr/>
            <p:nvPr/>
          </p:nvSpPr>
          <p:spPr>
            <a:xfrm>
              <a:off x="3536441" y="2295905"/>
              <a:ext cx="2354580" cy="2767965"/>
            </a:xfrm>
            <a:custGeom>
              <a:avLst/>
              <a:gdLst/>
              <a:ahLst/>
              <a:cxnLst/>
              <a:rect l="l" t="t" r="r" b="b"/>
              <a:pathLst>
                <a:path w="2354579" h="2767965">
                  <a:moveTo>
                    <a:pt x="2354580" y="0"/>
                  </a:moveTo>
                  <a:lnTo>
                    <a:pt x="0" y="0"/>
                  </a:lnTo>
                  <a:lnTo>
                    <a:pt x="0" y="2767584"/>
                  </a:lnTo>
                  <a:lnTo>
                    <a:pt x="2354580" y="2767584"/>
                  </a:lnTo>
                  <a:lnTo>
                    <a:pt x="2354580" y="0"/>
                  </a:lnTo>
                  <a:close/>
                </a:path>
              </a:pathLst>
            </a:custGeom>
            <a:solidFill>
              <a:srgbClr val="FFFFFF"/>
            </a:solidFill>
          </p:spPr>
          <p:txBody>
            <a:bodyPr wrap="square" lIns="0" tIns="0" rIns="0" bIns="0" rtlCol="0"/>
            <a:lstStyle/>
            <a:p>
              <a:endParaRPr/>
            </a:p>
          </p:txBody>
        </p:sp>
        <p:sp>
          <p:nvSpPr>
            <p:cNvPr id="9" name="object 9"/>
            <p:cNvSpPr/>
            <p:nvPr/>
          </p:nvSpPr>
          <p:spPr>
            <a:xfrm>
              <a:off x="3536441" y="2295905"/>
              <a:ext cx="2354580" cy="2767965"/>
            </a:xfrm>
            <a:custGeom>
              <a:avLst/>
              <a:gdLst/>
              <a:ahLst/>
              <a:cxnLst/>
              <a:rect l="l" t="t" r="r" b="b"/>
              <a:pathLst>
                <a:path w="2354579" h="2767965">
                  <a:moveTo>
                    <a:pt x="0" y="2767584"/>
                  </a:moveTo>
                  <a:lnTo>
                    <a:pt x="2354580" y="2767584"/>
                  </a:lnTo>
                  <a:lnTo>
                    <a:pt x="2354580" y="0"/>
                  </a:lnTo>
                  <a:lnTo>
                    <a:pt x="0" y="0"/>
                  </a:lnTo>
                  <a:lnTo>
                    <a:pt x="0" y="2767584"/>
                  </a:lnTo>
                  <a:close/>
                </a:path>
              </a:pathLst>
            </a:custGeom>
            <a:ln w="38100">
              <a:solidFill>
                <a:srgbClr val="694373"/>
              </a:solidFill>
            </a:ln>
          </p:spPr>
          <p:txBody>
            <a:bodyPr wrap="square" lIns="0" tIns="0" rIns="0" bIns="0" rtlCol="0"/>
            <a:lstStyle/>
            <a:p>
              <a:endParaRPr/>
            </a:p>
          </p:txBody>
        </p:sp>
        <p:sp>
          <p:nvSpPr>
            <p:cNvPr id="10" name="object 10"/>
            <p:cNvSpPr/>
            <p:nvPr/>
          </p:nvSpPr>
          <p:spPr>
            <a:xfrm>
              <a:off x="9114281" y="2295905"/>
              <a:ext cx="2353310" cy="2767965"/>
            </a:xfrm>
            <a:custGeom>
              <a:avLst/>
              <a:gdLst/>
              <a:ahLst/>
              <a:cxnLst/>
              <a:rect l="l" t="t" r="r" b="b"/>
              <a:pathLst>
                <a:path w="2353309" h="2767965">
                  <a:moveTo>
                    <a:pt x="2353055" y="0"/>
                  </a:moveTo>
                  <a:lnTo>
                    <a:pt x="0" y="0"/>
                  </a:lnTo>
                  <a:lnTo>
                    <a:pt x="0" y="2767584"/>
                  </a:lnTo>
                  <a:lnTo>
                    <a:pt x="2353055" y="2767584"/>
                  </a:lnTo>
                  <a:lnTo>
                    <a:pt x="2353055" y="0"/>
                  </a:lnTo>
                  <a:close/>
                </a:path>
              </a:pathLst>
            </a:custGeom>
            <a:solidFill>
              <a:srgbClr val="FFFFFF"/>
            </a:solidFill>
          </p:spPr>
          <p:txBody>
            <a:bodyPr wrap="square" lIns="0" tIns="0" rIns="0" bIns="0" rtlCol="0"/>
            <a:lstStyle/>
            <a:p>
              <a:endParaRPr/>
            </a:p>
          </p:txBody>
        </p:sp>
        <p:sp>
          <p:nvSpPr>
            <p:cNvPr id="11" name="object 11"/>
            <p:cNvSpPr/>
            <p:nvPr/>
          </p:nvSpPr>
          <p:spPr>
            <a:xfrm>
              <a:off x="9114281" y="2295905"/>
              <a:ext cx="2353310" cy="2767965"/>
            </a:xfrm>
            <a:custGeom>
              <a:avLst/>
              <a:gdLst/>
              <a:ahLst/>
              <a:cxnLst/>
              <a:rect l="l" t="t" r="r" b="b"/>
              <a:pathLst>
                <a:path w="2353309" h="2767965">
                  <a:moveTo>
                    <a:pt x="0" y="2767584"/>
                  </a:moveTo>
                  <a:lnTo>
                    <a:pt x="2353055" y="2767584"/>
                  </a:lnTo>
                  <a:lnTo>
                    <a:pt x="2353055" y="0"/>
                  </a:lnTo>
                  <a:lnTo>
                    <a:pt x="0" y="0"/>
                  </a:lnTo>
                  <a:lnTo>
                    <a:pt x="0" y="2767584"/>
                  </a:lnTo>
                  <a:close/>
                </a:path>
              </a:pathLst>
            </a:custGeom>
            <a:ln w="38100">
              <a:solidFill>
                <a:srgbClr val="694373"/>
              </a:solidFill>
            </a:ln>
          </p:spPr>
          <p:txBody>
            <a:bodyPr wrap="square" lIns="0" tIns="0" rIns="0" bIns="0" rtlCol="0"/>
            <a:lstStyle/>
            <a:p>
              <a:endParaRPr/>
            </a:p>
          </p:txBody>
        </p:sp>
        <p:sp>
          <p:nvSpPr>
            <p:cNvPr id="12" name="object 12"/>
            <p:cNvSpPr/>
            <p:nvPr/>
          </p:nvSpPr>
          <p:spPr>
            <a:xfrm>
              <a:off x="6325361" y="2295905"/>
              <a:ext cx="2354580" cy="2767965"/>
            </a:xfrm>
            <a:custGeom>
              <a:avLst/>
              <a:gdLst/>
              <a:ahLst/>
              <a:cxnLst/>
              <a:rect l="l" t="t" r="r" b="b"/>
              <a:pathLst>
                <a:path w="2354579" h="2767965">
                  <a:moveTo>
                    <a:pt x="2354580" y="0"/>
                  </a:moveTo>
                  <a:lnTo>
                    <a:pt x="0" y="0"/>
                  </a:lnTo>
                  <a:lnTo>
                    <a:pt x="0" y="2767584"/>
                  </a:lnTo>
                  <a:lnTo>
                    <a:pt x="2354580" y="2767584"/>
                  </a:lnTo>
                  <a:lnTo>
                    <a:pt x="2354580" y="0"/>
                  </a:lnTo>
                  <a:close/>
                </a:path>
              </a:pathLst>
            </a:custGeom>
            <a:solidFill>
              <a:srgbClr val="FFFFFF"/>
            </a:solidFill>
          </p:spPr>
          <p:txBody>
            <a:bodyPr wrap="square" lIns="0" tIns="0" rIns="0" bIns="0" rtlCol="0"/>
            <a:lstStyle/>
            <a:p>
              <a:endParaRPr/>
            </a:p>
          </p:txBody>
        </p:sp>
        <p:sp>
          <p:nvSpPr>
            <p:cNvPr id="13" name="object 13"/>
            <p:cNvSpPr/>
            <p:nvPr/>
          </p:nvSpPr>
          <p:spPr>
            <a:xfrm>
              <a:off x="6325361" y="2295905"/>
              <a:ext cx="2354580" cy="2767965"/>
            </a:xfrm>
            <a:custGeom>
              <a:avLst/>
              <a:gdLst/>
              <a:ahLst/>
              <a:cxnLst/>
              <a:rect l="l" t="t" r="r" b="b"/>
              <a:pathLst>
                <a:path w="2354579" h="2767965">
                  <a:moveTo>
                    <a:pt x="0" y="2767584"/>
                  </a:moveTo>
                  <a:lnTo>
                    <a:pt x="2354580" y="2767584"/>
                  </a:lnTo>
                  <a:lnTo>
                    <a:pt x="2354580" y="0"/>
                  </a:lnTo>
                  <a:lnTo>
                    <a:pt x="0" y="0"/>
                  </a:lnTo>
                  <a:lnTo>
                    <a:pt x="0" y="2767584"/>
                  </a:lnTo>
                  <a:close/>
                </a:path>
              </a:pathLst>
            </a:custGeom>
            <a:ln w="38100">
              <a:solidFill>
                <a:srgbClr val="694373"/>
              </a:solidFill>
            </a:ln>
          </p:spPr>
          <p:txBody>
            <a:bodyPr wrap="square" lIns="0" tIns="0" rIns="0" bIns="0" rtlCol="0"/>
            <a:lstStyle/>
            <a:p>
              <a:endParaRPr/>
            </a:p>
          </p:txBody>
        </p:sp>
      </p:grpSp>
      <p:sp>
        <p:nvSpPr>
          <p:cNvPr id="14" name="object 14"/>
          <p:cNvSpPr txBox="1"/>
          <p:nvPr/>
        </p:nvSpPr>
        <p:spPr>
          <a:xfrm>
            <a:off x="6600570" y="3608959"/>
            <a:ext cx="1742439" cy="927735"/>
          </a:xfrm>
          <a:prstGeom prst="rect">
            <a:avLst/>
          </a:prstGeom>
        </p:spPr>
        <p:txBody>
          <a:bodyPr vert="horz" wrap="square" lIns="0" tIns="36195" rIns="0" bIns="0" rtlCol="0">
            <a:spAutoFit/>
          </a:bodyPr>
          <a:lstStyle/>
          <a:p>
            <a:pPr marL="12065" marR="5080" indent="635" algn="ctr">
              <a:lnSpc>
                <a:spcPct val="90000"/>
              </a:lnSpc>
              <a:spcBef>
                <a:spcPts val="285"/>
              </a:spcBef>
            </a:pPr>
            <a:r>
              <a:rPr sz="1600" b="1" dirty="0">
                <a:latin typeface="Arial"/>
                <a:cs typeface="Arial"/>
              </a:rPr>
              <a:t>Discounted</a:t>
            </a:r>
            <a:r>
              <a:rPr sz="1600" b="1" spc="-65" dirty="0">
                <a:latin typeface="Arial"/>
                <a:cs typeface="Arial"/>
              </a:rPr>
              <a:t> </a:t>
            </a:r>
            <a:r>
              <a:rPr sz="1600" b="1" spc="-25" dirty="0">
                <a:latin typeface="Arial"/>
                <a:cs typeface="Arial"/>
              </a:rPr>
              <a:t>Pet </a:t>
            </a:r>
            <a:r>
              <a:rPr sz="1600" b="1" spc="-10" dirty="0">
                <a:latin typeface="Arial"/>
                <a:cs typeface="Arial"/>
              </a:rPr>
              <a:t>Products, </a:t>
            </a:r>
            <a:r>
              <a:rPr sz="1600" b="1" dirty="0">
                <a:latin typeface="Arial"/>
                <a:cs typeface="Arial"/>
              </a:rPr>
              <a:t>Prescriptions</a:t>
            </a:r>
            <a:r>
              <a:rPr sz="1600" b="1" spc="-75" dirty="0">
                <a:latin typeface="Arial"/>
                <a:cs typeface="Arial"/>
              </a:rPr>
              <a:t> </a:t>
            </a:r>
            <a:r>
              <a:rPr sz="1600" b="1" spc="-25" dirty="0">
                <a:latin typeface="Arial"/>
                <a:cs typeface="Arial"/>
              </a:rPr>
              <a:t>and </a:t>
            </a:r>
            <a:r>
              <a:rPr sz="1600" b="1" spc="-10" dirty="0">
                <a:latin typeface="Arial"/>
                <a:cs typeface="Arial"/>
              </a:rPr>
              <a:t>Preventatives</a:t>
            </a:r>
            <a:endParaRPr sz="1600">
              <a:latin typeface="Arial"/>
              <a:cs typeface="Arial"/>
            </a:endParaRPr>
          </a:p>
        </p:txBody>
      </p:sp>
      <p:grpSp>
        <p:nvGrpSpPr>
          <p:cNvPr id="15" name="object 15"/>
          <p:cNvGrpSpPr/>
          <p:nvPr/>
        </p:nvGrpSpPr>
        <p:grpSpPr>
          <a:xfrm>
            <a:off x="1130808" y="2825495"/>
            <a:ext cx="9761220" cy="676910"/>
            <a:chOff x="1130808" y="2825495"/>
            <a:chExt cx="9761220" cy="676910"/>
          </a:xfrm>
        </p:grpSpPr>
        <p:pic>
          <p:nvPicPr>
            <p:cNvPr id="16" name="object 16"/>
            <p:cNvPicPr/>
            <p:nvPr/>
          </p:nvPicPr>
          <p:blipFill>
            <a:blip r:embed="rId3" cstate="print"/>
            <a:stretch>
              <a:fillRect/>
            </a:stretch>
          </p:blipFill>
          <p:spPr>
            <a:xfrm>
              <a:off x="6649211" y="2825495"/>
              <a:ext cx="1644396" cy="566927"/>
            </a:xfrm>
            <a:prstGeom prst="rect">
              <a:avLst/>
            </a:prstGeom>
          </p:spPr>
        </p:pic>
        <p:pic>
          <p:nvPicPr>
            <p:cNvPr id="17" name="object 17"/>
            <p:cNvPicPr/>
            <p:nvPr/>
          </p:nvPicPr>
          <p:blipFill>
            <a:blip r:embed="rId4" cstate="print"/>
            <a:stretch>
              <a:fillRect/>
            </a:stretch>
          </p:blipFill>
          <p:spPr>
            <a:xfrm>
              <a:off x="1130808" y="2825495"/>
              <a:ext cx="1618488" cy="516636"/>
            </a:xfrm>
            <a:prstGeom prst="rect">
              <a:avLst/>
            </a:prstGeom>
          </p:spPr>
        </p:pic>
        <p:pic>
          <p:nvPicPr>
            <p:cNvPr id="18" name="object 18"/>
            <p:cNvPicPr/>
            <p:nvPr/>
          </p:nvPicPr>
          <p:blipFill>
            <a:blip r:embed="rId5" cstate="print"/>
            <a:stretch>
              <a:fillRect/>
            </a:stretch>
          </p:blipFill>
          <p:spPr>
            <a:xfrm>
              <a:off x="9698736" y="2842259"/>
              <a:ext cx="1193292" cy="659891"/>
            </a:xfrm>
            <a:prstGeom prst="rect">
              <a:avLst/>
            </a:prstGeom>
          </p:spPr>
        </p:pic>
        <p:pic>
          <p:nvPicPr>
            <p:cNvPr id="19" name="object 19"/>
            <p:cNvPicPr/>
            <p:nvPr/>
          </p:nvPicPr>
          <p:blipFill>
            <a:blip r:embed="rId6" cstate="print"/>
            <a:stretch>
              <a:fillRect/>
            </a:stretch>
          </p:blipFill>
          <p:spPr>
            <a:xfrm>
              <a:off x="3637787" y="2854451"/>
              <a:ext cx="2121408" cy="600456"/>
            </a:xfrm>
            <a:prstGeom prst="rect">
              <a:avLst/>
            </a:prstGeom>
          </p:spPr>
        </p:pic>
      </p:grpSp>
      <p:sp>
        <p:nvSpPr>
          <p:cNvPr id="20" name="object 20"/>
          <p:cNvSpPr txBox="1"/>
          <p:nvPr/>
        </p:nvSpPr>
        <p:spPr>
          <a:xfrm>
            <a:off x="1181811" y="3828415"/>
            <a:ext cx="1516380" cy="488315"/>
          </a:xfrm>
          <a:prstGeom prst="rect">
            <a:avLst/>
          </a:prstGeom>
        </p:spPr>
        <p:txBody>
          <a:bodyPr vert="horz" wrap="square" lIns="0" tIns="12065" rIns="0" bIns="0" rtlCol="0">
            <a:spAutoFit/>
          </a:bodyPr>
          <a:lstStyle/>
          <a:p>
            <a:pPr marL="116205">
              <a:lnSpc>
                <a:spcPts val="1825"/>
              </a:lnSpc>
              <a:spcBef>
                <a:spcPts val="95"/>
              </a:spcBef>
            </a:pPr>
            <a:r>
              <a:rPr sz="1600" b="1" dirty="0">
                <a:latin typeface="Arial"/>
                <a:cs typeface="Arial"/>
              </a:rPr>
              <a:t>Discounts</a:t>
            </a:r>
            <a:r>
              <a:rPr sz="1600" b="1" spc="-65" dirty="0">
                <a:latin typeface="Arial"/>
                <a:cs typeface="Arial"/>
              </a:rPr>
              <a:t> </a:t>
            </a:r>
            <a:r>
              <a:rPr sz="1600" b="1" spc="-25" dirty="0">
                <a:latin typeface="Arial"/>
                <a:cs typeface="Arial"/>
              </a:rPr>
              <a:t>on</a:t>
            </a:r>
            <a:endParaRPr sz="1600">
              <a:latin typeface="Arial"/>
              <a:cs typeface="Arial"/>
            </a:endParaRPr>
          </a:p>
          <a:p>
            <a:pPr marL="12700">
              <a:lnSpc>
                <a:spcPts val="1825"/>
              </a:lnSpc>
            </a:pPr>
            <a:r>
              <a:rPr sz="1600" b="1" spc="-10" dirty="0">
                <a:latin typeface="Arial"/>
                <a:cs typeface="Arial"/>
              </a:rPr>
              <a:t>Veterinary</a:t>
            </a:r>
            <a:r>
              <a:rPr sz="1600" b="1" spc="-85" dirty="0">
                <a:latin typeface="Arial"/>
                <a:cs typeface="Arial"/>
              </a:rPr>
              <a:t> </a:t>
            </a:r>
            <a:r>
              <a:rPr sz="1600" b="1" spc="-20" dirty="0">
                <a:latin typeface="Arial"/>
                <a:cs typeface="Arial"/>
              </a:rPr>
              <a:t>Care</a:t>
            </a:r>
            <a:endParaRPr sz="1600">
              <a:latin typeface="Arial"/>
              <a:cs typeface="Arial"/>
            </a:endParaRPr>
          </a:p>
        </p:txBody>
      </p:sp>
      <p:sp>
        <p:nvSpPr>
          <p:cNvPr id="21" name="object 21"/>
          <p:cNvSpPr txBox="1"/>
          <p:nvPr/>
        </p:nvSpPr>
        <p:spPr>
          <a:xfrm>
            <a:off x="9440671" y="3828415"/>
            <a:ext cx="1712595" cy="488315"/>
          </a:xfrm>
          <a:prstGeom prst="rect">
            <a:avLst/>
          </a:prstGeom>
        </p:spPr>
        <p:txBody>
          <a:bodyPr vert="horz" wrap="square" lIns="0" tIns="12065" rIns="0" bIns="0" rtlCol="0">
            <a:spAutoFit/>
          </a:bodyPr>
          <a:lstStyle/>
          <a:p>
            <a:pPr algn="ctr">
              <a:lnSpc>
                <a:spcPts val="1825"/>
              </a:lnSpc>
              <a:spcBef>
                <a:spcPts val="95"/>
              </a:spcBef>
            </a:pPr>
            <a:r>
              <a:rPr sz="1600" b="1" dirty="0">
                <a:latin typeface="Arial"/>
                <a:cs typeface="Arial"/>
              </a:rPr>
              <a:t>Lost</a:t>
            </a:r>
            <a:r>
              <a:rPr sz="1600" b="1" spc="-10" dirty="0">
                <a:latin typeface="Arial"/>
                <a:cs typeface="Arial"/>
              </a:rPr>
              <a:t> </a:t>
            </a:r>
            <a:r>
              <a:rPr sz="1600" b="1" spc="-25" dirty="0">
                <a:latin typeface="Arial"/>
                <a:cs typeface="Arial"/>
              </a:rPr>
              <a:t>Pet</a:t>
            </a:r>
            <a:endParaRPr sz="1600">
              <a:latin typeface="Arial"/>
              <a:cs typeface="Arial"/>
            </a:endParaRPr>
          </a:p>
          <a:p>
            <a:pPr algn="ctr">
              <a:lnSpc>
                <a:spcPts val="1825"/>
              </a:lnSpc>
            </a:pPr>
            <a:r>
              <a:rPr sz="1600" b="1" dirty="0">
                <a:latin typeface="Arial"/>
                <a:cs typeface="Arial"/>
              </a:rPr>
              <a:t>Recovery</a:t>
            </a:r>
            <a:r>
              <a:rPr sz="1600" b="1" spc="-45" dirty="0">
                <a:latin typeface="Arial"/>
                <a:cs typeface="Arial"/>
              </a:rPr>
              <a:t> </a:t>
            </a:r>
            <a:r>
              <a:rPr sz="1600" b="1" spc="-10" dirty="0">
                <a:latin typeface="Arial"/>
                <a:cs typeface="Arial"/>
              </a:rPr>
              <a:t>Service</a:t>
            </a:r>
            <a:endParaRPr sz="1600">
              <a:latin typeface="Arial"/>
              <a:cs typeface="Arial"/>
            </a:endParaRPr>
          </a:p>
        </p:txBody>
      </p:sp>
      <p:sp>
        <p:nvSpPr>
          <p:cNvPr id="23" name="object 23"/>
          <p:cNvSpPr txBox="1"/>
          <p:nvPr/>
        </p:nvSpPr>
        <p:spPr>
          <a:xfrm>
            <a:off x="4230751" y="3763136"/>
            <a:ext cx="1012190" cy="488315"/>
          </a:xfrm>
          <a:prstGeom prst="rect">
            <a:avLst/>
          </a:prstGeom>
        </p:spPr>
        <p:txBody>
          <a:bodyPr vert="horz" wrap="square" lIns="0" tIns="12065" rIns="0" bIns="0" rtlCol="0">
            <a:spAutoFit/>
          </a:bodyPr>
          <a:lstStyle/>
          <a:p>
            <a:pPr marL="120650">
              <a:lnSpc>
                <a:spcPts val="1825"/>
              </a:lnSpc>
              <a:spcBef>
                <a:spcPts val="95"/>
              </a:spcBef>
            </a:pPr>
            <a:r>
              <a:rPr sz="1600" b="1" dirty="0">
                <a:latin typeface="Arial"/>
                <a:cs typeface="Arial"/>
              </a:rPr>
              <a:t>24/7</a:t>
            </a:r>
            <a:r>
              <a:rPr sz="1600" b="1" spc="-25" dirty="0">
                <a:latin typeface="Arial"/>
                <a:cs typeface="Arial"/>
              </a:rPr>
              <a:t> Pet</a:t>
            </a:r>
            <a:endParaRPr sz="1600">
              <a:latin typeface="Arial"/>
              <a:cs typeface="Arial"/>
            </a:endParaRPr>
          </a:p>
          <a:p>
            <a:pPr marL="12700">
              <a:lnSpc>
                <a:spcPts val="1825"/>
              </a:lnSpc>
            </a:pPr>
            <a:r>
              <a:rPr sz="1600" b="1" spc="-10" dirty="0">
                <a:latin typeface="Arial"/>
                <a:cs typeface="Arial"/>
              </a:rPr>
              <a:t>Telehealth</a:t>
            </a:r>
            <a:endParaRPr sz="1600">
              <a:latin typeface="Arial"/>
              <a:cs typeface="Arial"/>
            </a:endParaRPr>
          </a:p>
        </p:txBody>
      </p:sp>
      <p:sp>
        <p:nvSpPr>
          <p:cNvPr id="24" name="object 24"/>
          <p:cNvSpPr txBox="1"/>
          <p:nvPr/>
        </p:nvSpPr>
        <p:spPr>
          <a:xfrm>
            <a:off x="749045" y="5408167"/>
            <a:ext cx="4227829" cy="856645"/>
          </a:xfrm>
          <a:prstGeom prst="rect">
            <a:avLst/>
          </a:prstGeom>
        </p:spPr>
        <p:txBody>
          <a:bodyPr vert="horz" wrap="square" lIns="0" tIns="12700" rIns="0" bIns="0" rtlCol="0">
            <a:spAutoFit/>
          </a:bodyPr>
          <a:lstStyle/>
          <a:p>
            <a:pPr marL="1270">
              <a:lnSpc>
                <a:spcPct val="100000"/>
              </a:lnSpc>
              <a:spcBef>
                <a:spcPts val="100"/>
              </a:spcBef>
            </a:pPr>
            <a:r>
              <a:rPr lang="en-US" sz="1800" b="1" i="1" u="sng" dirty="0">
                <a:solidFill>
                  <a:srgbClr val="FFFFFF"/>
                </a:solidFill>
                <a:latin typeface="Franklin Gothic Book" panose="020B0503020102020204" pitchFamily="34" charset="0"/>
                <a:cs typeface="Calibri"/>
              </a:rPr>
              <a:t>VOLUNTARY BENEFIT</a:t>
            </a:r>
          </a:p>
          <a:p>
            <a:pPr marL="1270">
              <a:lnSpc>
                <a:spcPct val="100000"/>
              </a:lnSpc>
              <a:spcBef>
                <a:spcPts val="100"/>
              </a:spcBef>
            </a:pPr>
            <a:r>
              <a:rPr sz="1800" b="1" i="1" dirty="0">
                <a:solidFill>
                  <a:srgbClr val="FFFFFF"/>
                </a:solidFill>
                <a:latin typeface="Franklin Gothic Book" panose="020B0503020102020204" pitchFamily="34" charset="0"/>
                <a:cs typeface="Calibri"/>
              </a:rPr>
              <a:t>$11.75/month</a:t>
            </a:r>
            <a:r>
              <a:rPr sz="1800" b="1" i="1" spc="-25" dirty="0">
                <a:solidFill>
                  <a:srgbClr val="FFFFFF"/>
                </a:solidFill>
                <a:latin typeface="Franklin Gothic Book" panose="020B0503020102020204" pitchFamily="34" charset="0"/>
                <a:cs typeface="Calibri"/>
              </a:rPr>
              <a:t> </a:t>
            </a:r>
            <a:r>
              <a:rPr sz="1800" i="1" dirty="0">
                <a:solidFill>
                  <a:srgbClr val="FFFFFF"/>
                </a:solidFill>
                <a:latin typeface="Franklin Gothic Book" panose="020B0503020102020204" pitchFamily="34" charset="0"/>
                <a:cs typeface="Calibri"/>
              </a:rPr>
              <a:t>for</a:t>
            </a:r>
            <a:r>
              <a:rPr sz="1800" i="1" spc="-25" dirty="0">
                <a:solidFill>
                  <a:srgbClr val="FFFFFF"/>
                </a:solidFill>
                <a:latin typeface="Franklin Gothic Book" panose="020B0503020102020204" pitchFamily="34" charset="0"/>
                <a:cs typeface="Calibri"/>
              </a:rPr>
              <a:t> </a:t>
            </a:r>
            <a:r>
              <a:rPr sz="1800" i="1" dirty="0">
                <a:solidFill>
                  <a:srgbClr val="FFFFFF"/>
                </a:solidFill>
                <a:latin typeface="Franklin Gothic Book" panose="020B0503020102020204" pitchFamily="34" charset="0"/>
                <a:cs typeface="Calibri"/>
              </a:rPr>
              <a:t>one</a:t>
            </a:r>
            <a:r>
              <a:rPr sz="1800" i="1" spc="-5" dirty="0">
                <a:solidFill>
                  <a:srgbClr val="FFFFFF"/>
                </a:solidFill>
                <a:latin typeface="Franklin Gothic Book" panose="020B0503020102020204" pitchFamily="34" charset="0"/>
                <a:cs typeface="Calibri"/>
              </a:rPr>
              <a:t> </a:t>
            </a:r>
            <a:r>
              <a:rPr sz="1800" i="1" spc="-25" dirty="0">
                <a:solidFill>
                  <a:srgbClr val="FFFFFF"/>
                </a:solidFill>
                <a:latin typeface="Franklin Gothic Book" panose="020B0503020102020204" pitchFamily="34" charset="0"/>
                <a:cs typeface="Calibri"/>
              </a:rPr>
              <a:t>pet</a:t>
            </a:r>
            <a:endParaRPr sz="1800" dirty="0">
              <a:latin typeface="Franklin Gothic Book" panose="020B0503020102020204" pitchFamily="34" charset="0"/>
              <a:cs typeface="Calibri"/>
            </a:endParaRPr>
          </a:p>
          <a:p>
            <a:pPr>
              <a:lnSpc>
                <a:spcPct val="100000"/>
              </a:lnSpc>
              <a:spcBef>
                <a:spcPts val="5"/>
              </a:spcBef>
            </a:pPr>
            <a:r>
              <a:rPr sz="1800" b="1" i="1" spc="-10" dirty="0">
                <a:solidFill>
                  <a:srgbClr val="FFFFFF"/>
                </a:solidFill>
                <a:latin typeface="Franklin Gothic Book" panose="020B0503020102020204" pitchFamily="34" charset="0"/>
                <a:cs typeface="Calibri"/>
              </a:rPr>
              <a:t>$18.50/month</a:t>
            </a:r>
            <a:r>
              <a:rPr sz="1800" b="1" i="1" spc="-25" dirty="0">
                <a:solidFill>
                  <a:srgbClr val="FFFFFF"/>
                </a:solidFill>
                <a:latin typeface="Franklin Gothic Book" panose="020B0503020102020204" pitchFamily="34" charset="0"/>
                <a:cs typeface="Calibri"/>
              </a:rPr>
              <a:t> </a:t>
            </a:r>
            <a:r>
              <a:rPr sz="1800" i="1" dirty="0">
                <a:solidFill>
                  <a:srgbClr val="FFFFFF"/>
                </a:solidFill>
                <a:latin typeface="Franklin Gothic Book" panose="020B0503020102020204" pitchFamily="34" charset="0"/>
                <a:cs typeface="Calibri"/>
              </a:rPr>
              <a:t>for</a:t>
            </a:r>
            <a:r>
              <a:rPr sz="1800" i="1" spc="-30" dirty="0">
                <a:solidFill>
                  <a:srgbClr val="FFFFFF"/>
                </a:solidFill>
                <a:latin typeface="Franklin Gothic Book" panose="020B0503020102020204" pitchFamily="34" charset="0"/>
                <a:cs typeface="Calibri"/>
              </a:rPr>
              <a:t> </a:t>
            </a:r>
            <a:r>
              <a:rPr sz="1800" i="1" dirty="0">
                <a:solidFill>
                  <a:srgbClr val="FFFFFF"/>
                </a:solidFill>
                <a:latin typeface="Franklin Gothic Book" panose="020B0503020102020204" pitchFamily="34" charset="0"/>
                <a:cs typeface="Calibri"/>
              </a:rPr>
              <a:t>the</a:t>
            </a:r>
            <a:r>
              <a:rPr sz="1800" i="1" spc="-20" dirty="0">
                <a:solidFill>
                  <a:srgbClr val="FFFFFF"/>
                </a:solidFill>
                <a:latin typeface="Franklin Gothic Book" panose="020B0503020102020204" pitchFamily="34" charset="0"/>
                <a:cs typeface="Calibri"/>
              </a:rPr>
              <a:t> </a:t>
            </a:r>
            <a:r>
              <a:rPr sz="1800" i="1" dirty="0">
                <a:solidFill>
                  <a:srgbClr val="FFFFFF"/>
                </a:solidFill>
                <a:latin typeface="Franklin Gothic Book" panose="020B0503020102020204" pitchFamily="34" charset="0"/>
                <a:cs typeface="Calibri"/>
              </a:rPr>
              <a:t>family</a:t>
            </a:r>
            <a:r>
              <a:rPr sz="1800" i="1" spc="-35" dirty="0">
                <a:solidFill>
                  <a:srgbClr val="FFFFFF"/>
                </a:solidFill>
                <a:latin typeface="Franklin Gothic Book" panose="020B0503020102020204" pitchFamily="34" charset="0"/>
                <a:cs typeface="Calibri"/>
              </a:rPr>
              <a:t> </a:t>
            </a:r>
            <a:r>
              <a:rPr sz="1800" i="1" dirty="0">
                <a:solidFill>
                  <a:srgbClr val="FFFFFF"/>
                </a:solidFill>
                <a:latin typeface="Franklin Gothic Book" panose="020B0503020102020204" pitchFamily="34" charset="0"/>
                <a:cs typeface="Calibri"/>
              </a:rPr>
              <a:t>plan</a:t>
            </a:r>
            <a:r>
              <a:rPr sz="1800" i="1" spc="-30" dirty="0">
                <a:solidFill>
                  <a:srgbClr val="FFFFFF"/>
                </a:solidFill>
                <a:latin typeface="Franklin Gothic Book" panose="020B0503020102020204" pitchFamily="34" charset="0"/>
                <a:cs typeface="Calibri"/>
              </a:rPr>
              <a:t> </a:t>
            </a:r>
            <a:r>
              <a:rPr sz="1800" i="1" dirty="0">
                <a:solidFill>
                  <a:srgbClr val="FFFFFF"/>
                </a:solidFill>
                <a:latin typeface="Franklin Gothic Book" panose="020B0503020102020204" pitchFamily="34" charset="0"/>
                <a:cs typeface="Calibri"/>
              </a:rPr>
              <a:t>(2+</a:t>
            </a:r>
            <a:r>
              <a:rPr sz="1800" i="1" spc="-5" dirty="0">
                <a:solidFill>
                  <a:srgbClr val="FFFFFF"/>
                </a:solidFill>
                <a:latin typeface="Franklin Gothic Book" panose="020B0503020102020204" pitchFamily="34" charset="0"/>
                <a:cs typeface="Calibri"/>
              </a:rPr>
              <a:t> </a:t>
            </a:r>
            <a:r>
              <a:rPr sz="1800" i="1" spc="-10" dirty="0">
                <a:solidFill>
                  <a:srgbClr val="FFFFFF"/>
                </a:solidFill>
                <a:latin typeface="Franklin Gothic Book" panose="020B0503020102020204" pitchFamily="34" charset="0"/>
                <a:cs typeface="Calibri"/>
              </a:rPr>
              <a:t>pets)</a:t>
            </a:r>
            <a:endParaRPr sz="1800" dirty="0">
              <a:latin typeface="Franklin Gothic Book" panose="020B0503020102020204" pitchFamily="34" charset="0"/>
              <a:cs typeface="Calibri"/>
            </a:endParaRPr>
          </a:p>
        </p:txBody>
      </p:sp>
      <p:sp>
        <p:nvSpPr>
          <p:cNvPr id="26" name="Title 25">
            <a:extLst>
              <a:ext uri="{FF2B5EF4-FFF2-40B4-BE49-F238E27FC236}">
                <a16:creationId xmlns:a16="http://schemas.microsoft.com/office/drawing/2014/main" id="{63C2189D-E600-4D55-D02E-523768D6A26C}"/>
              </a:ext>
            </a:extLst>
          </p:cNvPr>
          <p:cNvSpPr>
            <a:spLocks noGrp="1"/>
          </p:cNvSpPr>
          <p:nvPr>
            <p:ph type="title"/>
          </p:nvPr>
        </p:nvSpPr>
        <p:spPr>
          <a:xfrm>
            <a:off x="558529" y="1163830"/>
            <a:ext cx="11074941" cy="430887"/>
          </a:xfrm>
        </p:spPr>
        <p:txBody>
          <a:bodyPr>
            <a:noAutofit/>
          </a:bodyPr>
          <a:lstStyle/>
          <a:p>
            <a:r>
              <a:rPr lang="en-US" sz="1800" cap="none" dirty="0"/>
              <a:t>This specialized provider offers discounts on vet care, pet products, 24/7 pet telehealth and more!</a:t>
            </a:r>
          </a:p>
        </p:txBody>
      </p:sp>
      <p:sp>
        <p:nvSpPr>
          <p:cNvPr id="22" name="TextBox 21">
            <a:extLst>
              <a:ext uri="{FF2B5EF4-FFF2-40B4-BE49-F238E27FC236}">
                <a16:creationId xmlns:a16="http://schemas.microsoft.com/office/drawing/2014/main" id="{49F70CE8-C1D7-96B0-B8EC-2A4B650D8A53}"/>
              </a:ext>
            </a:extLst>
          </p:cNvPr>
          <p:cNvSpPr txBox="1"/>
          <p:nvPr/>
        </p:nvSpPr>
        <p:spPr>
          <a:xfrm>
            <a:off x="749045" y="6332110"/>
            <a:ext cx="6094476" cy="276999"/>
          </a:xfrm>
          <a:prstGeom prst="rect">
            <a:avLst/>
          </a:prstGeom>
          <a:noFill/>
        </p:spPr>
        <p:txBody>
          <a:bodyPr wrap="square">
            <a:spAutoFit/>
          </a:bodyPr>
          <a:lstStyle/>
          <a:p>
            <a:r>
              <a:rPr lang="en-US" sz="1200" i="1" dirty="0">
                <a:solidFill>
                  <a:schemeClr val="bg1"/>
                </a:solidFill>
                <a:cs typeface="Arial"/>
              </a:rPr>
              <a:t>Visit </a:t>
            </a:r>
            <a:r>
              <a:rPr lang="en-US" sz="1200" u="sng" dirty="0">
                <a:solidFill>
                  <a:schemeClr val="bg1"/>
                </a:solidFill>
                <a:uFillTx/>
                <a:hlinkClick r:id="rId7">
                  <a:extLst>
                    <a:ext uri="{A12FA001-AC4F-418D-AE19-62706E023703}">
                      <ahyp:hlinkClr xmlns:ahyp="http://schemas.microsoft.com/office/drawing/2018/hyperlinkcolor" val="tx"/>
                    </a:ext>
                  </a:extLst>
                </a:hlinkClick>
              </a:rPr>
              <a:t>www.petbenefits.com/search</a:t>
            </a:r>
            <a:r>
              <a:rPr lang="en-US" sz="1200" dirty="0">
                <a:solidFill>
                  <a:schemeClr val="bg1"/>
                </a:solidFill>
                <a:uFillTx/>
              </a:rPr>
              <a:t> </a:t>
            </a:r>
            <a:r>
              <a:rPr lang="en-US" sz="1200" i="1" u="none" dirty="0">
                <a:solidFill>
                  <a:schemeClr val="bg1"/>
                </a:solidFill>
                <a:cs typeface="Arial"/>
              </a:rPr>
              <a:t>to</a:t>
            </a:r>
            <a:r>
              <a:rPr lang="en-US" sz="1200" i="1" u="none" spc="10" dirty="0">
                <a:solidFill>
                  <a:schemeClr val="bg1"/>
                </a:solidFill>
                <a:cs typeface="Arial"/>
              </a:rPr>
              <a:t> </a:t>
            </a:r>
            <a:r>
              <a:rPr lang="en-US" sz="1200" i="1" u="none" dirty="0">
                <a:solidFill>
                  <a:schemeClr val="bg1"/>
                </a:solidFill>
                <a:cs typeface="Arial"/>
              </a:rPr>
              <a:t>view </a:t>
            </a:r>
            <a:r>
              <a:rPr lang="en-US" sz="1200" i="1" dirty="0">
                <a:solidFill>
                  <a:schemeClr val="bg1"/>
                </a:solidFill>
                <a:cs typeface="Arial"/>
              </a:rPr>
              <a:t>participating vets in Pet Assure network.</a:t>
            </a:r>
            <a:endParaRPr lang="en-US" sz="1200" dirty="0">
              <a:solidFill>
                <a:schemeClr val="bg1"/>
              </a:solidFill>
            </a:endParaRPr>
          </a:p>
        </p:txBody>
      </p:sp>
      <p:sp>
        <p:nvSpPr>
          <p:cNvPr id="25" name="Title 1">
            <a:extLst>
              <a:ext uri="{FF2B5EF4-FFF2-40B4-BE49-F238E27FC236}">
                <a16:creationId xmlns:a16="http://schemas.microsoft.com/office/drawing/2014/main" id="{2434041A-947E-AB19-BC84-9130C60D4A4D}"/>
              </a:ext>
            </a:extLst>
          </p:cNvPr>
          <p:cNvSpPr txBox="1">
            <a:spLocks/>
          </p:cNvSpPr>
          <p:nvPr/>
        </p:nvSpPr>
        <p:spPr>
          <a:xfrm>
            <a:off x="473122" y="668056"/>
            <a:ext cx="7924800" cy="411162"/>
          </a:xfrm>
          <a:prstGeom prst="rect">
            <a:avLst/>
          </a:prstGeom>
        </p:spPr>
        <p:txBody>
          <a:bodyPr vert="horz" lIns="91440" tIns="45720" rIns="91440" bIns="45720" rtlCol="0" anchor="b">
            <a:noAutofit/>
          </a:bodyPr>
          <a:lst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dirty="0"/>
              <a:t>Pet benefit solutions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0" y="18284"/>
              <a:ext cx="12178283" cy="6839711"/>
            </a:xfrm>
            <a:prstGeom prst="rect">
              <a:avLst/>
            </a:prstGeom>
          </p:spPr>
        </p:pic>
        <p:sp>
          <p:nvSpPr>
            <p:cNvPr id="4" name="object 4"/>
            <p:cNvSpPr/>
            <p:nvPr/>
          </p:nvSpPr>
          <p:spPr>
            <a:xfrm>
              <a:off x="0" y="1789176"/>
              <a:ext cx="12178665" cy="5069205"/>
            </a:xfrm>
            <a:custGeom>
              <a:avLst/>
              <a:gdLst/>
              <a:ahLst/>
              <a:cxnLst/>
              <a:rect l="l" t="t" r="r" b="b"/>
              <a:pathLst>
                <a:path w="12178665" h="5069205">
                  <a:moveTo>
                    <a:pt x="0" y="5068824"/>
                  </a:moveTo>
                  <a:lnTo>
                    <a:pt x="12178284" y="5068824"/>
                  </a:lnTo>
                  <a:lnTo>
                    <a:pt x="12178284" y="0"/>
                  </a:lnTo>
                  <a:lnTo>
                    <a:pt x="0" y="0"/>
                  </a:lnTo>
                  <a:lnTo>
                    <a:pt x="0" y="5068824"/>
                  </a:lnTo>
                  <a:close/>
                </a:path>
              </a:pathLst>
            </a:custGeom>
            <a:solidFill>
              <a:srgbClr val="F1F1F1">
                <a:alpha val="61959"/>
              </a:srgbClr>
            </a:solidFill>
          </p:spPr>
          <p:txBody>
            <a:bodyPr wrap="square" lIns="0" tIns="0" rIns="0" bIns="0" rtlCol="0"/>
            <a:lstStyle/>
            <a:p>
              <a:endParaRPr/>
            </a:p>
          </p:txBody>
        </p:sp>
        <p:sp>
          <p:nvSpPr>
            <p:cNvPr id="5" name="object 5"/>
            <p:cNvSpPr/>
            <p:nvPr/>
          </p:nvSpPr>
          <p:spPr>
            <a:xfrm>
              <a:off x="0" y="0"/>
              <a:ext cx="12192000" cy="1789430"/>
            </a:xfrm>
            <a:custGeom>
              <a:avLst/>
              <a:gdLst/>
              <a:ahLst/>
              <a:cxnLst/>
              <a:rect l="l" t="t" r="r" b="b"/>
              <a:pathLst>
                <a:path w="12192000" h="1789430">
                  <a:moveTo>
                    <a:pt x="12192000" y="0"/>
                  </a:moveTo>
                  <a:lnTo>
                    <a:pt x="0" y="0"/>
                  </a:lnTo>
                  <a:lnTo>
                    <a:pt x="0" y="1789176"/>
                  </a:lnTo>
                  <a:lnTo>
                    <a:pt x="12192000" y="1789176"/>
                  </a:lnTo>
                  <a:lnTo>
                    <a:pt x="12192000" y="0"/>
                  </a:lnTo>
                  <a:close/>
                </a:path>
              </a:pathLst>
            </a:custGeom>
            <a:solidFill>
              <a:srgbClr val="694373"/>
            </a:solidFill>
          </p:spPr>
          <p:txBody>
            <a:bodyPr wrap="square" lIns="0" tIns="0" rIns="0" bIns="0" rtlCol="0"/>
            <a:lstStyle/>
            <a:p>
              <a:endParaRPr/>
            </a:p>
          </p:txBody>
        </p:sp>
      </p:grpSp>
      <p:sp>
        <p:nvSpPr>
          <p:cNvPr id="7" name="object 7"/>
          <p:cNvSpPr txBox="1">
            <a:spLocks noGrp="1"/>
          </p:cNvSpPr>
          <p:nvPr>
            <p:ph type="title"/>
          </p:nvPr>
        </p:nvSpPr>
        <p:spPr>
          <a:xfrm>
            <a:off x="701588" y="140816"/>
            <a:ext cx="11029616" cy="1188720"/>
          </a:xfrm>
          <a:prstGeom prst="rect">
            <a:avLst/>
          </a:prstGeom>
        </p:spPr>
        <p:txBody>
          <a:bodyPr vert="horz" wrap="square" lIns="0" tIns="98326" rIns="0" bIns="0" rtlCol="0">
            <a:spAutoFit/>
          </a:bodyPr>
          <a:lstStyle/>
          <a:p>
            <a:pPr marL="2861945">
              <a:lnSpc>
                <a:spcPct val="100000"/>
              </a:lnSpc>
              <a:spcBef>
                <a:spcPts val="105"/>
              </a:spcBef>
            </a:pPr>
            <a:r>
              <a:rPr dirty="0">
                <a:solidFill>
                  <a:srgbClr val="FFFFFF"/>
                </a:solidFill>
              </a:rPr>
              <a:t>PETPLUS</a:t>
            </a:r>
            <a:r>
              <a:rPr spc="-35" dirty="0">
                <a:solidFill>
                  <a:srgbClr val="FFFFFF"/>
                </a:solidFill>
              </a:rPr>
              <a:t> </a:t>
            </a:r>
            <a:r>
              <a:rPr dirty="0">
                <a:solidFill>
                  <a:srgbClr val="FFFFFF"/>
                </a:solidFill>
              </a:rPr>
              <a:t>SAMPLE</a:t>
            </a:r>
            <a:r>
              <a:rPr spc="-10" dirty="0">
                <a:solidFill>
                  <a:srgbClr val="FFFFFF"/>
                </a:solidFill>
              </a:rPr>
              <a:t> </a:t>
            </a:r>
            <a:r>
              <a:rPr spc="-25" dirty="0">
                <a:solidFill>
                  <a:srgbClr val="FFFFFF"/>
                </a:solidFill>
              </a:rPr>
              <a:t>SAVINGS</a:t>
            </a:r>
          </a:p>
        </p:txBody>
      </p:sp>
      <p:graphicFrame>
        <p:nvGraphicFramePr>
          <p:cNvPr id="8" name="object 8"/>
          <p:cNvGraphicFramePr>
            <a:graphicFrameLocks noGrp="1"/>
          </p:cNvGraphicFramePr>
          <p:nvPr/>
        </p:nvGraphicFramePr>
        <p:xfrm>
          <a:off x="447040" y="2361971"/>
          <a:ext cx="11273154" cy="3631565"/>
        </p:xfrm>
        <a:graphic>
          <a:graphicData uri="http://schemas.openxmlformats.org/drawingml/2006/table">
            <a:tbl>
              <a:tblPr firstRow="1" bandRow="1">
                <a:tableStyleId>{2D5ABB26-0587-4C30-8999-92F81FD0307C}</a:tableStyleId>
              </a:tblPr>
              <a:tblGrid>
                <a:gridCol w="4472940">
                  <a:extLst>
                    <a:ext uri="{9D8B030D-6E8A-4147-A177-3AD203B41FA5}">
                      <a16:colId xmlns:a16="http://schemas.microsoft.com/office/drawing/2014/main" val="20000"/>
                    </a:ext>
                  </a:extLst>
                </a:gridCol>
                <a:gridCol w="1358900">
                  <a:extLst>
                    <a:ext uri="{9D8B030D-6E8A-4147-A177-3AD203B41FA5}">
                      <a16:colId xmlns:a16="http://schemas.microsoft.com/office/drawing/2014/main" val="20001"/>
                    </a:ext>
                  </a:extLst>
                </a:gridCol>
                <a:gridCol w="1330325">
                  <a:extLst>
                    <a:ext uri="{9D8B030D-6E8A-4147-A177-3AD203B41FA5}">
                      <a16:colId xmlns:a16="http://schemas.microsoft.com/office/drawing/2014/main" val="20002"/>
                    </a:ext>
                  </a:extLst>
                </a:gridCol>
                <a:gridCol w="1310004">
                  <a:extLst>
                    <a:ext uri="{9D8B030D-6E8A-4147-A177-3AD203B41FA5}">
                      <a16:colId xmlns:a16="http://schemas.microsoft.com/office/drawing/2014/main" val="20003"/>
                    </a:ext>
                  </a:extLst>
                </a:gridCol>
                <a:gridCol w="1477645">
                  <a:extLst>
                    <a:ext uri="{9D8B030D-6E8A-4147-A177-3AD203B41FA5}">
                      <a16:colId xmlns:a16="http://schemas.microsoft.com/office/drawing/2014/main" val="20004"/>
                    </a:ext>
                  </a:extLst>
                </a:gridCol>
                <a:gridCol w="1323340">
                  <a:extLst>
                    <a:ext uri="{9D8B030D-6E8A-4147-A177-3AD203B41FA5}">
                      <a16:colId xmlns:a16="http://schemas.microsoft.com/office/drawing/2014/main" val="20005"/>
                    </a:ext>
                  </a:extLst>
                </a:gridCol>
              </a:tblGrid>
              <a:tr h="716915">
                <a:tc>
                  <a:txBody>
                    <a:bodyPr/>
                    <a:lstStyle/>
                    <a:p>
                      <a:pPr marL="91440">
                        <a:lnSpc>
                          <a:spcPct val="100000"/>
                        </a:lnSpc>
                        <a:spcBef>
                          <a:spcPts val="1700"/>
                        </a:spcBef>
                      </a:pPr>
                      <a:r>
                        <a:rPr sz="1800" b="1" spc="-10" dirty="0">
                          <a:solidFill>
                            <a:srgbClr val="FFFFFF"/>
                          </a:solidFill>
                          <a:latin typeface="Arial"/>
                          <a:cs typeface="Arial"/>
                        </a:rPr>
                        <a:t>PRODUCT</a:t>
                      </a:r>
                      <a:endParaRPr sz="1800" dirty="0">
                        <a:latin typeface="Arial"/>
                        <a:cs typeface="Arial"/>
                      </a:endParaRPr>
                    </a:p>
                  </a:txBody>
                  <a:tcPr marL="0" marR="0" marT="215900" marB="0">
                    <a:solidFill>
                      <a:srgbClr val="694373"/>
                    </a:solidFill>
                  </a:tcPr>
                </a:tc>
                <a:tc>
                  <a:txBody>
                    <a:bodyPr/>
                    <a:lstStyle/>
                    <a:p>
                      <a:pPr>
                        <a:lnSpc>
                          <a:spcPct val="100000"/>
                        </a:lnSpc>
                      </a:pPr>
                      <a:endParaRPr sz="1500">
                        <a:latin typeface="Times New Roman"/>
                        <a:cs typeface="Times New Roman"/>
                      </a:endParaRPr>
                    </a:p>
                  </a:txBody>
                  <a:tcPr marL="0" marR="0" marT="0" marB="0">
                    <a:solidFill>
                      <a:srgbClr val="137D8B"/>
                    </a:solidFill>
                  </a:tcPr>
                </a:tc>
                <a:tc>
                  <a:txBody>
                    <a:bodyPr/>
                    <a:lstStyle/>
                    <a:p>
                      <a:pPr marL="30480" algn="ctr">
                        <a:lnSpc>
                          <a:spcPct val="100000"/>
                        </a:lnSpc>
                        <a:spcBef>
                          <a:spcPts val="1700"/>
                        </a:spcBef>
                      </a:pPr>
                      <a:r>
                        <a:rPr sz="1800" b="1" spc="-20" dirty="0">
                          <a:solidFill>
                            <a:srgbClr val="FFFFFF"/>
                          </a:solidFill>
                          <a:latin typeface="Arial"/>
                          <a:cs typeface="Arial"/>
                        </a:rPr>
                        <a:t>MSRP</a:t>
                      </a:r>
                      <a:endParaRPr sz="1800">
                        <a:latin typeface="Arial"/>
                        <a:cs typeface="Arial"/>
                      </a:endParaRPr>
                    </a:p>
                  </a:txBody>
                  <a:tcPr marL="0" marR="0" marT="215900" marB="0">
                    <a:solidFill>
                      <a:srgbClr val="694373"/>
                    </a:solidFill>
                  </a:tcPr>
                </a:tc>
                <a:tc>
                  <a:txBody>
                    <a:bodyPr/>
                    <a:lstStyle/>
                    <a:p>
                      <a:pPr marL="106045" algn="ctr">
                        <a:lnSpc>
                          <a:spcPct val="100000"/>
                        </a:lnSpc>
                        <a:spcBef>
                          <a:spcPts val="1700"/>
                        </a:spcBef>
                      </a:pPr>
                      <a:r>
                        <a:rPr sz="1800" b="1" spc="-10" dirty="0">
                          <a:solidFill>
                            <a:srgbClr val="FFFFFF"/>
                          </a:solidFill>
                          <a:latin typeface="Arial"/>
                          <a:cs typeface="Arial"/>
                        </a:rPr>
                        <a:t>CHEWY</a:t>
                      </a:r>
                      <a:endParaRPr sz="1800">
                        <a:latin typeface="Arial"/>
                        <a:cs typeface="Arial"/>
                      </a:endParaRPr>
                    </a:p>
                  </a:txBody>
                  <a:tcPr marL="0" marR="0" marT="215900" marB="0">
                    <a:solidFill>
                      <a:srgbClr val="694373"/>
                    </a:solidFill>
                  </a:tcPr>
                </a:tc>
                <a:tc>
                  <a:txBody>
                    <a:bodyPr/>
                    <a:lstStyle/>
                    <a:p>
                      <a:pPr marL="36195" algn="ctr">
                        <a:lnSpc>
                          <a:spcPct val="100000"/>
                        </a:lnSpc>
                        <a:spcBef>
                          <a:spcPts val="1700"/>
                        </a:spcBef>
                      </a:pPr>
                      <a:r>
                        <a:rPr sz="1800" b="1" spc="-10" dirty="0">
                          <a:solidFill>
                            <a:srgbClr val="FFFFFF"/>
                          </a:solidFill>
                          <a:latin typeface="Arial"/>
                          <a:cs typeface="Arial"/>
                        </a:rPr>
                        <a:t>WALMART</a:t>
                      </a:r>
                      <a:endParaRPr sz="1800">
                        <a:latin typeface="Arial"/>
                        <a:cs typeface="Arial"/>
                      </a:endParaRPr>
                    </a:p>
                  </a:txBody>
                  <a:tcPr marL="0" marR="0" marT="215900" marB="0">
                    <a:solidFill>
                      <a:srgbClr val="694373"/>
                    </a:solidFill>
                  </a:tcPr>
                </a:tc>
                <a:tc>
                  <a:txBody>
                    <a:bodyPr/>
                    <a:lstStyle/>
                    <a:p>
                      <a:pPr marR="38735" algn="ctr">
                        <a:lnSpc>
                          <a:spcPct val="100000"/>
                        </a:lnSpc>
                        <a:spcBef>
                          <a:spcPts val="1700"/>
                        </a:spcBef>
                      </a:pPr>
                      <a:r>
                        <a:rPr sz="1800" b="1" spc="-10" dirty="0">
                          <a:solidFill>
                            <a:srgbClr val="FFFFFF"/>
                          </a:solidFill>
                          <a:latin typeface="Arial"/>
                          <a:cs typeface="Arial"/>
                        </a:rPr>
                        <a:t>AMAZON</a:t>
                      </a:r>
                      <a:endParaRPr sz="1800">
                        <a:latin typeface="Arial"/>
                        <a:cs typeface="Arial"/>
                      </a:endParaRPr>
                    </a:p>
                  </a:txBody>
                  <a:tcPr marL="0" marR="0" marT="215900" marB="0">
                    <a:solidFill>
                      <a:srgbClr val="694373"/>
                    </a:solidFill>
                  </a:tcPr>
                </a:tc>
                <a:extLst>
                  <a:ext uri="{0D108BD9-81ED-4DB2-BD59-A6C34878D82A}">
                    <a16:rowId xmlns:a16="http://schemas.microsoft.com/office/drawing/2014/main" val="10000"/>
                  </a:ext>
                </a:extLst>
              </a:tr>
              <a:tr h="727075">
                <a:tc>
                  <a:txBody>
                    <a:bodyPr/>
                    <a:lstStyle/>
                    <a:p>
                      <a:pPr marL="91440">
                        <a:lnSpc>
                          <a:spcPct val="100000"/>
                        </a:lnSpc>
                        <a:spcBef>
                          <a:spcPts val="910"/>
                        </a:spcBef>
                      </a:pPr>
                      <a:r>
                        <a:rPr sz="1600" b="1" dirty="0">
                          <a:latin typeface="Arial"/>
                          <a:cs typeface="Arial"/>
                        </a:rPr>
                        <a:t>Seresto</a:t>
                      </a:r>
                      <a:r>
                        <a:rPr sz="1600" b="1" spc="-40" dirty="0">
                          <a:latin typeface="Arial"/>
                          <a:cs typeface="Arial"/>
                        </a:rPr>
                        <a:t> </a:t>
                      </a:r>
                      <a:r>
                        <a:rPr sz="1600" b="1" dirty="0">
                          <a:latin typeface="Arial"/>
                          <a:cs typeface="Arial"/>
                        </a:rPr>
                        <a:t>Flea</a:t>
                      </a:r>
                      <a:r>
                        <a:rPr sz="1600" b="1" spc="-40" dirty="0">
                          <a:latin typeface="Arial"/>
                          <a:cs typeface="Arial"/>
                        </a:rPr>
                        <a:t> </a:t>
                      </a:r>
                      <a:r>
                        <a:rPr sz="1600" b="1" dirty="0">
                          <a:latin typeface="Arial"/>
                          <a:cs typeface="Arial"/>
                        </a:rPr>
                        <a:t>and</a:t>
                      </a:r>
                      <a:r>
                        <a:rPr sz="1600" b="1" spc="-45" dirty="0">
                          <a:latin typeface="Arial"/>
                          <a:cs typeface="Arial"/>
                        </a:rPr>
                        <a:t> </a:t>
                      </a:r>
                      <a:r>
                        <a:rPr sz="1600" b="1" dirty="0">
                          <a:latin typeface="Arial"/>
                          <a:cs typeface="Arial"/>
                        </a:rPr>
                        <a:t>Tick</a:t>
                      </a:r>
                      <a:r>
                        <a:rPr sz="1600" b="1" spc="-30" dirty="0">
                          <a:latin typeface="Arial"/>
                          <a:cs typeface="Arial"/>
                        </a:rPr>
                        <a:t> </a:t>
                      </a:r>
                      <a:r>
                        <a:rPr sz="1600" b="1" dirty="0">
                          <a:latin typeface="Arial"/>
                          <a:cs typeface="Arial"/>
                        </a:rPr>
                        <a:t>Collar</a:t>
                      </a:r>
                      <a:r>
                        <a:rPr sz="1600" b="1" spc="-25" dirty="0">
                          <a:latin typeface="Arial"/>
                          <a:cs typeface="Arial"/>
                        </a:rPr>
                        <a:t> </a:t>
                      </a:r>
                      <a:r>
                        <a:rPr sz="1600" b="1" dirty="0">
                          <a:latin typeface="Arial"/>
                          <a:cs typeface="Arial"/>
                        </a:rPr>
                        <a:t>For</a:t>
                      </a:r>
                      <a:r>
                        <a:rPr sz="1600" b="1" spc="-35" dirty="0">
                          <a:latin typeface="Arial"/>
                          <a:cs typeface="Arial"/>
                        </a:rPr>
                        <a:t> </a:t>
                      </a:r>
                      <a:r>
                        <a:rPr sz="1600" b="1" dirty="0">
                          <a:latin typeface="Arial"/>
                          <a:cs typeface="Arial"/>
                        </a:rPr>
                        <a:t>Cats</a:t>
                      </a:r>
                      <a:r>
                        <a:rPr sz="1600" b="1" spc="-25" dirty="0">
                          <a:latin typeface="Arial"/>
                          <a:cs typeface="Arial"/>
                        </a:rPr>
                        <a:t> </a:t>
                      </a:r>
                      <a:r>
                        <a:rPr sz="1600" b="1" spc="-50" dirty="0">
                          <a:latin typeface="Arial"/>
                          <a:cs typeface="Arial"/>
                        </a:rPr>
                        <a:t>–</a:t>
                      </a:r>
                      <a:endParaRPr sz="1600">
                        <a:latin typeface="Arial"/>
                        <a:cs typeface="Arial"/>
                      </a:endParaRPr>
                    </a:p>
                    <a:p>
                      <a:pPr marL="91440">
                        <a:lnSpc>
                          <a:spcPct val="100000"/>
                        </a:lnSpc>
                      </a:pPr>
                      <a:r>
                        <a:rPr sz="1600" dirty="0">
                          <a:latin typeface="Arial"/>
                          <a:cs typeface="Arial"/>
                        </a:rPr>
                        <a:t>8</a:t>
                      </a:r>
                      <a:r>
                        <a:rPr sz="1600" spc="-15" dirty="0">
                          <a:latin typeface="Arial"/>
                          <a:cs typeface="Arial"/>
                        </a:rPr>
                        <a:t> </a:t>
                      </a:r>
                      <a:r>
                        <a:rPr sz="1600" spc="-10" dirty="0">
                          <a:latin typeface="Arial"/>
                          <a:cs typeface="Arial"/>
                        </a:rPr>
                        <a:t>months</a:t>
                      </a:r>
                      <a:endParaRPr sz="1600">
                        <a:latin typeface="Arial"/>
                        <a:cs typeface="Arial"/>
                      </a:endParaRPr>
                    </a:p>
                  </a:txBody>
                  <a:tcPr marL="0" marR="0" marT="115570" marB="0">
                    <a:solidFill>
                      <a:srgbClr val="D3CFD4"/>
                    </a:solidFill>
                  </a:tcPr>
                </a:tc>
                <a:tc>
                  <a:txBody>
                    <a:bodyPr/>
                    <a:lstStyle/>
                    <a:p>
                      <a:pPr marL="2540" algn="ctr">
                        <a:lnSpc>
                          <a:spcPct val="100000"/>
                        </a:lnSpc>
                        <a:spcBef>
                          <a:spcPts val="1739"/>
                        </a:spcBef>
                      </a:pPr>
                      <a:r>
                        <a:rPr sz="1800" b="1" spc="-10" dirty="0">
                          <a:latin typeface="Arial"/>
                          <a:cs typeface="Arial"/>
                        </a:rPr>
                        <a:t>$44.27</a:t>
                      </a:r>
                      <a:endParaRPr sz="1800">
                        <a:latin typeface="Arial"/>
                        <a:cs typeface="Arial"/>
                      </a:endParaRPr>
                    </a:p>
                  </a:txBody>
                  <a:tcPr marL="0" marR="0" marT="220979" marB="0">
                    <a:solidFill>
                      <a:srgbClr val="137D8B">
                        <a:alpha val="50195"/>
                      </a:srgbClr>
                    </a:solidFill>
                  </a:tcPr>
                </a:tc>
                <a:tc>
                  <a:txBody>
                    <a:bodyPr/>
                    <a:lstStyle/>
                    <a:p>
                      <a:pPr>
                        <a:lnSpc>
                          <a:spcPct val="100000"/>
                        </a:lnSpc>
                        <a:spcBef>
                          <a:spcPts val="25"/>
                        </a:spcBef>
                      </a:pPr>
                      <a:endParaRPr sz="1600">
                        <a:latin typeface="Times New Roman"/>
                        <a:cs typeface="Times New Roman"/>
                      </a:endParaRPr>
                    </a:p>
                    <a:p>
                      <a:pPr marL="31115" algn="ctr">
                        <a:lnSpc>
                          <a:spcPct val="100000"/>
                        </a:lnSpc>
                        <a:spcBef>
                          <a:spcPts val="5"/>
                        </a:spcBef>
                      </a:pPr>
                      <a:r>
                        <a:rPr sz="1600" spc="-10" dirty="0">
                          <a:latin typeface="Arial"/>
                          <a:cs typeface="Arial"/>
                        </a:rPr>
                        <a:t>$70.70</a:t>
                      </a:r>
                      <a:endParaRPr sz="1600">
                        <a:latin typeface="Arial"/>
                        <a:cs typeface="Arial"/>
                      </a:endParaRPr>
                    </a:p>
                  </a:txBody>
                  <a:tcPr marL="0" marR="0" marT="3175" marB="0">
                    <a:solidFill>
                      <a:srgbClr val="D3CFD4"/>
                    </a:solidFill>
                  </a:tcPr>
                </a:tc>
                <a:tc>
                  <a:txBody>
                    <a:bodyPr/>
                    <a:lstStyle/>
                    <a:p>
                      <a:pPr>
                        <a:lnSpc>
                          <a:spcPct val="100000"/>
                        </a:lnSpc>
                        <a:spcBef>
                          <a:spcPts val="25"/>
                        </a:spcBef>
                      </a:pPr>
                      <a:endParaRPr sz="1600">
                        <a:latin typeface="Times New Roman"/>
                        <a:cs typeface="Times New Roman"/>
                      </a:endParaRPr>
                    </a:p>
                    <a:p>
                      <a:pPr marL="107950" algn="ctr">
                        <a:lnSpc>
                          <a:spcPct val="100000"/>
                        </a:lnSpc>
                        <a:spcBef>
                          <a:spcPts val="5"/>
                        </a:spcBef>
                      </a:pPr>
                      <a:r>
                        <a:rPr sz="1600" spc="-10" dirty="0">
                          <a:latin typeface="Arial"/>
                          <a:cs typeface="Arial"/>
                        </a:rPr>
                        <a:t>$67.98</a:t>
                      </a:r>
                      <a:endParaRPr sz="1600">
                        <a:latin typeface="Arial"/>
                        <a:cs typeface="Arial"/>
                      </a:endParaRPr>
                    </a:p>
                  </a:txBody>
                  <a:tcPr marL="0" marR="0" marT="3175" marB="0">
                    <a:solidFill>
                      <a:srgbClr val="D3CFD4"/>
                    </a:solidFill>
                  </a:tcPr>
                </a:tc>
                <a:tc>
                  <a:txBody>
                    <a:bodyPr/>
                    <a:lstStyle/>
                    <a:p>
                      <a:pPr>
                        <a:lnSpc>
                          <a:spcPct val="100000"/>
                        </a:lnSpc>
                        <a:spcBef>
                          <a:spcPts val="25"/>
                        </a:spcBef>
                      </a:pPr>
                      <a:endParaRPr sz="1600">
                        <a:latin typeface="Times New Roman"/>
                        <a:cs typeface="Times New Roman"/>
                      </a:endParaRPr>
                    </a:p>
                    <a:p>
                      <a:pPr marL="38100" algn="ctr">
                        <a:lnSpc>
                          <a:spcPct val="100000"/>
                        </a:lnSpc>
                        <a:spcBef>
                          <a:spcPts val="5"/>
                        </a:spcBef>
                      </a:pPr>
                      <a:r>
                        <a:rPr sz="1600" spc="-10" dirty="0">
                          <a:latin typeface="Arial"/>
                          <a:cs typeface="Arial"/>
                        </a:rPr>
                        <a:t>$67.98</a:t>
                      </a:r>
                      <a:endParaRPr sz="1600">
                        <a:latin typeface="Arial"/>
                        <a:cs typeface="Arial"/>
                      </a:endParaRPr>
                    </a:p>
                  </a:txBody>
                  <a:tcPr marL="0" marR="0" marT="3175" marB="0">
                    <a:solidFill>
                      <a:srgbClr val="D3CFD4"/>
                    </a:solidFill>
                  </a:tcPr>
                </a:tc>
                <a:tc>
                  <a:txBody>
                    <a:bodyPr/>
                    <a:lstStyle/>
                    <a:p>
                      <a:pPr>
                        <a:lnSpc>
                          <a:spcPct val="100000"/>
                        </a:lnSpc>
                        <a:spcBef>
                          <a:spcPts val="25"/>
                        </a:spcBef>
                      </a:pPr>
                      <a:endParaRPr sz="1600">
                        <a:latin typeface="Times New Roman"/>
                        <a:cs typeface="Times New Roman"/>
                      </a:endParaRPr>
                    </a:p>
                    <a:p>
                      <a:pPr marR="36830" algn="ctr">
                        <a:lnSpc>
                          <a:spcPct val="100000"/>
                        </a:lnSpc>
                        <a:spcBef>
                          <a:spcPts val="5"/>
                        </a:spcBef>
                      </a:pPr>
                      <a:r>
                        <a:rPr sz="1600" spc="-10" dirty="0">
                          <a:latin typeface="Arial"/>
                          <a:cs typeface="Arial"/>
                        </a:rPr>
                        <a:t>$67.98</a:t>
                      </a:r>
                      <a:endParaRPr sz="1600">
                        <a:latin typeface="Arial"/>
                        <a:cs typeface="Arial"/>
                      </a:endParaRPr>
                    </a:p>
                  </a:txBody>
                  <a:tcPr marL="0" marR="0" marT="3175" marB="0">
                    <a:solidFill>
                      <a:srgbClr val="D3CFD4"/>
                    </a:solidFill>
                  </a:tcPr>
                </a:tc>
                <a:extLst>
                  <a:ext uri="{0D108BD9-81ED-4DB2-BD59-A6C34878D82A}">
                    <a16:rowId xmlns:a16="http://schemas.microsoft.com/office/drawing/2014/main" val="10001"/>
                  </a:ext>
                </a:extLst>
              </a:tr>
              <a:tr h="727075">
                <a:tc>
                  <a:txBody>
                    <a:bodyPr/>
                    <a:lstStyle/>
                    <a:p>
                      <a:pPr marL="91440" marR="121285">
                        <a:lnSpc>
                          <a:spcPct val="100000"/>
                        </a:lnSpc>
                        <a:spcBef>
                          <a:spcPts val="910"/>
                        </a:spcBef>
                      </a:pPr>
                      <a:r>
                        <a:rPr sz="1600" b="1" dirty="0">
                          <a:latin typeface="Arial"/>
                          <a:cs typeface="Arial"/>
                        </a:rPr>
                        <a:t>Royal</a:t>
                      </a:r>
                      <a:r>
                        <a:rPr sz="1600" b="1" spc="-15" dirty="0">
                          <a:latin typeface="Arial"/>
                          <a:cs typeface="Arial"/>
                        </a:rPr>
                        <a:t> </a:t>
                      </a:r>
                      <a:r>
                        <a:rPr sz="1600" b="1" dirty="0">
                          <a:latin typeface="Arial"/>
                          <a:cs typeface="Arial"/>
                        </a:rPr>
                        <a:t>Canin</a:t>
                      </a:r>
                      <a:r>
                        <a:rPr sz="1600" b="1" spc="-55" dirty="0">
                          <a:latin typeface="Arial"/>
                          <a:cs typeface="Arial"/>
                        </a:rPr>
                        <a:t> </a:t>
                      </a:r>
                      <a:r>
                        <a:rPr sz="1600" b="1" spc="-10" dirty="0">
                          <a:latin typeface="Arial"/>
                          <a:cs typeface="Arial"/>
                        </a:rPr>
                        <a:t>Veterinary</a:t>
                      </a:r>
                      <a:r>
                        <a:rPr sz="1600" b="1" spc="-40" dirty="0">
                          <a:latin typeface="Arial"/>
                          <a:cs typeface="Arial"/>
                        </a:rPr>
                        <a:t> </a:t>
                      </a:r>
                      <a:r>
                        <a:rPr sz="1600" b="1" dirty="0">
                          <a:latin typeface="Arial"/>
                          <a:cs typeface="Arial"/>
                        </a:rPr>
                        <a:t>Diet</a:t>
                      </a:r>
                      <a:r>
                        <a:rPr sz="1600" b="1" spc="-50" dirty="0">
                          <a:latin typeface="Arial"/>
                          <a:cs typeface="Arial"/>
                        </a:rPr>
                        <a:t> </a:t>
                      </a:r>
                      <a:r>
                        <a:rPr sz="1600" b="1" spc="-10" dirty="0">
                          <a:latin typeface="Arial"/>
                          <a:cs typeface="Arial"/>
                        </a:rPr>
                        <a:t>Gastrointestinal </a:t>
                      </a:r>
                      <a:r>
                        <a:rPr sz="1600" b="1" dirty="0">
                          <a:latin typeface="Arial"/>
                          <a:cs typeface="Arial"/>
                        </a:rPr>
                        <a:t>High</a:t>
                      </a:r>
                      <a:r>
                        <a:rPr sz="1600" b="1" spc="-30" dirty="0">
                          <a:latin typeface="Arial"/>
                          <a:cs typeface="Arial"/>
                        </a:rPr>
                        <a:t> </a:t>
                      </a:r>
                      <a:r>
                        <a:rPr sz="1600" b="1" dirty="0">
                          <a:latin typeface="Arial"/>
                          <a:cs typeface="Arial"/>
                        </a:rPr>
                        <a:t>Fiber</a:t>
                      </a:r>
                      <a:r>
                        <a:rPr sz="1600" b="1" spc="-5" dirty="0">
                          <a:latin typeface="Arial"/>
                          <a:cs typeface="Arial"/>
                        </a:rPr>
                        <a:t> </a:t>
                      </a:r>
                      <a:r>
                        <a:rPr sz="1600" b="1" dirty="0">
                          <a:latin typeface="Arial"/>
                          <a:cs typeface="Arial"/>
                        </a:rPr>
                        <a:t>Dry</a:t>
                      </a:r>
                      <a:r>
                        <a:rPr sz="1600" b="1" spc="-25" dirty="0">
                          <a:latin typeface="Arial"/>
                          <a:cs typeface="Arial"/>
                        </a:rPr>
                        <a:t> </a:t>
                      </a:r>
                      <a:r>
                        <a:rPr sz="1600" b="1" dirty="0">
                          <a:latin typeface="Arial"/>
                          <a:cs typeface="Arial"/>
                        </a:rPr>
                        <a:t>Dog</a:t>
                      </a:r>
                      <a:r>
                        <a:rPr sz="1600" b="1" spc="-25" dirty="0">
                          <a:latin typeface="Arial"/>
                          <a:cs typeface="Arial"/>
                        </a:rPr>
                        <a:t> </a:t>
                      </a:r>
                      <a:r>
                        <a:rPr sz="1600" b="1" dirty="0">
                          <a:latin typeface="Arial"/>
                          <a:cs typeface="Arial"/>
                        </a:rPr>
                        <a:t>Food</a:t>
                      </a:r>
                      <a:r>
                        <a:rPr sz="1600" b="1" spc="-10" dirty="0">
                          <a:latin typeface="Arial"/>
                          <a:cs typeface="Arial"/>
                        </a:rPr>
                        <a:t> </a:t>
                      </a:r>
                      <a:r>
                        <a:rPr sz="1600" b="1" dirty="0">
                          <a:latin typeface="Arial"/>
                          <a:cs typeface="Arial"/>
                        </a:rPr>
                        <a:t>–</a:t>
                      </a:r>
                      <a:r>
                        <a:rPr sz="1600" b="1" spc="-30" dirty="0">
                          <a:latin typeface="Arial"/>
                          <a:cs typeface="Arial"/>
                        </a:rPr>
                        <a:t> </a:t>
                      </a:r>
                      <a:r>
                        <a:rPr sz="1600" dirty="0">
                          <a:latin typeface="Arial"/>
                          <a:cs typeface="Arial"/>
                        </a:rPr>
                        <a:t>8.8lb</a:t>
                      </a:r>
                      <a:r>
                        <a:rPr sz="1600" spc="-35" dirty="0">
                          <a:latin typeface="Arial"/>
                          <a:cs typeface="Arial"/>
                        </a:rPr>
                        <a:t> </a:t>
                      </a:r>
                      <a:r>
                        <a:rPr sz="1600" spc="-25" dirty="0">
                          <a:latin typeface="Arial"/>
                          <a:cs typeface="Arial"/>
                        </a:rPr>
                        <a:t>bag</a:t>
                      </a:r>
                      <a:endParaRPr sz="1600">
                        <a:latin typeface="Arial"/>
                        <a:cs typeface="Arial"/>
                      </a:endParaRPr>
                    </a:p>
                  </a:txBody>
                  <a:tcPr marL="0" marR="0" marT="115570" marB="0">
                    <a:solidFill>
                      <a:srgbClr val="EBE9EB"/>
                    </a:solidFill>
                  </a:tcPr>
                </a:tc>
                <a:tc>
                  <a:txBody>
                    <a:bodyPr/>
                    <a:lstStyle/>
                    <a:p>
                      <a:pPr marL="2540" algn="ctr">
                        <a:lnSpc>
                          <a:spcPct val="100000"/>
                        </a:lnSpc>
                        <a:spcBef>
                          <a:spcPts val="1739"/>
                        </a:spcBef>
                      </a:pPr>
                      <a:r>
                        <a:rPr sz="1800" b="1" spc="-10" dirty="0">
                          <a:latin typeface="Arial"/>
                          <a:cs typeface="Arial"/>
                        </a:rPr>
                        <a:t>$62.99</a:t>
                      </a:r>
                      <a:endParaRPr sz="1800">
                        <a:latin typeface="Arial"/>
                        <a:cs typeface="Arial"/>
                      </a:endParaRPr>
                    </a:p>
                  </a:txBody>
                  <a:tcPr marL="0" marR="0" marT="220979" marB="0">
                    <a:solidFill>
                      <a:srgbClr val="137D8B">
                        <a:alpha val="25097"/>
                      </a:srgbClr>
                    </a:solidFill>
                  </a:tcPr>
                </a:tc>
                <a:tc>
                  <a:txBody>
                    <a:bodyPr/>
                    <a:lstStyle/>
                    <a:p>
                      <a:pPr>
                        <a:lnSpc>
                          <a:spcPct val="100000"/>
                        </a:lnSpc>
                        <a:spcBef>
                          <a:spcPts val="30"/>
                        </a:spcBef>
                      </a:pPr>
                      <a:endParaRPr sz="1600">
                        <a:latin typeface="Times New Roman"/>
                        <a:cs typeface="Times New Roman"/>
                      </a:endParaRPr>
                    </a:p>
                    <a:p>
                      <a:pPr marL="30480" algn="ctr">
                        <a:lnSpc>
                          <a:spcPct val="100000"/>
                        </a:lnSpc>
                      </a:pPr>
                      <a:r>
                        <a:rPr sz="1600" spc="-10" dirty="0">
                          <a:latin typeface="Arial"/>
                          <a:cs typeface="Arial"/>
                        </a:rPr>
                        <a:t>$133.69</a:t>
                      </a:r>
                      <a:endParaRPr sz="1600">
                        <a:latin typeface="Arial"/>
                        <a:cs typeface="Arial"/>
                      </a:endParaRPr>
                    </a:p>
                  </a:txBody>
                  <a:tcPr marL="0" marR="0" marT="3810" marB="0">
                    <a:solidFill>
                      <a:srgbClr val="EBE9EB"/>
                    </a:solidFill>
                  </a:tcPr>
                </a:tc>
                <a:tc>
                  <a:txBody>
                    <a:bodyPr/>
                    <a:lstStyle/>
                    <a:p>
                      <a:pPr>
                        <a:lnSpc>
                          <a:spcPct val="100000"/>
                        </a:lnSpc>
                        <a:spcBef>
                          <a:spcPts val="30"/>
                        </a:spcBef>
                      </a:pPr>
                      <a:endParaRPr sz="1600">
                        <a:latin typeface="Times New Roman"/>
                        <a:cs typeface="Times New Roman"/>
                      </a:endParaRPr>
                    </a:p>
                    <a:p>
                      <a:pPr marL="107950" algn="ctr">
                        <a:lnSpc>
                          <a:spcPct val="100000"/>
                        </a:lnSpc>
                      </a:pPr>
                      <a:r>
                        <a:rPr sz="1600" spc="-10" dirty="0">
                          <a:latin typeface="Arial"/>
                          <a:cs typeface="Arial"/>
                        </a:rPr>
                        <a:t>$97.99</a:t>
                      </a:r>
                      <a:endParaRPr sz="1600">
                        <a:latin typeface="Arial"/>
                        <a:cs typeface="Arial"/>
                      </a:endParaRPr>
                    </a:p>
                  </a:txBody>
                  <a:tcPr marL="0" marR="0" marT="3810" marB="0">
                    <a:solidFill>
                      <a:srgbClr val="EBE9EB"/>
                    </a:solidFill>
                  </a:tcPr>
                </a:tc>
                <a:tc>
                  <a:txBody>
                    <a:bodyPr/>
                    <a:lstStyle/>
                    <a:p>
                      <a:pPr>
                        <a:lnSpc>
                          <a:spcPct val="100000"/>
                        </a:lnSpc>
                        <a:spcBef>
                          <a:spcPts val="30"/>
                        </a:spcBef>
                      </a:pPr>
                      <a:endParaRPr sz="1600">
                        <a:latin typeface="Times New Roman"/>
                        <a:cs typeface="Times New Roman"/>
                      </a:endParaRPr>
                    </a:p>
                    <a:p>
                      <a:pPr marL="36195" algn="ctr">
                        <a:lnSpc>
                          <a:spcPct val="100000"/>
                        </a:lnSpc>
                      </a:pPr>
                      <a:r>
                        <a:rPr sz="1600" spc="-25" dirty="0">
                          <a:latin typeface="Arial"/>
                          <a:cs typeface="Arial"/>
                        </a:rPr>
                        <a:t>N/A</a:t>
                      </a:r>
                      <a:endParaRPr sz="1600">
                        <a:latin typeface="Arial"/>
                        <a:cs typeface="Arial"/>
                      </a:endParaRPr>
                    </a:p>
                  </a:txBody>
                  <a:tcPr marL="0" marR="0" marT="3810" marB="0">
                    <a:solidFill>
                      <a:srgbClr val="EBE9EB"/>
                    </a:solidFill>
                  </a:tcPr>
                </a:tc>
                <a:tc>
                  <a:txBody>
                    <a:bodyPr/>
                    <a:lstStyle/>
                    <a:p>
                      <a:pPr>
                        <a:lnSpc>
                          <a:spcPct val="100000"/>
                        </a:lnSpc>
                        <a:spcBef>
                          <a:spcPts val="30"/>
                        </a:spcBef>
                      </a:pPr>
                      <a:endParaRPr sz="1600">
                        <a:latin typeface="Times New Roman"/>
                        <a:cs typeface="Times New Roman"/>
                      </a:endParaRPr>
                    </a:p>
                    <a:p>
                      <a:pPr marR="38735" algn="ctr">
                        <a:lnSpc>
                          <a:spcPct val="100000"/>
                        </a:lnSpc>
                      </a:pPr>
                      <a:r>
                        <a:rPr sz="1600" spc="-25" dirty="0">
                          <a:latin typeface="Arial"/>
                          <a:cs typeface="Arial"/>
                        </a:rPr>
                        <a:t>N/A</a:t>
                      </a:r>
                      <a:endParaRPr sz="1600">
                        <a:latin typeface="Arial"/>
                        <a:cs typeface="Arial"/>
                      </a:endParaRPr>
                    </a:p>
                  </a:txBody>
                  <a:tcPr marL="0" marR="0" marT="3810" marB="0">
                    <a:solidFill>
                      <a:srgbClr val="EBE9EB"/>
                    </a:solidFill>
                  </a:tcPr>
                </a:tc>
                <a:extLst>
                  <a:ext uri="{0D108BD9-81ED-4DB2-BD59-A6C34878D82A}">
                    <a16:rowId xmlns:a16="http://schemas.microsoft.com/office/drawing/2014/main" val="10002"/>
                  </a:ext>
                </a:extLst>
              </a:tr>
              <a:tr h="727075">
                <a:tc>
                  <a:txBody>
                    <a:bodyPr/>
                    <a:lstStyle/>
                    <a:p>
                      <a:pPr marL="91440" marR="196215">
                        <a:lnSpc>
                          <a:spcPct val="100000"/>
                        </a:lnSpc>
                        <a:spcBef>
                          <a:spcPts val="910"/>
                        </a:spcBef>
                      </a:pPr>
                      <a:r>
                        <a:rPr sz="1600" b="1" dirty="0">
                          <a:latin typeface="Arial"/>
                          <a:cs typeface="Arial"/>
                        </a:rPr>
                        <a:t>Blue</a:t>
                      </a:r>
                      <a:r>
                        <a:rPr sz="1600" b="1" spc="-60" dirty="0">
                          <a:latin typeface="Arial"/>
                          <a:cs typeface="Arial"/>
                        </a:rPr>
                        <a:t> </a:t>
                      </a:r>
                      <a:r>
                        <a:rPr sz="1600" b="1" dirty="0">
                          <a:latin typeface="Arial"/>
                          <a:cs typeface="Arial"/>
                        </a:rPr>
                        <a:t>Buffalo</a:t>
                      </a:r>
                      <a:r>
                        <a:rPr sz="1600" b="1" spc="-45" dirty="0">
                          <a:latin typeface="Arial"/>
                          <a:cs typeface="Arial"/>
                        </a:rPr>
                        <a:t> </a:t>
                      </a:r>
                      <a:r>
                        <a:rPr sz="1600" b="1" dirty="0">
                          <a:latin typeface="Arial"/>
                          <a:cs typeface="Arial"/>
                        </a:rPr>
                        <a:t>Healthy</a:t>
                      </a:r>
                      <a:r>
                        <a:rPr sz="1600" b="1" spc="-45" dirty="0">
                          <a:latin typeface="Arial"/>
                          <a:cs typeface="Arial"/>
                        </a:rPr>
                        <a:t> </a:t>
                      </a:r>
                      <a:r>
                        <a:rPr sz="1600" b="1" dirty="0">
                          <a:latin typeface="Arial"/>
                          <a:cs typeface="Arial"/>
                        </a:rPr>
                        <a:t>Living</a:t>
                      </a:r>
                      <a:r>
                        <a:rPr sz="1600" b="1" spc="-20" dirty="0">
                          <a:latin typeface="Arial"/>
                          <a:cs typeface="Arial"/>
                        </a:rPr>
                        <a:t> </a:t>
                      </a:r>
                      <a:r>
                        <a:rPr sz="1600" b="1" dirty="0">
                          <a:latin typeface="Arial"/>
                          <a:cs typeface="Arial"/>
                        </a:rPr>
                        <a:t>Indoor</a:t>
                      </a:r>
                      <a:r>
                        <a:rPr sz="1600" b="1" spc="-50" dirty="0">
                          <a:latin typeface="Arial"/>
                          <a:cs typeface="Arial"/>
                        </a:rPr>
                        <a:t> </a:t>
                      </a:r>
                      <a:r>
                        <a:rPr sz="1600" b="1" spc="-10" dirty="0">
                          <a:latin typeface="Arial"/>
                          <a:cs typeface="Arial"/>
                        </a:rPr>
                        <a:t>Chicken </a:t>
                      </a:r>
                      <a:r>
                        <a:rPr sz="1600" b="1" dirty="0">
                          <a:latin typeface="Arial"/>
                          <a:cs typeface="Arial"/>
                        </a:rPr>
                        <a:t>&amp;</a:t>
                      </a:r>
                      <a:r>
                        <a:rPr sz="1600" b="1" spc="-40" dirty="0">
                          <a:latin typeface="Arial"/>
                          <a:cs typeface="Arial"/>
                        </a:rPr>
                        <a:t> </a:t>
                      </a:r>
                      <a:r>
                        <a:rPr sz="1600" b="1" dirty="0">
                          <a:latin typeface="Arial"/>
                          <a:cs typeface="Arial"/>
                        </a:rPr>
                        <a:t>Brown</a:t>
                      </a:r>
                      <a:r>
                        <a:rPr sz="1600" b="1" spc="-55" dirty="0">
                          <a:latin typeface="Arial"/>
                          <a:cs typeface="Arial"/>
                        </a:rPr>
                        <a:t> </a:t>
                      </a:r>
                      <a:r>
                        <a:rPr sz="1600" b="1" dirty="0">
                          <a:latin typeface="Arial"/>
                          <a:cs typeface="Arial"/>
                        </a:rPr>
                        <a:t>Rice</a:t>
                      </a:r>
                      <a:r>
                        <a:rPr sz="1600" b="1" spc="-25" dirty="0">
                          <a:latin typeface="Arial"/>
                          <a:cs typeface="Arial"/>
                        </a:rPr>
                        <a:t> </a:t>
                      </a:r>
                      <a:r>
                        <a:rPr sz="1600" b="1" dirty="0">
                          <a:latin typeface="Arial"/>
                          <a:cs typeface="Arial"/>
                        </a:rPr>
                        <a:t>Recipe</a:t>
                      </a:r>
                      <a:r>
                        <a:rPr sz="1600" b="1" spc="-25" dirty="0">
                          <a:latin typeface="Arial"/>
                          <a:cs typeface="Arial"/>
                        </a:rPr>
                        <a:t> </a:t>
                      </a:r>
                      <a:r>
                        <a:rPr sz="1600" b="1" dirty="0">
                          <a:latin typeface="Arial"/>
                          <a:cs typeface="Arial"/>
                        </a:rPr>
                        <a:t>for</a:t>
                      </a:r>
                      <a:r>
                        <a:rPr sz="1600" b="1" spc="-10" dirty="0">
                          <a:latin typeface="Arial"/>
                          <a:cs typeface="Arial"/>
                        </a:rPr>
                        <a:t> </a:t>
                      </a:r>
                      <a:r>
                        <a:rPr sz="1600" b="1" dirty="0">
                          <a:latin typeface="Arial"/>
                          <a:cs typeface="Arial"/>
                        </a:rPr>
                        <a:t>Cats</a:t>
                      </a:r>
                      <a:r>
                        <a:rPr sz="1600" b="1" spc="-15" dirty="0">
                          <a:latin typeface="Arial"/>
                          <a:cs typeface="Arial"/>
                        </a:rPr>
                        <a:t> </a:t>
                      </a:r>
                      <a:r>
                        <a:rPr sz="1600" b="1" dirty="0">
                          <a:latin typeface="Arial"/>
                          <a:cs typeface="Arial"/>
                        </a:rPr>
                        <a:t>–</a:t>
                      </a:r>
                      <a:r>
                        <a:rPr sz="1600" b="1" spc="-35" dirty="0">
                          <a:latin typeface="Arial"/>
                          <a:cs typeface="Arial"/>
                        </a:rPr>
                        <a:t> </a:t>
                      </a:r>
                      <a:r>
                        <a:rPr sz="1600" spc="-20" dirty="0">
                          <a:latin typeface="Arial"/>
                          <a:cs typeface="Arial"/>
                        </a:rPr>
                        <a:t>15lb</a:t>
                      </a:r>
                      <a:endParaRPr sz="1600">
                        <a:latin typeface="Arial"/>
                        <a:cs typeface="Arial"/>
                      </a:endParaRPr>
                    </a:p>
                  </a:txBody>
                  <a:tcPr marL="0" marR="0" marT="115570" marB="0">
                    <a:solidFill>
                      <a:srgbClr val="D3CFD4"/>
                    </a:solidFill>
                  </a:tcPr>
                </a:tc>
                <a:tc>
                  <a:txBody>
                    <a:bodyPr/>
                    <a:lstStyle/>
                    <a:p>
                      <a:pPr marL="2540" algn="ctr">
                        <a:lnSpc>
                          <a:spcPct val="100000"/>
                        </a:lnSpc>
                        <a:spcBef>
                          <a:spcPts val="1745"/>
                        </a:spcBef>
                      </a:pPr>
                      <a:r>
                        <a:rPr sz="1800" b="1" spc="-10" dirty="0">
                          <a:latin typeface="Arial"/>
                          <a:cs typeface="Arial"/>
                        </a:rPr>
                        <a:t>$42.99</a:t>
                      </a:r>
                      <a:endParaRPr sz="1800">
                        <a:latin typeface="Arial"/>
                        <a:cs typeface="Arial"/>
                      </a:endParaRPr>
                    </a:p>
                  </a:txBody>
                  <a:tcPr marL="0" marR="0" marT="221615" marB="0">
                    <a:solidFill>
                      <a:srgbClr val="137D8B">
                        <a:alpha val="50195"/>
                      </a:srgbClr>
                    </a:solidFill>
                  </a:tcPr>
                </a:tc>
                <a:tc>
                  <a:txBody>
                    <a:bodyPr/>
                    <a:lstStyle/>
                    <a:p>
                      <a:pPr>
                        <a:lnSpc>
                          <a:spcPct val="100000"/>
                        </a:lnSpc>
                        <a:spcBef>
                          <a:spcPts val="30"/>
                        </a:spcBef>
                      </a:pPr>
                      <a:endParaRPr sz="1600">
                        <a:latin typeface="Times New Roman"/>
                        <a:cs typeface="Times New Roman"/>
                      </a:endParaRPr>
                    </a:p>
                    <a:p>
                      <a:pPr marL="31115" algn="ctr">
                        <a:lnSpc>
                          <a:spcPct val="100000"/>
                        </a:lnSpc>
                      </a:pPr>
                      <a:r>
                        <a:rPr sz="1600" spc="-10" dirty="0">
                          <a:latin typeface="Arial"/>
                          <a:cs typeface="Arial"/>
                        </a:rPr>
                        <a:t>$62.65</a:t>
                      </a:r>
                      <a:endParaRPr sz="1600">
                        <a:latin typeface="Arial"/>
                        <a:cs typeface="Arial"/>
                      </a:endParaRPr>
                    </a:p>
                  </a:txBody>
                  <a:tcPr marL="0" marR="0" marT="3810" marB="0">
                    <a:solidFill>
                      <a:srgbClr val="D3CFD4"/>
                    </a:solidFill>
                  </a:tcPr>
                </a:tc>
                <a:tc>
                  <a:txBody>
                    <a:bodyPr/>
                    <a:lstStyle/>
                    <a:p>
                      <a:pPr>
                        <a:lnSpc>
                          <a:spcPct val="100000"/>
                        </a:lnSpc>
                        <a:spcBef>
                          <a:spcPts val="30"/>
                        </a:spcBef>
                      </a:pPr>
                      <a:endParaRPr sz="1600">
                        <a:latin typeface="Times New Roman"/>
                        <a:cs typeface="Times New Roman"/>
                      </a:endParaRPr>
                    </a:p>
                    <a:p>
                      <a:pPr marL="107950" algn="ctr">
                        <a:lnSpc>
                          <a:spcPct val="100000"/>
                        </a:lnSpc>
                      </a:pPr>
                      <a:r>
                        <a:rPr sz="1600" spc="-10" dirty="0">
                          <a:latin typeface="Arial"/>
                          <a:cs typeface="Arial"/>
                        </a:rPr>
                        <a:t>$46.98</a:t>
                      </a:r>
                      <a:endParaRPr sz="1600">
                        <a:latin typeface="Arial"/>
                        <a:cs typeface="Arial"/>
                      </a:endParaRPr>
                    </a:p>
                  </a:txBody>
                  <a:tcPr marL="0" marR="0" marT="3810" marB="0">
                    <a:solidFill>
                      <a:srgbClr val="D3CFD4"/>
                    </a:solidFill>
                  </a:tcPr>
                </a:tc>
                <a:tc>
                  <a:txBody>
                    <a:bodyPr/>
                    <a:lstStyle/>
                    <a:p>
                      <a:pPr>
                        <a:lnSpc>
                          <a:spcPct val="100000"/>
                        </a:lnSpc>
                        <a:spcBef>
                          <a:spcPts val="30"/>
                        </a:spcBef>
                      </a:pPr>
                      <a:endParaRPr sz="1600">
                        <a:latin typeface="Times New Roman"/>
                        <a:cs typeface="Times New Roman"/>
                      </a:endParaRPr>
                    </a:p>
                    <a:p>
                      <a:pPr marL="38100" algn="ctr">
                        <a:lnSpc>
                          <a:spcPct val="100000"/>
                        </a:lnSpc>
                      </a:pPr>
                      <a:r>
                        <a:rPr sz="1600" spc="-10" dirty="0">
                          <a:latin typeface="Arial"/>
                          <a:cs typeface="Arial"/>
                        </a:rPr>
                        <a:t>$64.69</a:t>
                      </a:r>
                      <a:endParaRPr sz="1600">
                        <a:latin typeface="Arial"/>
                        <a:cs typeface="Arial"/>
                      </a:endParaRPr>
                    </a:p>
                  </a:txBody>
                  <a:tcPr marL="0" marR="0" marT="3810" marB="0">
                    <a:solidFill>
                      <a:srgbClr val="D3CFD4"/>
                    </a:solidFill>
                  </a:tcPr>
                </a:tc>
                <a:tc>
                  <a:txBody>
                    <a:bodyPr/>
                    <a:lstStyle/>
                    <a:p>
                      <a:pPr>
                        <a:lnSpc>
                          <a:spcPct val="100000"/>
                        </a:lnSpc>
                        <a:spcBef>
                          <a:spcPts val="30"/>
                        </a:spcBef>
                      </a:pPr>
                      <a:endParaRPr sz="1600">
                        <a:latin typeface="Times New Roman"/>
                        <a:cs typeface="Times New Roman"/>
                      </a:endParaRPr>
                    </a:p>
                    <a:p>
                      <a:pPr marR="36830" algn="ctr">
                        <a:lnSpc>
                          <a:spcPct val="100000"/>
                        </a:lnSpc>
                      </a:pPr>
                      <a:r>
                        <a:rPr sz="1600" spc="-10" dirty="0">
                          <a:latin typeface="Arial"/>
                          <a:cs typeface="Arial"/>
                        </a:rPr>
                        <a:t>$46.98</a:t>
                      </a:r>
                      <a:endParaRPr sz="1600">
                        <a:latin typeface="Arial"/>
                        <a:cs typeface="Arial"/>
                      </a:endParaRPr>
                    </a:p>
                  </a:txBody>
                  <a:tcPr marL="0" marR="0" marT="3810" marB="0">
                    <a:solidFill>
                      <a:srgbClr val="D3CFD4"/>
                    </a:solidFill>
                  </a:tcPr>
                </a:tc>
                <a:extLst>
                  <a:ext uri="{0D108BD9-81ED-4DB2-BD59-A6C34878D82A}">
                    <a16:rowId xmlns:a16="http://schemas.microsoft.com/office/drawing/2014/main" val="10003"/>
                  </a:ext>
                </a:extLst>
              </a:tr>
              <a:tr h="733425">
                <a:tc>
                  <a:txBody>
                    <a:bodyPr/>
                    <a:lstStyle/>
                    <a:p>
                      <a:pPr marL="91440">
                        <a:lnSpc>
                          <a:spcPct val="100000"/>
                        </a:lnSpc>
                        <a:spcBef>
                          <a:spcPts val="910"/>
                        </a:spcBef>
                      </a:pPr>
                      <a:r>
                        <a:rPr sz="1600" b="1" dirty="0">
                          <a:latin typeface="Arial"/>
                          <a:cs typeface="Arial"/>
                        </a:rPr>
                        <a:t>Heartgard</a:t>
                      </a:r>
                      <a:r>
                        <a:rPr sz="1600" b="1" spc="-50" dirty="0">
                          <a:latin typeface="Arial"/>
                          <a:cs typeface="Arial"/>
                        </a:rPr>
                        <a:t> </a:t>
                      </a:r>
                      <a:r>
                        <a:rPr sz="1600" b="1" dirty="0">
                          <a:latin typeface="Arial"/>
                          <a:cs typeface="Arial"/>
                        </a:rPr>
                        <a:t>Plus</a:t>
                      </a:r>
                      <a:r>
                        <a:rPr sz="1600" b="1" spc="-60" dirty="0">
                          <a:latin typeface="Arial"/>
                          <a:cs typeface="Arial"/>
                        </a:rPr>
                        <a:t> </a:t>
                      </a:r>
                      <a:r>
                        <a:rPr sz="1600" b="1" spc="-10" dirty="0">
                          <a:latin typeface="Arial"/>
                          <a:cs typeface="Arial"/>
                        </a:rPr>
                        <a:t>Chewables</a:t>
                      </a:r>
                      <a:endParaRPr sz="1600">
                        <a:latin typeface="Arial"/>
                        <a:cs typeface="Arial"/>
                      </a:endParaRPr>
                    </a:p>
                    <a:p>
                      <a:pPr marL="91440">
                        <a:lnSpc>
                          <a:spcPct val="100000"/>
                        </a:lnSpc>
                      </a:pPr>
                      <a:r>
                        <a:rPr sz="1600" dirty="0">
                          <a:latin typeface="Arial"/>
                          <a:cs typeface="Arial"/>
                        </a:rPr>
                        <a:t>(dogs</a:t>
                      </a:r>
                      <a:r>
                        <a:rPr sz="1600" spc="-20" dirty="0">
                          <a:latin typeface="Arial"/>
                          <a:cs typeface="Arial"/>
                        </a:rPr>
                        <a:t> </a:t>
                      </a:r>
                      <a:r>
                        <a:rPr sz="1600" dirty="0">
                          <a:latin typeface="Arial"/>
                          <a:cs typeface="Arial"/>
                        </a:rPr>
                        <a:t>up</a:t>
                      </a:r>
                      <a:r>
                        <a:rPr sz="1600" spc="-30" dirty="0">
                          <a:latin typeface="Arial"/>
                          <a:cs typeface="Arial"/>
                        </a:rPr>
                        <a:t> </a:t>
                      </a:r>
                      <a:r>
                        <a:rPr sz="1600" dirty="0">
                          <a:latin typeface="Arial"/>
                          <a:cs typeface="Arial"/>
                        </a:rPr>
                        <a:t>to</a:t>
                      </a:r>
                      <a:r>
                        <a:rPr sz="1600" spc="-15" dirty="0">
                          <a:latin typeface="Arial"/>
                          <a:cs typeface="Arial"/>
                        </a:rPr>
                        <a:t> </a:t>
                      </a:r>
                      <a:r>
                        <a:rPr sz="1600" dirty="0">
                          <a:latin typeface="Arial"/>
                          <a:cs typeface="Arial"/>
                        </a:rPr>
                        <a:t>25lbs),</a:t>
                      </a:r>
                      <a:r>
                        <a:rPr sz="1600" spc="-20" dirty="0">
                          <a:latin typeface="Arial"/>
                          <a:cs typeface="Arial"/>
                        </a:rPr>
                        <a:t> </a:t>
                      </a:r>
                      <a:r>
                        <a:rPr sz="1600" dirty="0">
                          <a:latin typeface="Arial"/>
                          <a:cs typeface="Arial"/>
                        </a:rPr>
                        <a:t>6</a:t>
                      </a:r>
                      <a:r>
                        <a:rPr sz="1600" spc="-30" dirty="0">
                          <a:latin typeface="Arial"/>
                          <a:cs typeface="Arial"/>
                        </a:rPr>
                        <a:t> </a:t>
                      </a:r>
                      <a:r>
                        <a:rPr sz="1600" dirty="0">
                          <a:latin typeface="Arial"/>
                          <a:cs typeface="Arial"/>
                        </a:rPr>
                        <a:t>month</a:t>
                      </a:r>
                      <a:r>
                        <a:rPr sz="1600" spc="-5" dirty="0">
                          <a:latin typeface="Arial"/>
                          <a:cs typeface="Arial"/>
                        </a:rPr>
                        <a:t> </a:t>
                      </a:r>
                      <a:r>
                        <a:rPr sz="1600" spc="-10" dirty="0">
                          <a:latin typeface="Arial"/>
                          <a:cs typeface="Arial"/>
                        </a:rPr>
                        <a:t>supply</a:t>
                      </a:r>
                      <a:endParaRPr sz="1600">
                        <a:latin typeface="Arial"/>
                        <a:cs typeface="Arial"/>
                      </a:endParaRPr>
                    </a:p>
                  </a:txBody>
                  <a:tcPr marL="0" marR="0" marT="115570" marB="0">
                    <a:solidFill>
                      <a:srgbClr val="EBE9EB"/>
                    </a:solidFill>
                  </a:tcPr>
                </a:tc>
                <a:tc>
                  <a:txBody>
                    <a:bodyPr/>
                    <a:lstStyle/>
                    <a:p>
                      <a:pPr marL="2540" algn="ctr">
                        <a:lnSpc>
                          <a:spcPct val="100000"/>
                        </a:lnSpc>
                        <a:spcBef>
                          <a:spcPts val="1745"/>
                        </a:spcBef>
                      </a:pPr>
                      <a:r>
                        <a:rPr sz="1800" b="1" spc="-10" dirty="0">
                          <a:latin typeface="Arial"/>
                          <a:cs typeface="Arial"/>
                        </a:rPr>
                        <a:t>$39.84</a:t>
                      </a:r>
                      <a:endParaRPr sz="1800">
                        <a:latin typeface="Arial"/>
                        <a:cs typeface="Arial"/>
                      </a:endParaRPr>
                    </a:p>
                  </a:txBody>
                  <a:tcPr marL="0" marR="0" marT="221615" marB="0">
                    <a:solidFill>
                      <a:srgbClr val="137D8B">
                        <a:alpha val="25097"/>
                      </a:srgbClr>
                    </a:solidFill>
                  </a:tcPr>
                </a:tc>
                <a:tc>
                  <a:txBody>
                    <a:bodyPr/>
                    <a:lstStyle/>
                    <a:p>
                      <a:pPr>
                        <a:lnSpc>
                          <a:spcPct val="100000"/>
                        </a:lnSpc>
                        <a:spcBef>
                          <a:spcPts val="30"/>
                        </a:spcBef>
                      </a:pPr>
                      <a:endParaRPr sz="1600">
                        <a:latin typeface="Times New Roman"/>
                        <a:cs typeface="Times New Roman"/>
                      </a:endParaRPr>
                    </a:p>
                    <a:p>
                      <a:pPr marL="31115" algn="ctr">
                        <a:lnSpc>
                          <a:spcPct val="100000"/>
                        </a:lnSpc>
                      </a:pPr>
                      <a:r>
                        <a:rPr sz="1600" spc="-10" dirty="0">
                          <a:latin typeface="Arial"/>
                          <a:cs typeface="Arial"/>
                        </a:rPr>
                        <a:t>$64.82</a:t>
                      </a:r>
                      <a:endParaRPr sz="1600">
                        <a:latin typeface="Arial"/>
                        <a:cs typeface="Arial"/>
                      </a:endParaRPr>
                    </a:p>
                  </a:txBody>
                  <a:tcPr marL="0" marR="0" marT="3810" marB="0">
                    <a:solidFill>
                      <a:srgbClr val="EBE9EB"/>
                    </a:solidFill>
                  </a:tcPr>
                </a:tc>
                <a:tc>
                  <a:txBody>
                    <a:bodyPr/>
                    <a:lstStyle/>
                    <a:p>
                      <a:pPr>
                        <a:lnSpc>
                          <a:spcPct val="100000"/>
                        </a:lnSpc>
                        <a:spcBef>
                          <a:spcPts val="30"/>
                        </a:spcBef>
                      </a:pPr>
                      <a:endParaRPr sz="1600">
                        <a:latin typeface="Times New Roman"/>
                        <a:cs typeface="Times New Roman"/>
                      </a:endParaRPr>
                    </a:p>
                    <a:p>
                      <a:pPr marL="107950" algn="ctr">
                        <a:lnSpc>
                          <a:spcPct val="100000"/>
                        </a:lnSpc>
                      </a:pPr>
                      <a:r>
                        <a:rPr sz="1600" spc="-10" dirty="0">
                          <a:latin typeface="Arial"/>
                          <a:cs typeface="Arial"/>
                        </a:rPr>
                        <a:t>$48.59</a:t>
                      </a:r>
                      <a:endParaRPr sz="1600">
                        <a:latin typeface="Arial"/>
                        <a:cs typeface="Arial"/>
                      </a:endParaRPr>
                    </a:p>
                  </a:txBody>
                  <a:tcPr marL="0" marR="0" marT="3810" marB="0">
                    <a:solidFill>
                      <a:srgbClr val="EBE9EB"/>
                    </a:solidFill>
                  </a:tcPr>
                </a:tc>
                <a:tc>
                  <a:txBody>
                    <a:bodyPr/>
                    <a:lstStyle/>
                    <a:p>
                      <a:pPr>
                        <a:lnSpc>
                          <a:spcPct val="100000"/>
                        </a:lnSpc>
                        <a:spcBef>
                          <a:spcPts val="30"/>
                        </a:spcBef>
                      </a:pPr>
                      <a:endParaRPr sz="1600">
                        <a:latin typeface="Times New Roman"/>
                        <a:cs typeface="Times New Roman"/>
                      </a:endParaRPr>
                    </a:p>
                    <a:p>
                      <a:pPr marL="38100" algn="ctr">
                        <a:lnSpc>
                          <a:spcPct val="100000"/>
                        </a:lnSpc>
                      </a:pPr>
                      <a:r>
                        <a:rPr sz="1600" spc="-10" dirty="0">
                          <a:latin typeface="Arial"/>
                          <a:cs typeface="Arial"/>
                        </a:rPr>
                        <a:t>$48.59</a:t>
                      </a:r>
                      <a:endParaRPr sz="1600">
                        <a:latin typeface="Arial"/>
                        <a:cs typeface="Arial"/>
                      </a:endParaRPr>
                    </a:p>
                  </a:txBody>
                  <a:tcPr marL="0" marR="0" marT="3810" marB="0">
                    <a:solidFill>
                      <a:srgbClr val="EBE9EB"/>
                    </a:solidFill>
                  </a:tcPr>
                </a:tc>
                <a:tc>
                  <a:txBody>
                    <a:bodyPr/>
                    <a:lstStyle/>
                    <a:p>
                      <a:pPr>
                        <a:lnSpc>
                          <a:spcPct val="100000"/>
                        </a:lnSpc>
                        <a:spcBef>
                          <a:spcPts val="30"/>
                        </a:spcBef>
                      </a:pPr>
                      <a:endParaRPr sz="1600" dirty="0">
                        <a:latin typeface="Times New Roman"/>
                        <a:cs typeface="Times New Roman"/>
                      </a:endParaRPr>
                    </a:p>
                    <a:p>
                      <a:pPr marR="38735" algn="ctr">
                        <a:lnSpc>
                          <a:spcPct val="100000"/>
                        </a:lnSpc>
                      </a:pPr>
                      <a:r>
                        <a:rPr sz="1600" spc="-25" dirty="0">
                          <a:latin typeface="Arial"/>
                          <a:cs typeface="Arial"/>
                        </a:rPr>
                        <a:t>N/A</a:t>
                      </a:r>
                      <a:endParaRPr sz="1600" dirty="0">
                        <a:latin typeface="Arial"/>
                        <a:cs typeface="Arial"/>
                      </a:endParaRPr>
                    </a:p>
                  </a:txBody>
                  <a:tcPr marL="0" marR="0" marT="3810" marB="0">
                    <a:solidFill>
                      <a:srgbClr val="EBE9EB"/>
                    </a:solidFill>
                  </a:tcPr>
                </a:tc>
                <a:extLst>
                  <a:ext uri="{0D108BD9-81ED-4DB2-BD59-A6C34878D82A}">
                    <a16:rowId xmlns:a16="http://schemas.microsoft.com/office/drawing/2014/main" val="10004"/>
                  </a:ext>
                </a:extLst>
              </a:tr>
            </a:tbl>
          </a:graphicData>
        </a:graphic>
      </p:graphicFrame>
      <p:pic>
        <p:nvPicPr>
          <p:cNvPr id="9" name="object 9"/>
          <p:cNvPicPr/>
          <p:nvPr/>
        </p:nvPicPr>
        <p:blipFill>
          <a:blip r:embed="rId3" cstate="print"/>
          <a:stretch>
            <a:fillRect/>
          </a:stretch>
        </p:blipFill>
        <p:spPr>
          <a:xfrm>
            <a:off x="5073396" y="2551176"/>
            <a:ext cx="1143000" cy="394715"/>
          </a:xfrm>
          <a:prstGeom prst="rect">
            <a:avLst/>
          </a:prstGeom>
        </p:spPr>
      </p:pic>
      <p:sp>
        <p:nvSpPr>
          <p:cNvPr id="10" name="object 10"/>
          <p:cNvSpPr txBox="1"/>
          <p:nvPr/>
        </p:nvSpPr>
        <p:spPr>
          <a:xfrm>
            <a:off x="7847838" y="6400291"/>
            <a:ext cx="3620770" cy="299720"/>
          </a:xfrm>
          <a:prstGeom prst="rect">
            <a:avLst/>
          </a:prstGeom>
        </p:spPr>
        <p:txBody>
          <a:bodyPr vert="horz" wrap="square" lIns="0" tIns="12700" rIns="0" bIns="0" rtlCol="0">
            <a:spAutoFit/>
          </a:bodyPr>
          <a:lstStyle/>
          <a:p>
            <a:pPr marL="12700" marR="5080" indent="1289050">
              <a:lnSpc>
                <a:spcPct val="100000"/>
              </a:lnSpc>
              <a:spcBef>
                <a:spcPts val="100"/>
              </a:spcBef>
            </a:pPr>
            <a:r>
              <a:rPr sz="900" i="1" dirty="0">
                <a:latin typeface="Arial"/>
                <a:cs typeface="Arial"/>
              </a:rPr>
              <a:t>PetPlus</a:t>
            </a:r>
            <a:r>
              <a:rPr sz="900" i="1" spc="-30" dirty="0">
                <a:latin typeface="Arial"/>
                <a:cs typeface="Arial"/>
              </a:rPr>
              <a:t> </a:t>
            </a:r>
            <a:r>
              <a:rPr sz="900" i="1" dirty="0">
                <a:latin typeface="Arial"/>
                <a:cs typeface="Arial"/>
              </a:rPr>
              <a:t>and</a:t>
            </a:r>
            <a:r>
              <a:rPr sz="900" i="1" spc="-15" dirty="0">
                <a:latin typeface="Arial"/>
                <a:cs typeface="Arial"/>
              </a:rPr>
              <a:t> </a:t>
            </a:r>
            <a:r>
              <a:rPr sz="900" i="1" dirty="0">
                <a:latin typeface="Arial"/>
                <a:cs typeface="Arial"/>
              </a:rPr>
              <a:t>competitor</a:t>
            </a:r>
            <a:r>
              <a:rPr sz="900" i="1" spc="-35" dirty="0">
                <a:latin typeface="Arial"/>
                <a:cs typeface="Arial"/>
              </a:rPr>
              <a:t> </a:t>
            </a:r>
            <a:r>
              <a:rPr sz="900" i="1" dirty="0">
                <a:latin typeface="Arial"/>
                <a:cs typeface="Arial"/>
              </a:rPr>
              <a:t>pricing</a:t>
            </a:r>
            <a:r>
              <a:rPr sz="900" i="1" spc="-25" dirty="0">
                <a:latin typeface="Arial"/>
                <a:cs typeface="Arial"/>
              </a:rPr>
              <a:t> </a:t>
            </a:r>
            <a:r>
              <a:rPr sz="900" i="1" dirty="0">
                <a:latin typeface="Arial"/>
                <a:cs typeface="Arial"/>
              </a:rPr>
              <a:t>as</a:t>
            </a:r>
            <a:r>
              <a:rPr sz="900" i="1" spc="-15" dirty="0">
                <a:latin typeface="Arial"/>
                <a:cs typeface="Arial"/>
              </a:rPr>
              <a:t> </a:t>
            </a:r>
            <a:r>
              <a:rPr sz="900" i="1" dirty="0">
                <a:latin typeface="Arial"/>
                <a:cs typeface="Arial"/>
              </a:rPr>
              <a:t>of</a:t>
            </a:r>
            <a:r>
              <a:rPr sz="900" i="1" spc="-15" dirty="0">
                <a:latin typeface="Arial"/>
                <a:cs typeface="Arial"/>
              </a:rPr>
              <a:t> </a:t>
            </a:r>
            <a:r>
              <a:rPr sz="900" i="1" spc="-10" dirty="0">
                <a:latin typeface="Arial"/>
                <a:cs typeface="Arial"/>
              </a:rPr>
              <a:t>7/5/2023 </a:t>
            </a:r>
            <a:r>
              <a:rPr sz="900" i="1" dirty="0">
                <a:latin typeface="Arial"/>
                <a:cs typeface="Arial"/>
              </a:rPr>
              <a:t>Visit </a:t>
            </a:r>
            <a:r>
              <a:rPr sz="900" i="1" u="sng" spc="-10" dirty="0">
                <a:solidFill>
                  <a:srgbClr val="694373"/>
                </a:solidFill>
                <a:uFill>
                  <a:solidFill>
                    <a:srgbClr val="694373"/>
                  </a:solidFill>
                </a:uFill>
                <a:latin typeface="Arial"/>
                <a:cs typeface="Arial"/>
                <a:hlinkClick r:id="rId4"/>
              </a:rPr>
              <a:t>www.petplusbenefit.com</a:t>
            </a:r>
            <a:r>
              <a:rPr sz="900" i="1" u="none" dirty="0">
                <a:solidFill>
                  <a:srgbClr val="694373"/>
                </a:solidFill>
                <a:latin typeface="Arial"/>
                <a:cs typeface="Arial"/>
              </a:rPr>
              <a:t> </a:t>
            </a:r>
            <a:r>
              <a:rPr sz="900" i="1" u="none" dirty="0">
                <a:latin typeface="Arial"/>
                <a:cs typeface="Arial"/>
              </a:rPr>
              <a:t>to</a:t>
            </a:r>
            <a:r>
              <a:rPr sz="900" i="1" u="none" spc="10" dirty="0">
                <a:latin typeface="Arial"/>
                <a:cs typeface="Arial"/>
              </a:rPr>
              <a:t> </a:t>
            </a:r>
            <a:r>
              <a:rPr sz="900" i="1" u="none" dirty="0">
                <a:latin typeface="Arial"/>
                <a:cs typeface="Arial"/>
              </a:rPr>
              <a:t>view all</a:t>
            </a:r>
            <a:r>
              <a:rPr sz="900" i="1" u="none" spc="10" dirty="0">
                <a:latin typeface="Arial"/>
                <a:cs typeface="Arial"/>
              </a:rPr>
              <a:t> </a:t>
            </a:r>
            <a:r>
              <a:rPr sz="900" i="1" u="none" dirty="0">
                <a:latin typeface="Arial"/>
                <a:cs typeface="Arial"/>
              </a:rPr>
              <a:t>available</a:t>
            </a:r>
            <a:r>
              <a:rPr sz="900" i="1" u="none" spc="-15" dirty="0">
                <a:latin typeface="Arial"/>
                <a:cs typeface="Arial"/>
              </a:rPr>
              <a:t> </a:t>
            </a:r>
            <a:r>
              <a:rPr sz="900" i="1" u="none" dirty="0">
                <a:latin typeface="Arial"/>
                <a:cs typeface="Arial"/>
              </a:rPr>
              <a:t>products</a:t>
            </a:r>
            <a:r>
              <a:rPr sz="900" i="1" u="none" spc="-10" dirty="0">
                <a:latin typeface="Arial"/>
                <a:cs typeface="Arial"/>
              </a:rPr>
              <a:t> </a:t>
            </a:r>
            <a:r>
              <a:rPr sz="900" i="1" u="none" dirty="0">
                <a:latin typeface="Arial"/>
                <a:cs typeface="Arial"/>
              </a:rPr>
              <a:t>and</a:t>
            </a:r>
            <a:r>
              <a:rPr sz="900" i="1" u="none" spc="10" dirty="0">
                <a:latin typeface="Arial"/>
                <a:cs typeface="Arial"/>
              </a:rPr>
              <a:t> </a:t>
            </a:r>
            <a:r>
              <a:rPr sz="900" i="1" u="none" spc="-10" dirty="0">
                <a:latin typeface="Arial"/>
                <a:cs typeface="Arial"/>
              </a:rPr>
              <a:t>pricing.</a:t>
            </a:r>
            <a:endParaRPr sz="900" dirty="0">
              <a:latin typeface="Arial"/>
              <a:cs typeface="Arial"/>
            </a:endParaRPr>
          </a:p>
        </p:txBody>
      </p:sp>
      <p:sp>
        <p:nvSpPr>
          <p:cNvPr id="11" name="object 11"/>
          <p:cNvSpPr txBox="1"/>
          <p:nvPr/>
        </p:nvSpPr>
        <p:spPr>
          <a:xfrm>
            <a:off x="525881" y="6289344"/>
            <a:ext cx="5946140" cy="299720"/>
          </a:xfrm>
          <a:prstGeom prst="rect">
            <a:avLst/>
          </a:prstGeom>
        </p:spPr>
        <p:txBody>
          <a:bodyPr vert="horz" wrap="square" lIns="0" tIns="12700" rIns="0" bIns="0" rtlCol="0">
            <a:spAutoFit/>
          </a:bodyPr>
          <a:lstStyle/>
          <a:p>
            <a:pPr marL="12700">
              <a:lnSpc>
                <a:spcPct val="100000"/>
              </a:lnSpc>
              <a:spcBef>
                <a:spcPts val="100"/>
              </a:spcBef>
            </a:pPr>
            <a:r>
              <a:rPr sz="1800" b="0" spc="-20" dirty="0">
                <a:solidFill>
                  <a:srgbClr val="008080"/>
                </a:solidFill>
                <a:latin typeface="Calibri Light"/>
                <a:cs typeface="Calibri Light"/>
              </a:rPr>
              <a:t>PetPlus</a:t>
            </a:r>
            <a:r>
              <a:rPr sz="1800" b="0" spc="-65" dirty="0">
                <a:solidFill>
                  <a:srgbClr val="008080"/>
                </a:solidFill>
                <a:latin typeface="Calibri Light"/>
                <a:cs typeface="Calibri Light"/>
              </a:rPr>
              <a:t> </a:t>
            </a:r>
            <a:r>
              <a:rPr sz="1800" b="0" dirty="0">
                <a:solidFill>
                  <a:srgbClr val="008080"/>
                </a:solidFill>
                <a:latin typeface="Calibri Light"/>
                <a:cs typeface="Calibri Light"/>
              </a:rPr>
              <a:t>also</a:t>
            </a:r>
            <a:r>
              <a:rPr sz="1800" b="0" spc="-60" dirty="0">
                <a:solidFill>
                  <a:srgbClr val="008080"/>
                </a:solidFill>
                <a:latin typeface="Calibri Light"/>
                <a:cs typeface="Calibri Light"/>
              </a:rPr>
              <a:t> </a:t>
            </a:r>
            <a:r>
              <a:rPr sz="1800" b="0" spc="-20" dirty="0">
                <a:solidFill>
                  <a:srgbClr val="008080"/>
                </a:solidFill>
                <a:latin typeface="Calibri Light"/>
                <a:cs typeface="Calibri Light"/>
              </a:rPr>
              <a:t>includes</a:t>
            </a:r>
            <a:r>
              <a:rPr sz="1800" b="0" spc="-70" dirty="0">
                <a:solidFill>
                  <a:srgbClr val="008080"/>
                </a:solidFill>
                <a:latin typeface="Calibri Light"/>
                <a:cs typeface="Calibri Light"/>
              </a:rPr>
              <a:t> </a:t>
            </a:r>
            <a:r>
              <a:rPr sz="1800" b="0" dirty="0">
                <a:solidFill>
                  <a:srgbClr val="008080"/>
                </a:solidFill>
                <a:latin typeface="Calibri Light"/>
                <a:cs typeface="Calibri Light"/>
              </a:rPr>
              <a:t>FREE</a:t>
            </a:r>
            <a:r>
              <a:rPr sz="1800" b="0" spc="-70" dirty="0">
                <a:solidFill>
                  <a:srgbClr val="008080"/>
                </a:solidFill>
                <a:latin typeface="Calibri Light"/>
                <a:cs typeface="Calibri Light"/>
              </a:rPr>
              <a:t> </a:t>
            </a:r>
            <a:r>
              <a:rPr sz="1800" b="0" spc="-10" dirty="0">
                <a:solidFill>
                  <a:srgbClr val="008080"/>
                </a:solidFill>
                <a:latin typeface="Calibri Light"/>
                <a:cs typeface="Calibri Light"/>
              </a:rPr>
              <a:t>SHIPPING</a:t>
            </a:r>
            <a:r>
              <a:rPr sz="1800" b="0" spc="-75" dirty="0">
                <a:solidFill>
                  <a:srgbClr val="008080"/>
                </a:solidFill>
                <a:latin typeface="Calibri Light"/>
                <a:cs typeface="Calibri Light"/>
              </a:rPr>
              <a:t> </a:t>
            </a:r>
            <a:r>
              <a:rPr sz="1800" b="0" dirty="0">
                <a:solidFill>
                  <a:srgbClr val="008080"/>
                </a:solidFill>
                <a:latin typeface="Calibri Light"/>
                <a:cs typeface="Calibri Light"/>
              </a:rPr>
              <a:t>with</a:t>
            </a:r>
            <a:r>
              <a:rPr sz="1800" b="0" spc="-85" dirty="0">
                <a:solidFill>
                  <a:srgbClr val="008080"/>
                </a:solidFill>
                <a:latin typeface="Calibri Light"/>
                <a:cs typeface="Calibri Light"/>
              </a:rPr>
              <a:t> </a:t>
            </a:r>
            <a:r>
              <a:rPr sz="1800" b="0" dirty="0">
                <a:solidFill>
                  <a:srgbClr val="008080"/>
                </a:solidFill>
                <a:latin typeface="Calibri Light"/>
                <a:cs typeface="Calibri Light"/>
              </a:rPr>
              <a:t>no</a:t>
            </a:r>
            <a:r>
              <a:rPr sz="1800" b="0" spc="-60" dirty="0">
                <a:solidFill>
                  <a:srgbClr val="008080"/>
                </a:solidFill>
                <a:latin typeface="Calibri Light"/>
                <a:cs typeface="Calibri Light"/>
              </a:rPr>
              <a:t> </a:t>
            </a:r>
            <a:r>
              <a:rPr sz="1800" b="0" spc="-25" dirty="0">
                <a:solidFill>
                  <a:srgbClr val="008080"/>
                </a:solidFill>
                <a:latin typeface="Calibri Light"/>
                <a:cs typeface="Calibri Light"/>
              </a:rPr>
              <a:t>minimum</a:t>
            </a:r>
            <a:r>
              <a:rPr sz="1800" b="0" spc="-80" dirty="0">
                <a:solidFill>
                  <a:srgbClr val="008080"/>
                </a:solidFill>
                <a:latin typeface="Calibri Light"/>
                <a:cs typeface="Calibri Light"/>
              </a:rPr>
              <a:t> </a:t>
            </a:r>
            <a:r>
              <a:rPr sz="1800" b="0" spc="-10" dirty="0">
                <a:solidFill>
                  <a:srgbClr val="008080"/>
                </a:solidFill>
                <a:latin typeface="Calibri Light"/>
                <a:cs typeface="Calibri Light"/>
              </a:rPr>
              <a:t>order</a:t>
            </a:r>
            <a:r>
              <a:rPr sz="1800" b="0" spc="-55" dirty="0">
                <a:solidFill>
                  <a:srgbClr val="008080"/>
                </a:solidFill>
                <a:latin typeface="Calibri Light"/>
                <a:cs typeface="Calibri Light"/>
              </a:rPr>
              <a:t> </a:t>
            </a:r>
            <a:r>
              <a:rPr sz="1800" b="0" spc="-10" dirty="0">
                <a:solidFill>
                  <a:srgbClr val="008080"/>
                </a:solidFill>
                <a:latin typeface="Calibri Light"/>
                <a:cs typeface="Calibri Light"/>
              </a:rPr>
              <a:t>size!</a:t>
            </a:r>
            <a:endParaRPr sz="1800">
              <a:latin typeface="Calibri Light"/>
              <a:cs typeface="Calibri Light"/>
            </a:endParaRPr>
          </a:p>
        </p:txBody>
      </p:sp>
      <p:sp>
        <p:nvSpPr>
          <p:cNvPr id="6" name="Title 1">
            <a:extLst>
              <a:ext uri="{FF2B5EF4-FFF2-40B4-BE49-F238E27FC236}">
                <a16:creationId xmlns:a16="http://schemas.microsoft.com/office/drawing/2014/main" id="{214072B0-217E-EEDD-005A-8EC617F9E7B0}"/>
              </a:ext>
            </a:extLst>
          </p:cNvPr>
          <p:cNvSpPr txBox="1">
            <a:spLocks/>
          </p:cNvSpPr>
          <p:nvPr/>
        </p:nvSpPr>
        <p:spPr>
          <a:xfrm>
            <a:off x="258786" y="163593"/>
            <a:ext cx="7924800" cy="411162"/>
          </a:xfrm>
          <a:prstGeom prst="rect">
            <a:avLst/>
          </a:prstGeom>
        </p:spPr>
        <p:txBody>
          <a:bodyPr vert="horz" lIns="91440" tIns="45720" rIns="91440" bIns="45720" rtlCol="0" anchor="b">
            <a:noAutofit/>
          </a:bodyPr>
          <a:lst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800" dirty="0">
                <a:solidFill>
                  <a:schemeClr val="bg1"/>
                </a:solidFill>
              </a:rPr>
              <a:t>Pet benefit solutions</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EA25B-E1E7-4A48-91AB-D387292C15FC}"/>
              </a:ext>
            </a:extLst>
          </p:cNvPr>
          <p:cNvSpPr>
            <a:spLocks noGrp="1"/>
          </p:cNvSpPr>
          <p:nvPr>
            <p:ph type="title"/>
          </p:nvPr>
        </p:nvSpPr>
        <p:spPr>
          <a:xfrm>
            <a:off x="457200" y="658566"/>
            <a:ext cx="11029616" cy="430887"/>
          </a:xfrm>
        </p:spPr>
        <p:txBody>
          <a:bodyPr>
            <a:normAutofit fontScale="90000"/>
          </a:bodyPr>
          <a:lstStyle/>
          <a:p>
            <a:r>
              <a:rPr lang="en-US" dirty="0"/>
              <a:t>Total Pet Plan - Easy To Offer</a:t>
            </a:r>
          </a:p>
        </p:txBody>
      </p:sp>
      <p:sp>
        <p:nvSpPr>
          <p:cNvPr id="9" name="TextBox 8">
            <a:extLst>
              <a:ext uri="{FF2B5EF4-FFF2-40B4-BE49-F238E27FC236}">
                <a16:creationId xmlns:a16="http://schemas.microsoft.com/office/drawing/2014/main" id="{C1A439D1-B6A2-49CD-B64E-A79FA237823E}"/>
              </a:ext>
            </a:extLst>
          </p:cNvPr>
          <p:cNvSpPr txBox="1"/>
          <p:nvPr/>
        </p:nvSpPr>
        <p:spPr>
          <a:xfrm>
            <a:off x="427469" y="1651340"/>
            <a:ext cx="10654019" cy="3046988"/>
          </a:xfrm>
          <a:prstGeom prst="rect">
            <a:avLst/>
          </a:prstGeom>
          <a:noFill/>
        </p:spPr>
        <p:txBody>
          <a:bodyPr wrap="square">
            <a:spAutoFit/>
          </a:bodyPr>
          <a:lstStyle/>
          <a:p>
            <a:pPr marL="342900" indent="-342900" algn="l">
              <a:buFont typeface="Arial" panose="020B0604020202020204" pitchFamily="34" charset="0"/>
              <a:buChar char="•"/>
            </a:pPr>
            <a:r>
              <a:rPr lang="en-US" sz="1600" dirty="0">
                <a:latin typeface="Franklin Gothic Book" panose="020B0503020102020204" pitchFamily="34" charset="0"/>
              </a:rPr>
              <a:t>Preferred </a:t>
            </a:r>
            <a:r>
              <a:rPr lang="en-US" sz="1600" dirty="0" err="1">
                <a:latin typeface="Franklin Gothic Book" panose="020B0503020102020204" pitchFamily="34" charset="0"/>
              </a:rPr>
              <a:t>bswift</a:t>
            </a:r>
            <a:r>
              <a:rPr lang="en-US" sz="1600" dirty="0">
                <a:latin typeface="Franklin Gothic Book" panose="020B0503020102020204" pitchFamily="34" charset="0"/>
              </a:rPr>
              <a:t> partner</a:t>
            </a:r>
          </a:p>
          <a:p>
            <a:pPr marL="800100" lvl="1" indent="-342900" algn="l">
              <a:buFont typeface="Arial" panose="020B0604020202020204" pitchFamily="34" charset="0"/>
              <a:buChar char="•"/>
            </a:pPr>
            <a:r>
              <a:rPr lang="en-US" sz="1600" dirty="0">
                <a:solidFill>
                  <a:srgbClr val="0070C0"/>
                </a:solidFill>
                <a:latin typeface="Franklin Gothic Book" panose="020B0503020102020204" pitchFamily="34" charset="0"/>
              </a:rPr>
              <a:t>Employees enroll in </a:t>
            </a:r>
            <a:r>
              <a:rPr lang="en-US" sz="1600" dirty="0" err="1">
                <a:solidFill>
                  <a:srgbClr val="0070C0"/>
                </a:solidFill>
                <a:latin typeface="Franklin Gothic Book" panose="020B0503020102020204" pitchFamily="34" charset="0"/>
              </a:rPr>
              <a:t>bswift</a:t>
            </a:r>
            <a:r>
              <a:rPr lang="en-US" sz="1600" dirty="0">
                <a:solidFill>
                  <a:srgbClr val="0070C0"/>
                </a:solidFill>
                <a:latin typeface="Franklin Gothic Book" panose="020B0503020102020204" pitchFamily="34" charset="0"/>
              </a:rPr>
              <a:t> system at open enrollment</a:t>
            </a:r>
          </a:p>
          <a:p>
            <a:pPr marL="800100" lvl="1" indent="-342900" algn="l">
              <a:buFont typeface="Arial" panose="020B0604020202020204" pitchFamily="34" charset="0"/>
              <a:buChar char="•"/>
            </a:pPr>
            <a:r>
              <a:rPr lang="en-US" sz="1600" dirty="0">
                <a:solidFill>
                  <a:srgbClr val="0070C0"/>
                </a:solidFill>
                <a:latin typeface="Franklin Gothic Book" panose="020B0503020102020204" pitchFamily="34" charset="0"/>
              </a:rPr>
              <a:t>Payroll deduction on after-tax basis </a:t>
            </a:r>
          </a:p>
          <a:p>
            <a:pPr marL="800100" lvl="1" indent="-342900" algn="l">
              <a:buFont typeface="Arial" panose="020B0604020202020204" pitchFamily="34" charset="0"/>
              <a:buChar char="•"/>
            </a:pPr>
            <a:endParaRPr lang="en-US" sz="1600" dirty="0">
              <a:solidFill>
                <a:srgbClr val="0070C0"/>
              </a:solidFill>
              <a:latin typeface="Franklin Gothic Book" panose="020B0503020102020204" pitchFamily="34" charset="0"/>
            </a:endParaRPr>
          </a:p>
          <a:p>
            <a:pPr marL="342900" indent="-342900" algn="l">
              <a:buFont typeface="Arial" panose="020B0604020202020204" pitchFamily="34" charset="0"/>
              <a:buChar char="•"/>
            </a:pPr>
            <a:r>
              <a:rPr lang="en-US" sz="1600" dirty="0">
                <a:latin typeface="Franklin Gothic Book" panose="020B0503020102020204" pitchFamily="34" charset="0"/>
              </a:rPr>
              <a:t>Complements current Nationwide Pet Insurance Program</a:t>
            </a:r>
          </a:p>
          <a:p>
            <a:pPr marL="800100" lvl="1" indent="-342900" algn="l">
              <a:buFont typeface="Arial" panose="020B0604020202020204" pitchFamily="34" charset="0"/>
              <a:buChar char="•"/>
            </a:pPr>
            <a:r>
              <a:rPr lang="en-US" sz="1600" dirty="0">
                <a:solidFill>
                  <a:srgbClr val="0070C0"/>
                </a:solidFill>
                <a:latin typeface="Franklin Gothic Book" panose="020B0503020102020204" pitchFamily="34" charset="0"/>
              </a:rPr>
              <a:t>Can enroll in the Pet Benefit Solutions plan </a:t>
            </a:r>
            <a:r>
              <a:rPr lang="en-US" sz="1600" u="sng" dirty="0">
                <a:solidFill>
                  <a:srgbClr val="0070C0"/>
                </a:solidFill>
                <a:latin typeface="Franklin Gothic Book" panose="020B0503020102020204" pitchFamily="34" charset="0"/>
              </a:rPr>
              <a:t>and</a:t>
            </a:r>
            <a:r>
              <a:rPr lang="en-US" sz="1600" dirty="0">
                <a:solidFill>
                  <a:srgbClr val="0070C0"/>
                </a:solidFill>
                <a:latin typeface="Franklin Gothic Book" panose="020B0503020102020204" pitchFamily="34" charset="0"/>
              </a:rPr>
              <a:t> the Nationwide Pet Insurance Program</a:t>
            </a:r>
          </a:p>
          <a:p>
            <a:pPr marL="800100" lvl="1" indent="-342900" algn="l">
              <a:buFont typeface="Arial" panose="020B0604020202020204" pitchFamily="34" charset="0"/>
              <a:buChar char="•"/>
            </a:pPr>
            <a:endParaRPr lang="en-US" sz="1600" dirty="0">
              <a:solidFill>
                <a:srgbClr val="0070C0"/>
              </a:solidFill>
              <a:latin typeface="Franklin Gothic Book" panose="020B0503020102020204" pitchFamily="34" charset="0"/>
            </a:endParaRPr>
          </a:p>
          <a:p>
            <a:pPr marL="342900" indent="-342900" algn="l">
              <a:buFont typeface="Arial" panose="020B0604020202020204" pitchFamily="34" charset="0"/>
              <a:buChar char="•"/>
            </a:pPr>
            <a:r>
              <a:rPr lang="en-US" sz="1600" dirty="0">
                <a:latin typeface="Franklin Gothic Book" panose="020B0503020102020204" pitchFamily="34" charset="0"/>
              </a:rPr>
              <a:t>Easy for employees to use; no claim forms or waiting for reimbursements</a:t>
            </a:r>
          </a:p>
          <a:p>
            <a:pPr marL="342900" indent="-342900" algn="l">
              <a:buFont typeface="Arial" panose="020B0604020202020204" pitchFamily="34" charset="0"/>
              <a:buChar char="•"/>
            </a:pPr>
            <a:endParaRPr lang="en-US" sz="1600" dirty="0">
              <a:solidFill>
                <a:srgbClr val="0070C0"/>
              </a:solidFill>
              <a:latin typeface="Franklin Gothic Book" panose="020B0503020102020204" pitchFamily="34" charset="0"/>
            </a:endParaRPr>
          </a:p>
          <a:p>
            <a:pPr marL="342900" indent="-342900" algn="l">
              <a:buFont typeface="Arial" panose="020B0604020202020204" pitchFamily="34" charset="0"/>
              <a:buChar char="•"/>
            </a:pPr>
            <a:r>
              <a:rPr lang="en-US" sz="1600" dirty="0">
                <a:solidFill>
                  <a:schemeClr val="tx1"/>
                </a:solidFill>
                <a:latin typeface="Franklin Gothic Book" panose="020B0503020102020204" pitchFamily="34" charset="0"/>
              </a:rPr>
              <a:t>Covers all types of pets and ages</a:t>
            </a:r>
          </a:p>
          <a:p>
            <a:pPr marL="800100" lvl="1" indent="-342900" algn="l">
              <a:buFont typeface="Arial" panose="020B0604020202020204" pitchFamily="34" charset="0"/>
              <a:buChar char="•"/>
            </a:pPr>
            <a:endParaRPr lang="en-US" sz="1600" dirty="0">
              <a:solidFill>
                <a:srgbClr val="0070C0"/>
              </a:solidFill>
              <a:latin typeface="Franklin Gothic Book" panose="020B0503020102020204" pitchFamily="34" charset="0"/>
            </a:endParaRPr>
          </a:p>
          <a:p>
            <a:pPr marL="800100" lvl="1" indent="-342900" algn="l">
              <a:buFont typeface="Arial" panose="020B0604020202020204" pitchFamily="34" charset="0"/>
              <a:buChar char="•"/>
            </a:pPr>
            <a:endParaRPr lang="en-US" sz="1600" dirty="0">
              <a:solidFill>
                <a:srgbClr val="0070C0"/>
              </a:solidFill>
              <a:latin typeface="Franklin Gothic Book" panose="020B0503020102020204" pitchFamily="34" charset="0"/>
            </a:endParaRPr>
          </a:p>
        </p:txBody>
      </p:sp>
      <p:pic>
        <p:nvPicPr>
          <p:cNvPr id="1026" name="Picture 2">
            <a:extLst>
              <a:ext uri="{FF2B5EF4-FFF2-40B4-BE49-F238E27FC236}">
                <a16:creationId xmlns:a16="http://schemas.microsoft.com/office/drawing/2014/main" id="{1E5F1736-973E-5576-793E-D112F58AB0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50828" y="668905"/>
            <a:ext cx="2331720" cy="31089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BE079782-F1B8-AADD-A662-36E0AB98FEA0}"/>
              </a:ext>
            </a:extLst>
          </p:cNvPr>
          <p:cNvPicPr>
            <a:picLocks noChangeAspect="1" noChangeArrowheads="1"/>
          </p:cNvPicPr>
          <p:nvPr/>
        </p:nvPicPr>
        <p:blipFill rotWithShape="1">
          <a:blip r:embed="rId3"/>
          <a:srcRect l="2374" t="14720" r="6250" b="21805"/>
          <a:stretch/>
        </p:blipFill>
        <p:spPr bwMode="auto">
          <a:xfrm>
            <a:off x="5754479" y="3767526"/>
            <a:ext cx="3196349" cy="296038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494A7B5D-7517-4E1C-2FEB-769491D25F34}"/>
              </a:ext>
            </a:extLst>
          </p:cNvPr>
          <p:cNvSpPr txBox="1">
            <a:spLocks/>
          </p:cNvSpPr>
          <p:nvPr/>
        </p:nvSpPr>
        <p:spPr>
          <a:xfrm>
            <a:off x="258786" y="85599"/>
            <a:ext cx="7924800" cy="411162"/>
          </a:xfrm>
          <a:prstGeom prst="rect">
            <a:avLst/>
          </a:prstGeom>
        </p:spPr>
        <p:txBody>
          <a:bodyPr vert="horz" lIns="91440" tIns="45720" rIns="91440" bIns="45720" rtlCol="0" anchor="b">
            <a:noAutofit/>
          </a:bodyPr>
          <a:lst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800" dirty="0">
                <a:solidFill>
                  <a:schemeClr val="tx1"/>
                </a:solidFill>
              </a:rPr>
              <a:t>Pet benefit solutions</a:t>
            </a:r>
          </a:p>
        </p:txBody>
      </p:sp>
    </p:spTree>
    <p:extLst>
      <p:ext uri="{BB962C8B-B14F-4D97-AF65-F5344CB8AC3E}">
        <p14:creationId xmlns:p14="http://schemas.microsoft.com/office/powerpoint/2010/main" val="269873902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31951"/>
            <a:ext cx="12192000" cy="0"/>
          </a:xfrm>
          <a:custGeom>
            <a:avLst/>
            <a:gdLst/>
            <a:ahLst/>
            <a:cxnLst/>
            <a:rect l="l" t="t" r="r" b="b"/>
            <a:pathLst>
              <a:path w="9144000">
                <a:moveTo>
                  <a:pt x="0" y="0"/>
                </a:moveTo>
                <a:lnTo>
                  <a:pt x="9144000" y="0"/>
                </a:lnTo>
              </a:path>
            </a:pathLst>
          </a:custGeom>
          <a:ln w="3175">
            <a:solidFill>
              <a:srgbClr val="5E5E5E"/>
            </a:solidFill>
          </a:ln>
        </p:spPr>
        <p:txBody>
          <a:bodyPr wrap="square" lIns="0" tIns="0" rIns="0" bIns="0" rtlCol="0"/>
          <a:lstStyle/>
          <a:p>
            <a:endParaRPr sz="2400"/>
          </a:p>
        </p:txBody>
      </p:sp>
      <p:grpSp>
        <p:nvGrpSpPr>
          <p:cNvPr id="3" name="object 3"/>
          <p:cNvGrpSpPr/>
          <p:nvPr/>
        </p:nvGrpSpPr>
        <p:grpSpPr>
          <a:xfrm>
            <a:off x="0" y="629903"/>
            <a:ext cx="12192000" cy="5592233"/>
            <a:chOff x="0" y="472427"/>
            <a:chExt cx="9144000" cy="4194175"/>
          </a:xfrm>
        </p:grpSpPr>
        <p:sp>
          <p:nvSpPr>
            <p:cNvPr id="4" name="object 4"/>
            <p:cNvSpPr/>
            <p:nvPr/>
          </p:nvSpPr>
          <p:spPr>
            <a:xfrm>
              <a:off x="0" y="4666488"/>
              <a:ext cx="9144000" cy="0"/>
            </a:xfrm>
            <a:custGeom>
              <a:avLst/>
              <a:gdLst/>
              <a:ahLst/>
              <a:cxnLst/>
              <a:rect l="l" t="t" r="r" b="b"/>
              <a:pathLst>
                <a:path w="9144000">
                  <a:moveTo>
                    <a:pt x="0" y="0"/>
                  </a:moveTo>
                  <a:lnTo>
                    <a:pt x="9144000" y="0"/>
                  </a:lnTo>
                </a:path>
              </a:pathLst>
            </a:custGeom>
            <a:ln w="3175">
              <a:solidFill>
                <a:srgbClr val="5E5E5E"/>
              </a:solidFill>
            </a:ln>
          </p:spPr>
          <p:txBody>
            <a:bodyPr wrap="square" lIns="0" tIns="0" rIns="0" bIns="0" rtlCol="0"/>
            <a:lstStyle/>
            <a:p>
              <a:endParaRPr sz="2400"/>
            </a:p>
          </p:txBody>
        </p:sp>
        <p:sp>
          <p:nvSpPr>
            <p:cNvPr id="5" name="object 5"/>
            <p:cNvSpPr/>
            <p:nvPr/>
          </p:nvSpPr>
          <p:spPr>
            <a:xfrm>
              <a:off x="0" y="472427"/>
              <a:ext cx="9144000" cy="4194175"/>
            </a:xfrm>
            <a:custGeom>
              <a:avLst/>
              <a:gdLst/>
              <a:ahLst/>
              <a:cxnLst/>
              <a:rect l="l" t="t" r="r" b="b"/>
              <a:pathLst>
                <a:path w="9144000" h="4194175">
                  <a:moveTo>
                    <a:pt x="9144000" y="0"/>
                  </a:moveTo>
                  <a:lnTo>
                    <a:pt x="0" y="0"/>
                  </a:lnTo>
                  <a:lnTo>
                    <a:pt x="0" y="4194060"/>
                  </a:lnTo>
                  <a:lnTo>
                    <a:pt x="9144000" y="4194060"/>
                  </a:lnTo>
                  <a:lnTo>
                    <a:pt x="9144000" y="0"/>
                  </a:lnTo>
                  <a:close/>
                </a:path>
              </a:pathLst>
            </a:custGeom>
            <a:solidFill>
              <a:srgbClr val="00B0F0"/>
            </a:solidFill>
          </p:spPr>
          <p:txBody>
            <a:bodyPr wrap="square" lIns="0" tIns="0" rIns="0" bIns="0" rtlCol="0"/>
            <a:lstStyle/>
            <a:p>
              <a:endParaRPr sz="2400"/>
            </a:p>
          </p:txBody>
        </p:sp>
      </p:grpSp>
      <p:sp>
        <p:nvSpPr>
          <p:cNvPr id="12" name="object 12"/>
          <p:cNvSpPr txBox="1">
            <a:spLocks noGrp="1"/>
          </p:cNvSpPr>
          <p:nvPr>
            <p:ph type="title"/>
          </p:nvPr>
        </p:nvSpPr>
        <p:spPr>
          <a:xfrm>
            <a:off x="793280" y="2894618"/>
            <a:ext cx="10354733" cy="919974"/>
          </a:xfrm>
          <a:prstGeom prst="rect">
            <a:avLst/>
          </a:prstGeom>
        </p:spPr>
        <p:txBody>
          <a:bodyPr vert="horz" wrap="square" lIns="0" tIns="16933" rIns="0" bIns="0" rtlCol="0" anchor="t">
            <a:spAutoFit/>
          </a:bodyPr>
          <a:lstStyle/>
          <a:p>
            <a:pPr marL="16933">
              <a:spcBef>
                <a:spcPts val="133"/>
              </a:spcBef>
            </a:pPr>
            <a:r>
              <a:rPr lang="en-US" sz="5867" spc="-113" dirty="0">
                <a:solidFill>
                  <a:srgbClr val="FFFFFF"/>
                </a:solidFill>
                <a:cs typeface="Calibri" panose="020F0502020204030204" pitchFamily="34" charset="0"/>
              </a:rPr>
              <a:t>Open Enrollment Details</a:t>
            </a:r>
            <a:endParaRPr sz="5867" dirty="0">
              <a:cs typeface="Calibri" panose="020F0502020204030204" pitchFamily="34" charset="0"/>
            </a:endParaRPr>
          </a:p>
        </p:txBody>
      </p:sp>
      <p:sp>
        <p:nvSpPr>
          <p:cNvPr id="6" name="Slide Number Placeholder 5">
            <a:extLst>
              <a:ext uri="{FF2B5EF4-FFF2-40B4-BE49-F238E27FC236}">
                <a16:creationId xmlns:a16="http://schemas.microsoft.com/office/drawing/2014/main" id="{46A410F2-A733-A858-7C21-63E32F658AD1}"/>
              </a:ext>
            </a:extLst>
          </p:cNvPr>
          <p:cNvSpPr>
            <a:spLocks noGrp="1"/>
          </p:cNvSpPr>
          <p:nvPr>
            <p:ph type="sldNum" sz="quarter" idx="12"/>
          </p:nvPr>
        </p:nvSpPr>
        <p:spPr/>
        <p:txBody>
          <a:bodyPr/>
          <a:lstStyle/>
          <a:p>
            <a:fld id="{3A98EE3D-8CD1-4C3F-BD1C-C98C9596463C}" type="slidenum">
              <a:rPr lang="en-US" smtClean="0"/>
              <a:t>67</a:t>
            </a:fld>
            <a:endParaRPr lang="en-US" dirty="0"/>
          </a:p>
        </p:txBody>
      </p:sp>
    </p:spTree>
    <p:extLst>
      <p:ext uri="{BB962C8B-B14F-4D97-AF65-F5344CB8AC3E}">
        <p14:creationId xmlns:p14="http://schemas.microsoft.com/office/powerpoint/2010/main" val="176200429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1209" y="530007"/>
            <a:ext cx="7620000" cy="645449"/>
          </a:xfrm>
        </p:spPr>
        <p:txBody>
          <a:bodyPr/>
          <a:lstStyle/>
          <a:p>
            <a:pPr>
              <a:defRPr/>
            </a:pPr>
            <a:r>
              <a:rPr lang="en-US" sz="3200" dirty="0"/>
              <a:t>Open Enrollment Details</a:t>
            </a:r>
          </a:p>
        </p:txBody>
      </p:sp>
      <p:sp>
        <p:nvSpPr>
          <p:cNvPr id="73731" name="Content Placeholder 2"/>
          <p:cNvSpPr>
            <a:spLocks noGrp="1"/>
          </p:cNvSpPr>
          <p:nvPr>
            <p:ph idx="1"/>
          </p:nvPr>
        </p:nvSpPr>
        <p:spPr>
          <a:xfrm>
            <a:off x="741335" y="1549401"/>
            <a:ext cx="5095510" cy="4495800"/>
          </a:xfrm>
        </p:spPr>
        <p:txBody>
          <a:bodyPr/>
          <a:lstStyle/>
          <a:p>
            <a:pPr marL="305435" indent="-305435">
              <a:lnSpc>
                <a:spcPct val="80000"/>
              </a:lnSpc>
            </a:pPr>
            <a:r>
              <a:rPr lang="en-US" altLang="en-US" sz="2000" dirty="0"/>
              <a:t>Open Enrollment – </a:t>
            </a:r>
            <a:r>
              <a:rPr lang="en-US" altLang="en-US" sz="2000" b="1" dirty="0"/>
              <a:t>November</a:t>
            </a:r>
            <a:r>
              <a:rPr lang="en-US" altLang="en-US" sz="2000" dirty="0"/>
              <a:t> </a:t>
            </a:r>
            <a:r>
              <a:rPr lang="en-US" altLang="en-US" sz="2000" b="1" dirty="0">
                <a:solidFill>
                  <a:srgbClr val="FF0000"/>
                </a:solidFill>
              </a:rPr>
              <a:t>3–21, 2025</a:t>
            </a:r>
            <a:endParaRPr lang="en-US" altLang="en-US" sz="2000" b="1" dirty="0">
              <a:solidFill>
                <a:srgbClr val="404040"/>
              </a:solidFill>
            </a:endParaRPr>
          </a:p>
          <a:p>
            <a:pPr marL="305435" indent="-305435">
              <a:lnSpc>
                <a:spcPct val="80000"/>
              </a:lnSpc>
            </a:pPr>
            <a:endParaRPr lang="en-US" altLang="en-US" sz="2000" dirty="0"/>
          </a:p>
          <a:p>
            <a:pPr marL="305435" indent="-305435">
              <a:lnSpc>
                <a:spcPct val="80000"/>
              </a:lnSpc>
            </a:pPr>
            <a:r>
              <a:rPr lang="en-US" altLang="en-US" sz="2000" dirty="0"/>
              <a:t>Employees can enroll through multiple internet browsers, including Microsoft Edge, Google Chrome and Safari (Apple products)</a:t>
            </a:r>
          </a:p>
          <a:p>
            <a:pPr marL="305435" indent="-305435">
              <a:lnSpc>
                <a:spcPct val="80000"/>
              </a:lnSpc>
            </a:pPr>
            <a:endParaRPr lang="en-US" altLang="en-US" sz="2000" dirty="0"/>
          </a:p>
          <a:p>
            <a:pPr marL="305435" indent="-305435">
              <a:lnSpc>
                <a:spcPct val="80000"/>
              </a:lnSpc>
            </a:pPr>
            <a:r>
              <a:rPr lang="en-US" altLang="en-US" sz="2000" dirty="0"/>
              <a:t>Enrollment is also available on the Bswift Mobile App.</a:t>
            </a:r>
          </a:p>
          <a:p>
            <a:pPr marL="305435" indent="-305435">
              <a:lnSpc>
                <a:spcPct val="80000"/>
              </a:lnSpc>
            </a:pPr>
            <a:endParaRPr lang="en-US" altLang="en-US" sz="2000" dirty="0">
              <a:solidFill>
                <a:schemeClr val="tx2"/>
              </a:solidFill>
              <a:latin typeface="Calibri" panose="020F0502020204030204" pitchFamily="34" charset="0"/>
              <a:ea typeface="Calibri" panose="020F0502020204030204" pitchFamily="34" charset="0"/>
              <a:cs typeface="Calibri" panose="020F0502020204030204" pitchFamily="34" charset="0"/>
            </a:endParaRPr>
          </a:p>
          <a:p>
            <a:pPr marL="305435" indent="-305435">
              <a:lnSpc>
                <a:spcPct val="80000"/>
              </a:lnSpc>
            </a:pPr>
            <a:endParaRPr lang="en-US" altLang="en-US" sz="2000" dirty="0">
              <a:solidFill>
                <a:schemeClr val="tx2"/>
              </a:solidFill>
              <a:latin typeface="Calibri" panose="020F0502020204030204" pitchFamily="34" charset="0"/>
              <a:ea typeface="Calibri" panose="020F0502020204030204" pitchFamily="34" charset="0"/>
              <a:cs typeface="Calibri" panose="020F0502020204030204" pitchFamily="34" charset="0"/>
            </a:endParaRPr>
          </a:p>
        </p:txBody>
      </p:sp>
      <p:sp>
        <p:nvSpPr>
          <p:cNvPr id="73733" name="Slide Number Placeholder 2"/>
          <p:cNvSpPr>
            <a:spLocks/>
          </p:cNvSpPr>
          <p:nvPr/>
        </p:nvSpPr>
        <p:spPr bwMode="auto">
          <a:xfrm>
            <a:off x="10055226" y="5648326"/>
            <a:ext cx="549275" cy="396875"/>
          </a:xfrm>
          <a:prstGeom prst="bracketPair">
            <a:avLst>
              <a:gd name="adj" fmla="val 1794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accent1"/>
              </a:buClr>
              <a:buFont typeface="Arial" panose="020B0604020202020204" pitchFamily="34" charset="0"/>
              <a:buChar char="•"/>
              <a:defRPr sz="2200">
                <a:solidFill>
                  <a:schemeClr val="tx1"/>
                </a:solidFill>
                <a:latin typeface="Franklin Gothic Book" panose="020B050302010202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Franklin Gothic Book" panose="020B0503020102020204" pitchFamily="34" charset="0"/>
              </a:defRPr>
            </a:lvl2pPr>
            <a:lvl3pPr marL="1143000" indent="-228600">
              <a:spcBef>
                <a:spcPct val="20000"/>
              </a:spcBef>
              <a:buClr>
                <a:srgbClr val="DEAE00"/>
              </a:buClr>
              <a:buFont typeface="Arial" panose="020B0604020202020204" pitchFamily="34" charset="0"/>
              <a:buChar char="•"/>
              <a:defRPr>
                <a:solidFill>
                  <a:schemeClr val="tx1"/>
                </a:solidFill>
                <a:latin typeface="Franklin Gothic Book" panose="020B0503020102020204" pitchFamily="34" charset="0"/>
              </a:defRPr>
            </a:lvl3pPr>
            <a:lvl4pPr marL="1600200" indent="-228600">
              <a:spcBef>
                <a:spcPct val="20000"/>
              </a:spcBef>
              <a:buClr>
                <a:srgbClr val="B77BB4"/>
              </a:buClr>
              <a:buFont typeface="Arial" panose="020B0604020202020204" pitchFamily="34" charset="0"/>
              <a:buChar char="•"/>
              <a:defRPr sz="1600">
                <a:solidFill>
                  <a:schemeClr val="tx1"/>
                </a:solidFill>
                <a:latin typeface="Franklin Gothic Book" panose="020B0503020102020204" pitchFamily="34" charset="0"/>
              </a:defRPr>
            </a:lvl4pPr>
            <a:lvl5pPr marL="2057400" indent="-228600">
              <a:spcBef>
                <a:spcPct val="20000"/>
              </a:spcBef>
              <a:buClr>
                <a:srgbClr val="E0773C"/>
              </a:buClr>
              <a:buFont typeface="Arial" panose="020B0604020202020204" pitchFamily="34" charset="0"/>
              <a:buChar char="•"/>
              <a:defRPr sz="1400">
                <a:solidFill>
                  <a:schemeClr val="tx1"/>
                </a:solidFill>
                <a:latin typeface="Franklin Gothic Book" panose="020B0503020102020204" pitchFamily="34" charset="0"/>
              </a:defRPr>
            </a:lvl5pPr>
            <a:lvl6pPr marL="2514600" indent="-228600" eaLnBrk="0" fontAlgn="base" hangingPunct="0">
              <a:spcBef>
                <a:spcPct val="20000"/>
              </a:spcBef>
              <a:spcAft>
                <a:spcPct val="0"/>
              </a:spcAft>
              <a:buClr>
                <a:srgbClr val="E0773C"/>
              </a:buClr>
              <a:buFont typeface="Arial" panose="020B0604020202020204" pitchFamily="34" charset="0"/>
              <a:buChar char="•"/>
              <a:defRPr sz="1400">
                <a:solidFill>
                  <a:schemeClr val="tx1"/>
                </a:solidFill>
                <a:latin typeface="Franklin Gothic Book" panose="020B0503020102020204" pitchFamily="34" charset="0"/>
              </a:defRPr>
            </a:lvl6pPr>
            <a:lvl7pPr marL="2971800" indent="-228600" eaLnBrk="0" fontAlgn="base" hangingPunct="0">
              <a:spcBef>
                <a:spcPct val="20000"/>
              </a:spcBef>
              <a:spcAft>
                <a:spcPct val="0"/>
              </a:spcAft>
              <a:buClr>
                <a:srgbClr val="E0773C"/>
              </a:buClr>
              <a:buFont typeface="Arial" panose="020B0604020202020204" pitchFamily="34" charset="0"/>
              <a:buChar char="•"/>
              <a:defRPr sz="1400">
                <a:solidFill>
                  <a:schemeClr val="tx1"/>
                </a:solidFill>
                <a:latin typeface="Franklin Gothic Book" panose="020B0503020102020204" pitchFamily="34" charset="0"/>
              </a:defRPr>
            </a:lvl7pPr>
            <a:lvl8pPr marL="3429000" indent="-228600" eaLnBrk="0" fontAlgn="base" hangingPunct="0">
              <a:spcBef>
                <a:spcPct val="20000"/>
              </a:spcBef>
              <a:spcAft>
                <a:spcPct val="0"/>
              </a:spcAft>
              <a:buClr>
                <a:srgbClr val="E0773C"/>
              </a:buClr>
              <a:buFont typeface="Arial" panose="020B0604020202020204" pitchFamily="34" charset="0"/>
              <a:buChar char="•"/>
              <a:defRPr sz="1400">
                <a:solidFill>
                  <a:schemeClr val="tx1"/>
                </a:solidFill>
                <a:latin typeface="Franklin Gothic Book" panose="020B0503020102020204" pitchFamily="34" charset="0"/>
              </a:defRPr>
            </a:lvl8pPr>
            <a:lvl9pPr marL="3886200" indent="-228600" eaLnBrk="0" fontAlgn="base" hangingPunct="0">
              <a:spcBef>
                <a:spcPct val="20000"/>
              </a:spcBef>
              <a:spcAft>
                <a:spcPct val="0"/>
              </a:spcAft>
              <a:buClr>
                <a:srgbClr val="E0773C"/>
              </a:buClr>
              <a:buFont typeface="Arial" panose="020B0604020202020204" pitchFamily="34" charset="0"/>
              <a:buChar char="•"/>
              <a:defRPr sz="1400">
                <a:solidFill>
                  <a:schemeClr val="tx1"/>
                </a:solidFill>
                <a:latin typeface="Franklin Gothic Book" panose="020B0503020102020204" pitchFamily="34" charset="0"/>
              </a:defRPr>
            </a:lvl9pPr>
          </a:lstStyle>
          <a:p>
            <a:pPr algn="ctr" eaLnBrk="1" hangingPunct="1">
              <a:spcBef>
                <a:spcPct val="0"/>
              </a:spcBef>
              <a:buClrTx/>
              <a:buFontTx/>
              <a:buNone/>
            </a:pPr>
            <a:fld id="{A526D398-7494-4640-BF36-AFC653595F4D}" type="slidenum">
              <a:rPr lang="en-US" altLang="en-US" sz="1800" smtClean="0">
                <a:solidFill>
                  <a:schemeClr val="bg1"/>
                </a:solidFill>
                <a:latin typeface="Arial" panose="020B0604020202020204" pitchFamily="34" charset="0"/>
              </a:rPr>
              <a:pPr algn="ctr" eaLnBrk="1" hangingPunct="1">
                <a:spcBef>
                  <a:spcPct val="0"/>
                </a:spcBef>
                <a:buClrTx/>
                <a:buFontTx/>
                <a:buNone/>
              </a:pPr>
              <a:t>68</a:t>
            </a:fld>
            <a:endParaRPr lang="en-US" altLang="en-US" sz="1800">
              <a:solidFill>
                <a:schemeClr val="bg1"/>
              </a:solidFill>
              <a:latin typeface="Arial" panose="020B0604020202020204" pitchFamily="34" charset="0"/>
            </a:endParaRPr>
          </a:p>
        </p:txBody>
      </p:sp>
      <p:sp>
        <p:nvSpPr>
          <p:cNvPr id="3" name="Slide Number Placeholder 2">
            <a:extLst>
              <a:ext uri="{FF2B5EF4-FFF2-40B4-BE49-F238E27FC236}">
                <a16:creationId xmlns:a16="http://schemas.microsoft.com/office/drawing/2014/main" id="{23757C49-D096-B1A4-7AC5-540732149B14}"/>
              </a:ext>
            </a:extLst>
          </p:cNvPr>
          <p:cNvSpPr>
            <a:spLocks noGrp="1"/>
          </p:cNvSpPr>
          <p:nvPr>
            <p:ph type="sldNum" sz="quarter" idx="12"/>
          </p:nvPr>
        </p:nvSpPr>
        <p:spPr/>
        <p:txBody>
          <a:bodyPr/>
          <a:lstStyle/>
          <a:p>
            <a:fld id="{3A98EE3D-8CD1-4C3F-BD1C-C98C9596463C}" type="slidenum">
              <a:rPr lang="en-US" smtClean="0"/>
              <a:t>68</a:t>
            </a:fld>
            <a:endParaRPr lang="en-US" dirty="0"/>
          </a:p>
        </p:txBody>
      </p:sp>
      <p:pic>
        <p:nvPicPr>
          <p:cNvPr id="5" name="Picture 4" descr="Colored pins pinned on a calendar">
            <a:extLst>
              <a:ext uri="{FF2B5EF4-FFF2-40B4-BE49-F238E27FC236}">
                <a16:creationId xmlns:a16="http://schemas.microsoft.com/office/drawing/2014/main" id="{8EC4B223-D22C-3E1E-6B79-C57AF64726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0261" y="2110575"/>
            <a:ext cx="4451214" cy="2968627"/>
          </a:xfrm>
          <a:prstGeom prst="rect">
            <a:avLst/>
          </a:prstGeom>
          <a:ln w="38100">
            <a:solidFill>
              <a:srgbClr val="465359"/>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535155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FBF33-7845-4B77-998B-D611C2C73B0D}"/>
              </a:ext>
            </a:extLst>
          </p:cNvPr>
          <p:cNvSpPr>
            <a:spLocks noGrp="1"/>
          </p:cNvSpPr>
          <p:nvPr>
            <p:ph type="title"/>
          </p:nvPr>
        </p:nvSpPr>
        <p:spPr>
          <a:xfrm>
            <a:off x="1012253" y="748144"/>
            <a:ext cx="7822989" cy="561967"/>
          </a:xfrm>
        </p:spPr>
        <p:txBody>
          <a:bodyPr anchor="b">
            <a:normAutofit fontScale="90000"/>
          </a:bodyPr>
          <a:lstStyle/>
          <a:p>
            <a:r>
              <a:rPr lang="en-US" sz="3200" dirty="0" err="1"/>
              <a:t>Learnyour</a:t>
            </a:r>
            <a:r>
              <a:rPr lang="en-US" sz="3200" dirty="0"/>
              <a:t> benefits</a:t>
            </a:r>
          </a:p>
        </p:txBody>
      </p:sp>
      <p:sp>
        <p:nvSpPr>
          <p:cNvPr id="4" name="Slide Number Placeholder 3">
            <a:extLst>
              <a:ext uri="{FF2B5EF4-FFF2-40B4-BE49-F238E27FC236}">
                <a16:creationId xmlns:a16="http://schemas.microsoft.com/office/drawing/2014/main" id="{C3A340BE-869E-4DCE-B643-A671005996D4}"/>
              </a:ext>
            </a:extLst>
          </p:cNvPr>
          <p:cNvSpPr>
            <a:spLocks noGrp="1"/>
          </p:cNvSpPr>
          <p:nvPr>
            <p:ph type="sldNum" sz="quarter" idx="12"/>
          </p:nvPr>
        </p:nvSpPr>
        <p:spPr/>
        <p:txBody>
          <a:bodyPr anchor="ctr">
            <a:normAutofit/>
          </a:bodyPr>
          <a:lstStyle/>
          <a:p>
            <a:pPr>
              <a:spcAft>
                <a:spcPts val="600"/>
              </a:spcAft>
            </a:pPr>
            <a:fld id="{3A98EE3D-8CD1-4C3F-BD1C-C98C9596463C}" type="slidenum">
              <a:rPr lang="en-US" smtClean="0"/>
              <a:pPr>
                <a:spcAft>
                  <a:spcPts val="600"/>
                </a:spcAft>
              </a:pPr>
              <a:t>69</a:t>
            </a:fld>
            <a:endParaRPr lang="en-US"/>
          </a:p>
        </p:txBody>
      </p:sp>
      <p:pic>
        <p:nvPicPr>
          <p:cNvPr id="1026" name="Picture 2" descr="Learnyour Benefits – Next level employee benefits communications solution.">
            <a:extLst>
              <a:ext uri="{FF2B5EF4-FFF2-40B4-BE49-F238E27FC236}">
                <a16:creationId xmlns:a16="http://schemas.microsoft.com/office/drawing/2014/main" id="{2DDBDBE1-8408-940F-332C-C8E2FCE5159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075" r="25744"/>
          <a:stretch/>
        </p:blipFill>
        <p:spPr bwMode="auto">
          <a:xfrm>
            <a:off x="9602177" y="3429000"/>
            <a:ext cx="2008633" cy="2092643"/>
          </a:xfrm>
          <a:prstGeom prst="rect">
            <a:avLst/>
          </a:prstGeom>
          <a:noFill/>
          <a:extLst>
            <a:ext uri="{909E8E84-426E-40DD-AFC4-6F175D3DCCD1}">
              <a14:hiddenFill xmlns:a14="http://schemas.microsoft.com/office/drawing/2010/main">
                <a:solidFill>
                  <a:srgbClr val="FFFFFF"/>
                </a:solidFill>
              </a14:hiddenFill>
            </a:ext>
          </a:extLst>
        </p:spPr>
      </p:pic>
      <p:pic>
        <p:nvPicPr>
          <p:cNvPr id="9" name="Content Placeholder 5">
            <a:extLst>
              <a:ext uri="{FF2B5EF4-FFF2-40B4-BE49-F238E27FC236}">
                <a16:creationId xmlns:a16="http://schemas.microsoft.com/office/drawing/2014/main" id="{F4026A1B-5A75-5B12-3B7A-6A7F4B6A702F}"/>
              </a:ext>
            </a:extLst>
          </p:cNvPr>
          <p:cNvPicPr>
            <a:picLocks noGrp="1" noChangeAspect="1"/>
          </p:cNvPicPr>
          <p:nvPr>
            <p:ph idx="1"/>
          </p:nvPr>
        </p:nvPicPr>
        <p:blipFill>
          <a:blip r:embed="rId3"/>
          <a:stretch>
            <a:fillRect/>
          </a:stretch>
        </p:blipFill>
        <p:spPr>
          <a:xfrm>
            <a:off x="2763471" y="2092643"/>
            <a:ext cx="6241386" cy="4378060"/>
          </a:xfrm>
          <a:ln w="38100">
            <a:solidFill>
              <a:schemeClr val="accent1"/>
            </a:solid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3856509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4728E7-D7CC-CC35-CDCE-AAF4FFB078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1C8D31-7992-851D-1920-8CC874A6F9E0}"/>
              </a:ext>
            </a:extLst>
          </p:cNvPr>
          <p:cNvSpPr>
            <a:spLocks noGrp="1"/>
          </p:cNvSpPr>
          <p:nvPr>
            <p:ph type="title"/>
          </p:nvPr>
        </p:nvSpPr>
        <p:spPr>
          <a:xfrm>
            <a:off x="1024128" y="585215"/>
            <a:ext cx="8965261" cy="1341189"/>
          </a:xfrm>
        </p:spPr>
        <p:txBody>
          <a:bodyPr vert="horz" lIns="91440" tIns="45720" rIns="91440" bIns="45720" rtlCol="0" anchor="ctr">
            <a:normAutofit/>
          </a:bodyPr>
          <a:lstStyle/>
          <a:p>
            <a:r>
              <a:rPr lang="en-US" sz="3200" dirty="0"/>
              <a:t>Telemedicine Coverage Expanded to 100%</a:t>
            </a:r>
          </a:p>
        </p:txBody>
      </p:sp>
      <p:sp>
        <p:nvSpPr>
          <p:cNvPr id="4" name="Slide Number Placeholder 3">
            <a:extLst>
              <a:ext uri="{FF2B5EF4-FFF2-40B4-BE49-F238E27FC236}">
                <a16:creationId xmlns:a16="http://schemas.microsoft.com/office/drawing/2014/main" id="{CCCF9225-8917-8738-AF7D-B24451EFB9E6}"/>
              </a:ext>
            </a:extLst>
          </p:cNvPr>
          <p:cNvSpPr>
            <a:spLocks noGrp="1"/>
          </p:cNvSpPr>
          <p:nvPr>
            <p:ph type="sldNum" sz="quarter" idx="12"/>
          </p:nvPr>
        </p:nvSpPr>
        <p:spPr>
          <a:xfrm>
            <a:off x="10837333" y="6470704"/>
            <a:ext cx="973667" cy="274320"/>
          </a:xfrm>
        </p:spPr>
        <p:txBody>
          <a:bodyPr vert="horz" lIns="91440" tIns="45720" rIns="91440" bIns="45720" rtlCol="0" anchor="ctr">
            <a:normAutofit/>
          </a:bodyPr>
          <a:lstStyle/>
          <a:p>
            <a:pPr>
              <a:spcAft>
                <a:spcPts val="600"/>
              </a:spcAft>
            </a:pPr>
            <a:fld id="{3A98EE3D-8CD1-4C3F-BD1C-C98C9596463C}" type="slidenum">
              <a:rPr lang="en-US"/>
              <a:pPr>
                <a:spcAft>
                  <a:spcPts val="600"/>
                </a:spcAft>
              </a:pPr>
              <a:t>7</a:t>
            </a:fld>
            <a:endParaRPr lang="en-US"/>
          </a:p>
        </p:txBody>
      </p:sp>
      <p:sp>
        <p:nvSpPr>
          <p:cNvPr id="5" name="Rectangle 1">
            <a:extLst>
              <a:ext uri="{FF2B5EF4-FFF2-40B4-BE49-F238E27FC236}">
                <a16:creationId xmlns:a16="http://schemas.microsoft.com/office/drawing/2014/main" id="{45805C91-309A-9711-66F4-F33A8971826A}"/>
              </a:ext>
            </a:extLst>
          </p:cNvPr>
          <p:cNvSpPr>
            <a:spLocks noChangeArrowheads="1"/>
          </p:cNvSpPr>
          <p:nvPr/>
        </p:nvSpPr>
        <p:spPr bwMode="auto">
          <a:xfrm>
            <a:off x="4000500" y="23352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TextBox 2">
            <a:extLst>
              <a:ext uri="{FF2B5EF4-FFF2-40B4-BE49-F238E27FC236}">
                <a16:creationId xmlns:a16="http://schemas.microsoft.com/office/drawing/2014/main" id="{44E2BB3C-3B45-D97C-4D56-064244C76D36}"/>
              </a:ext>
            </a:extLst>
          </p:cNvPr>
          <p:cNvSpPr txBox="1"/>
          <p:nvPr/>
        </p:nvSpPr>
        <p:spPr bwMode="gray">
          <a:xfrm>
            <a:off x="1136656" y="1934234"/>
            <a:ext cx="9918688" cy="4773739"/>
          </a:xfrm>
          <a:prstGeom prst="rect">
            <a:avLst/>
          </a:prstGeom>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45720" tIns="45720" rIns="45720" bIns="45720" rtlCol="0">
            <a:normAutofit/>
          </a:bodyPr>
          <a:lstStyle/>
          <a:p>
            <a:pPr marL="285750" indent="-285750" fontAlgn="base">
              <a:buClr>
                <a:srgbClr val="1CADE4"/>
              </a:buClr>
              <a:buFont typeface="Wingdings" panose="05000000000000000000" pitchFamily="2" charset="2"/>
              <a:buChar char="§"/>
            </a:pPr>
            <a:r>
              <a:rPr lang="en-US" dirty="0"/>
              <a:t>One Big Beautiful Bill Act (OBBBA) permits telehealth and virtual care services to be provided at no cost to members before meeting their HDHP/HSA plan deductible. This waiver also applies to the copay and HRA plans.​</a:t>
            </a:r>
          </a:p>
          <a:p>
            <a:pPr marL="342900" indent="-342900" fontAlgn="base">
              <a:buClr>
                <a:srgbClr val="1CADE4"/>
              </a:buClr>
              <a:buFont typeface="Wingdings" panose="05000000000000000000" pitchFamily="2" charset="2"/>
              <a:buChar char="§"/>
            </a:pPr>
            <a:endParaRPr lang="en-US" sz="2000" dirty="0"/>
          </a:p>
          <a:p>
            <a:pPr marL="285750" indent="-285750" fontAlgn="base">
              <a:buClr>
                <a:srgbClr val="1CADE4"/>
              </a:buClr>
              <a:buFont typeface="Wingdings" panose="05000000000000000000" pitchFamily="2" charset="2"/>
              <a:buChar char="§"/>
            </a:pPr>
            <a:r>
              <a:rPr lang="en-US" dirty="0"/>
              <a:t>Covers visits for virtual primary care and behavioral health in-network providers and </a:t>
            </a:r>
            <a:r>
              <a:rPr lang="en-US" dirty="0" err="1"/>
              <a:t>LiveHealth</a:t>
            </a:r>
            <a:r>
              <a:rPr lang="en-US" dirty="0"/>
              <a:t> Online (LHO) (</a:t>
            </a:r>
            <a:r>
              <a:rPr lang="en-US" b="1" dirty="0"/>
              <a:t>excludes</a:t>
            </a:r>
            <a:r>
              <a:rPr lang="en-US" dirty="0"/>
              <a:t> LHO Dermatology)</a:t>
            </a:r>
            <a:endParaRPr lang="en-US" sz="2000" dirty="0"/>
          </a:p>
          <a:p>
            <a:pPr marL="463550" lvl="1" indent="-285750">
              <a:lnSpc>
                <a:spcPct val="90000"/>
              </a:lnSpc>
              <a:spcAft>
                <a:spcPts val="600"/>
              </a:spcAft>
              <a:buClr>
                <a:schemeClr val="accent1"/>
              </a:buClr>
              <a:buFont typeface="Arial" panose="020B0604020202020204" pitchFamily="34" charset="0"/>
              <a:buChar char="•"/>
            </a:pPr>
            <a:endParaRPr lang="en-US" dirty="0">
              <a:solidFill>
                <a:srgbClr val="FFFFFF"/>
              </a:solidFill>
            </a:endParaRPr>
          </a:p>
        </p:txBody>
      </p:sp>
      <p:pic>
        <p:nvPicPr>
          <p:cNvPr id="4098" name="Picture 2" descr="What Is Telemedicine: Definition and Benefits | BGO Software">
            <a:extLst>
              <a:ext uri="{FF2B5EF4-FFF2-40B4-BE49-F238E27FC236}">
                <a16:creationId xmlns:a16="http://schemas.microsoft.com/office/drawing/2014/main" id="{843A3F9A-9C33-C016-677C-C90FEF5384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8565" y="4042108"/>
            <a:ext cx="3425601" cy="2262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41754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4" y="640889"/>
            <a:ext cx="11029616" cy="690123"/>
          </a:xfrm>
        </p:spPr>
        <p:txBody>
          <a:bodyPr anchor="b">
            <a:normAutofit/>
          </a:bodyPr>
          <a:lstStyle/>
          <a:p>
            <a:pPr algn="ctr">
              <a:defRPr/>
            </a:pPr>
            <a:r>
              <a:rPr lang="en-US" dirty="0"/>
              <a:t>Open Enrollment Instructions – Step 1</a:t>
            </a:r>
          </a:p>
        </p:txBody>
      </p:sp>
      <p:sp>
        <p:nvSpPr>
          <p:cNvPr id="64515" name="Content Placeholder 2"/>
          <p:cNvSpPr>
            <a:spLocks noGrp="1"/>
          </p:cNvSpPr>
          <p:nvPr>
            <p:ph sz="half" idx="1"/>
          </p:nvPr>
        </p:nvSpPr>
        <p:spPr>
          <a:xfrm>
            <a:off x="581193" y="2228003"/>
            <a:ext cx="5194767" cy="3633047"/>
          </a:xfrm>
        </p:spPr>
        <p:txBody>
          <a:bodyPr anchor="ctr">
            <a:normAutofit/>
          </a:bodyPr>
          <a:lstStyle/>
          <a:p>
            <a:pPr marL="285750" indent="-285750">
              <a:buFont typeface="Arial" panose="020B0604020202020204" pitchFamily="34" charset="0"/>
              <a:buChar char="•"/>
              <a:defRPr/>
            </a:pPr>
            <a:r>
              <a:rPr lang="en-US" dirty="0"/>
              <a:t>Go to </a:t>
            </a:r>
            <a:r>
              <a:rPr lang="en-US" dirty="0">
                <a:solidFill>
                  <a:srgbClr val="FF0000"/>
                </a:solidFill>
                <a:hlinkClick r:id="rId2">
                  <a:extLst>
                    <a:ext uri="{A12FA001-AC4F-418D-AE19-62706E023703}">
                      <ahyp:hlinkClr xmlns:ahyp="http://schemas.microsoft.com/office/drawing/2018/hyperlinkcolor" val="tx"/>
                    </a:ext>
                  </a:extLst>
                </a:hlinkClick>
              </a:rPr>
              <a:t>http://vbabenefits.bswift.com</a:t>
            </a:r>
            <a:br>
              <a:rPr lang="en-US" dirty="0">
                <a:solidFill>
                  <a:srgbClr val="FF0000"/>
                </a:solidFill>
              </a:rPr>
            </a:br>
            <a:r>
              <a:rPr lang="en-US" dirty="0"/>
              <a:t> </a:t>
            </a:r>
          </a:p>
          <a:p>
            <a:pPr marL="285750" indent="-285750">
              <a:buFont typeface="Arial" panose="020B0604020202020204" pitchFamily="34" charset="0"/>
              <a:buChar char="•"/>
              <a:defRPr/>
            </a:pPr>
            <a:r>
              <a:rPr lang="en-US" dirty="0"/>
              <a:t>Enter your login information</a:t>
            </a:r>
            <a:br>
              <a:rPr lang="en-US" dirty="0"/>
            </a:br>
            <a:endParaRPr lang="en-US" dirty="0"/>
          </a:p>
          <a:p>
            <a:pPr marL="285750" indent="-285750">
              <a:buFont typeface="Arial" panose="020B0604020202020204" pitchFamily="34" charset="0"/>
              <a:buChar char="•"/>
              <a:defRPr/>
            </a:pPr>
            <a:r>
              <a:rPr lang="en-US" dirty="0"/>
              <a:t>If you are a first-time user, or do not know your password, click on the </a:t>
            </a:r>
            <a:r>
              <a:rPr lang="en-US" i="1" dirty="0"/>
              <a:t>First Time User/Forgot Password </a:t>
            </a:r>
            <a:r>
              <a:rPr lang="en-US" dirty="0"/>
              <a:t>link.</a:t>
            </a:r>
          </a:p>
          <a:p>
            <a:pPr marL="285750" indent="-285750">
              <a:buFont typeface="Arial" panose="020B0604020202020204" pitchFamily="34" charset="0"/>
              <a:buChar char="•"/>
              <a:defRPr/>
            </a:pPr>
            <a:endParaRPr lang="en-US" dirty="0"/>
          </a:p>
          <a:p>
            <a:pPr marL="0" indent="0">
              <a:buNone/>
              <a:defRPr/>
            </a:pPr>
            <a:r>
              <a:rPr lang="en-US" i="1" dirty="0"/>
              <a:t>NOTE: You will be required to complete multi-factor authentication to access system </a:t>
            </a:r>
          </a:p>
        </p:txBody>
      </p:sp>
      <p:pic>
        <p:nvPicPr>
          <p:cNvPr id="9" name="Picture 8" descr="A screenshot of a computer&#10;&#10;AI-generated content may be incorrect.">
            <a:extLst>
              <a:ext uri="{FF2B5EF4-FFF2-40B4-BE49-F238E27FC236}">
                <a16:creationId xmlns:a16="http://schemas.microsoft.com/office/drawing/2014/main" id="{8AE8F07B-DB95-B980-67A0-964D7DD0135A}"/>
              </a:ext>
            </a:extLst>
          </p:cNvPr>
          <p:cNvPicPr>
            <a:picLocks noChangeAspect="1"/>
          </p:cNvPicPr>
          <p:nvPr/>
        </p:nvPicPr>
        <p:blipFill>
          <a:blip r:embed="rId3"/>
          <a:stretch>
            <a:fillRect/>
          </a:stretch>
        </p:blipFill>
        <p:spPr>
          <a:xfrm>
            <a:off x="5872959" y="1879283"/>
            <a:ext cx="5932921" cy="4138212"/>
          </a:xfrm>
          <a:prstGeom prst="rect">
            <a:avLst/>
          </a:prstGeom>
          <a:noFill/>
        </p:spPr>
      </p:pic>
      <p:sp>
        <p:nvSpPr>
          <p:cNvPr id="3" name="Slide Number Placeholder 2">
            <a:extLst>
              <a:ext uri="{FF2B5EF4-FFF2-40B4-BE49-F238E27FC236}">
                <a16:creationId xmlns:a16="http://schemas.microsoft.com/office/drawing/2014/main" id="{D374698D-20E1-49E9-8B4D-9748E9EE392D}"/>
              </a:ext>
            </a:extLst>
          </p:cNvPr>
          <p:cNvSpPr>
            <a:spLocks noGrp="1"/>
          </p:cNvSpPr>
          <p:nvPr>
            <p:ph type="sldNum" sz="quarter" idx="12"/>
          </p:nvPr>
        </p:nvSpPr>
        <p:spPr>
          <a:xfrm>
            <a:off x="10558300" y="6423914"/>
            <a:ext cx="1052510" cy="365125"/>
          </a:xfrm>
        </p:spPr>
        <p:txBody>
          <a:bodyPr anchor="ctr">
            <a:normAutofit/>
          </a:bodyPr>
          <a:lstStyle/>
          <a:p>
            <a:pPr>
              <a:spcAft>
                <a:spcPts val="600"/>
              </a:spcAft>
            </a:pPr>
            <a:fld id="{3A98EE3D-8CD1-4C3F-BD1C-C98C9596463C}" type="slidenum">
              <a:rPr lang="en-US" smtClean="0"/>
              <a:pPr>
                <a:spcAft>
                  <a:spcPts val="600"/>
                </a:spcAft>
              </a:pPr>
              <a:t>70</a:t>
            </a:fld>
            <a:endParaRPr lang="en-US"/>
          </a:p>
        </p:txBody>
      </p:sp>
    </p:spTree>
    <p:extLst>
      <p:ext uri="{BB962C8B-B14F-4D97-AF65-F5344CB8AC3E}">
        <p14:creationId xmlns:p14="http://schemas.microsoft.com/office/powerpoint/2010/main" val="18475771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082" y="625158"/>
            <a:ext cx="11235430" cy="441642"/>
          </a:xfrm>
        </p:spPr>
        <p:txBody>
          <a:bodyPr>
            <a:noAutofit/>
          </a:bodyPr>
          <a:lstStyle/>
          <a:p>
            <a:pPr algn="ctr">
              <a:defRPr/>
            </a:pPr>
            <a:r>
              <a:rPr lang="en-US" sz="3200" dirty="0"/>
              <a:t>Open Enrollment Instructions – Step 2</a:t>
            </a:r>
          </a:p>
        </p:txBody>
      </p:sp>
      <p:sp>
        <p:nvSpPr>
          <p:cNvPr id="3" name="Slide Number Placeholder 2">
            <a:extLst>
              <a:ext uri="{FF2B5EF4-FFF2-40B4-BE49-F238E27FC236}">
                <a16:creationId xmlns:a16="http://schemas.microsoft.com/office/drawing/2014/main" id="{5477692E-3593-E7E8-75A1-2BB67B065A9A}"/>
              </a:ext>
            </a:extLst>
          </p:cNvPr>
          <p:cNvSpPr>
            <a:spLocks noGrp="1"/>
          </p:cNvSpPr>
          <p:nvPr>
            <p:ph type="sldNum" sz="quarter" idx="12"/>
          </p:nvPr>
        </p:nvSpPr>
        <p:spPr/>
        <p:txBody>
          <a:bodyPr/>
          <a:lstStyle/>
          <a:p>
            <a:fld id="{3A98EE3D-8CD1-4C3F-BD1C-C98C9596463C}" type="slidenum">
              <a:rPr lang="en-US" smtClean="0"/>
              <a:t>71</a:t>
            </a:fld>
            <a:endParaRPr lang="en-US" dirty="0"/>
          </a:p>
        </p:txBody>
      </p:sp>
      <p:grpSp>
        <p:nvGrpSpPr>
          <p:cNvPr id="7" name="Group 6">
            <a:extLst>
              <a:ext uri="{FF2B5EF4-FFF2-40B4-BE49-F238E27FC236}">
                <a16:creationId xmlns:a16="http://schemas.microsoft.com/office/drawing/2014/main" id="{94967643-3A7C-CB3A-41A7-0846CE8169AF}"/>
              </a:ext>
            </a:extLst>
          </p:cNvPr>
          <p:cNvGrpSpPr/>
          <p:nvPr/>
        </p:nvGrpSpPr>
        <p:grpSpPr>
          <a:xfrm>
            <a:off x="1325120" y="1200844"/>
            <a:ext cx="10123167" cy="5357113"/>
            <a:chOff x="1325120" y="1200844"/>
            <a:chExt cx="10123167" cy="5357113"/>
          </a:xfrm>
        </p:grpSpPr>
        <p:sp>
          <p:nvSpPr>
            <p:cNvPr id="8" name="Freeform: Shape 7">
              <a:extLst>
                <a:ext uri="{FF2B5EF4-FFF2-40B4-BE49-F238E27FC236}">
                  <a16:creationId xmlns:a16="http://schemas.microsoft.com/office/drawing/2014/main" id="{E545ABAD-8AAE-06A9-94FD-C512878FE6E6}"/>
                </a:ext>
              </a:extLst>
            </p:cNvPr>
            <p:cNvSpPr/>
            <p:nvPr/>
          </p:nvSpPr>
          <p:spPr>
            <a:xfrm>
              <a:off x="1325120" y="1200844"/>
              <a:ext cx="8098534" cy="1149075"/>
            </a:xfrm>
            <a:custGeom>
              <a:avLst/>
              <a:gdLst>
                <a:gd name="connsiteX0" fmla="*/ 0 w 8098534"/>
                <a:gd name="connsiteY0" fmla="*/ 114908 h 1149075"/>
                <a:gd name="connsiteX1" fmla="*/ 114908 w 8098534"/>
                <a:gd name="connsiteY1" fmla="*/ 0 h 1149075"/>
                <a:gd name="connsiteX2" fmla="*/ 7983627 w 8098534"/>
                <a:gd name="connsiteY2" fmla="*/ 0 h 1149075"/>
                <a:gd name="connsiteX3" fmla="*/ 8098535 w 8098534"/>
                <a:gd name="connsiteY3" fmla="*/ 114908 h 1149075"/>
                <a:gd name="connsiteX4" fmla="*/ 8098534 w 8098534"/>
                <a:gd name="connsiteY4" fmla="*/ 1034168 h 1149075"/>
                <a:gd name="connsiteX5" fmla="*/ 7983626 w 8098534"/>
                <a:gd name="connsiteY5" fmla="*/ 1149076 h 1149075"/>
                <a:gd name="connsiteX6" fmla="*/ 114908 w 8098534"/>
                <a:gd name="connsiteY6" fmla="*/ 1149075 h 1149075"/>
                <a:gd name="connsiteX7" fmla="*/ 0 w 8098534"/>
                <a:gd name="connsiteY7" fmla="*/ 1034167 h 1149075"/>
                <a:gd name="connsiteX8" fmla="*/ 0 w 8098534"/>
                <a:gd name="connsiteY8" fmla="*/ 114908 h 114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98534" h="1149075">
                  <a:moveTo>
                    <a:pt x="0" y="114908"/>
                  </a:moveTo>
                  <a:cubicBezTo>
                    <a:pt x="0" y="51446"/>
                    <a:pt x="51446" y="0"/>
                    <a:pt x="114908" y="0"/>
                  </a:cubicBezTo>
                  <a:lnTo>
                    <a:pt x="7983627" y="0"/>
                  </a:lnTo>
                  <a:cubicBezTo>
                    <a:pt x="8047089" y="0"/>
                    <a:pt x="8098535" y="51446"/>
                    <a:pt x="8098535" y="114908"/>
                  </a:cubicBezTo>
                  <a:cubicBezTo>
                    <a:pt x="8098535" y="421328"/>
                    <a:pt x="8098534" y="727748"/>
                    <a:pt x="8098534" y="1034168"/>
                  </a:cubicBezTo>
                  <a:cubicBezTo>
                    <a:pt x="8098534" y="1097630"/>
                    <a:pt x="8047088" y="1149076"/>
                    <a:pt x="7983626" y="1149076"/>
                  </a:cubicBezTo>
                  <a:lnTo>
                    <a:pt x="114908" y="1149075"/>
                  </a:lnTo>
                  <a:cubicBezTo>
                    <a:pt x="51446" y="1149075"/>
                    <a:pt x="0" y="1097629"/>
                    <a:pt x="0" y="1034167"/>
                  </a:cubicBezTo>
                  <a:lnTo>
                    <a:pt x="0" y="11490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2235" tIns="102235" rIns="1371963" bIns="102235" numCol="1" spcCol="1270" anchor="ctr" anchorCtr="0">
              <a:noAutofit/>
            </a:bodyPr>
            <a:lstStyle/>
            <a:p>
              <a:pPr marL="0" lvl="0" indent="0" algn="ctr" defTabSz="800100">
                <a:lnSpc>
                  <a:spcPct val="90000"/>
                </a:lnSpc>
                <a:spcBef>
                  <a:spcPct val="0"/>
                </a:spcBef>
                <a:spcAft>
                  <a:spcPct val="35000"/>
                </a:spcAft>
                <a:buNone/>
              </a:pPr>
              <a:r>
                <a:rPr lang="en-US" sz="1800" kern="1200" dirty="0"/>
                <a:t>To begin open enrollment, click on “Visit Enrollment Center” on your Bswift home page.</a:t>
              </a:r>
            </a:p>
          </p:txBody>
        </p:sp>
        <p:sp>
          <p:nvSpPr>
            <p:cNvPr id="9" name="Freeform: Shape 8">
              <a:extLst>
                <a:ext uri="{FF2B5EF4-FFF2-40B4-BE49-F238E27FC236}">
                  <a16:creationId xmlns:a16="http://schemas.microsoft.com/office/drawing/2014/main" id="{9A3955F6-0D01-2725-2C8C-31CDCF3225AC}"/>
                </a:ext>
              </a:extLst>
            </p:cNvPr>
            <p:cNvSpPr/>
            <p:nvPr/>
          </p:nvSpPr>
          <p:spPr>
            <a:xfrm>
              <a:off x="2003372" y="2558842"/>
              <a:ext cx="8098534" cy="1149075"/>
            </a:xfrm>
            <a:custGeom>
              <a:avLst/>
              <a:gdLst>
                <a:gd name="connsiteX0" fmla="*/ 0 w 8098534"/>
                <a:gd name="connsiteY0" fmla="*/ 114908 h 1149075"/>
                <a:gd name="connsiteX1" fmla="*/ 114908 w 8098534"/>
                <a:gd name="connsiteY1" fmla="*/ 0 h 1149075"/>
                <a:gd name="connsiteX2" fmla="*/ 7983627 w 8098534"/>
                <a:gd name="connsiteY2" fmla="*/ 0 h 1149075"/>
                <a:gd name="connsiteX3" fmla="*/ 8098535 w 8098534"/>
                <a:gd name="connsiteY3" fmla="*/ 114908 h 1149075"/>
                <a:gd name="connsiteX4" fmla="*/ 8098534 w 8098534"/>
                <a:gd name="connsiteY4" fmla="*/ 1034168 h 1149075"/>
                <a:gd name="connsiteX5" fmla="*/ 7983626 w 8098534"/>
                <a:gd name="connsiteY5" fmla="*/ 1149076 h 1149075"/>
                <a:gd name="connsiteX6" fmla="*/ 114908 w 8098534"/>
                <a:gd name="connsiteY6" fmla="*/ 1149075 h 1149075"/>
                <a:gd name="connsiteX7" fmla="*/ 0 w 8098534"/>
                <a:gd name="connsiteY7" fmla="*/ 1034167 h 1149075"/>
                <a:gd name="connsiteX8" fmla="*/ 0 w 8098534"/>
                <a:gd name="connsiteY8" fmla="*/ 114908 h 114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98534" h="1149075">
                  <a:moveTo>
                    <a:pt x="0" y="114908"/>
                  </a:moveTo>
                  <a:cubicBezTo>
                    <a:pt x="0" y="51446"/>
                    <a:pt x="51446" y="0"/>
                    <a:pt x="114908" y="0"/>
                  </a:cubicBezTo>
                  <a:lnTo>
                    <a:pt x="7983627" y="0"/>
                  </a:lnTo>
                  <a:cubicBezTo>
                    <a:pt x="8047089" y="0"/>
                    <a:pt x="8098535" y="51446"/>
                    <a:pt x="8098535" y="114908"/>
                  </a:cubicBezTo>
                  <a:cubicBezTo>
                    <a:pt x="8098535" y="421328"/>
                    <a:pt x="8098534" y="727748"/>
                    <a:pt x="8098534" y="1034168"/>
                  </a:cubicBezTo>
                  <a:cubicBezTo>
                    <a:pt x="8098534" y="1097630"/>
                    <a:pt x="8047088" y="1149076"/>
                    <a:pt x="7983626" y="1149076"/>
                  </a:cubicBezTo>
                  <a:lnTo>
                    <a:pt x="114908" y="1149075"/>
                  </a:lnTo>
                  <a:cubicBezTo>
                    <a:pt x="51446" y="1149075"/>
                    <a:pt x="0" y="1097629"/>
                    <a:pt x="0" y="1034167"/>
                  </a:cubicBezTo>
                  <a:lnTo>
                    <a:pt x="0" y="11490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2235" tIns="102235" rIns="1527386" bIns="102235" numCol="1" spcCol="1270" anchor="ctr" anchorCtr="0">
              <a:noAutofit/>
            </a:bodyPr>
            <a:lstStyle/>
            <a:p>
              <a:pPr marL="0" lvl="0" indent="0" algn="ctr" defTabSz="800100">
                <a:lnSpc>
                  <a:spcPct val="90000"/>
                </a:lnSpc>
                <a:spcBef>
                  <a:spcPct val="0"/>
                </a:spcBef>
                <a:spcAft>
                  <a:spcPct val="35000"/>
                </a:spcAft>
                <a:buNone/>
              </a:pPr>
              <a:r>
                <a:rPr lang="en-US" sz="1800" kern="1200" dirty="0"/>
                <a:t>Once you are on the Enrollment Center page, choose “Enroll Now”</a:t>
              </a:r>
            </a:p>
          </p:txBody>
        </p:sp>
        <p:sp>
          <p:nvSpPr>
            <p:cNvPr id="10" name="Freeform: Shape 9">
              <a:extLst>
                <a:ext uri="{FF2B5EF4-FFF2-40B4-BE49-F238E27FC236}">
                  <a16:creationId xmlns:a16="http://schemas.microsoft.com/office/drawing/2014/main" id="{EF1955EE-63B2-3431-A1E5-873A91D3D9F5}"/>
                </a:ext>
              </a:extLst>
            </p:cNvPr>
            <p:cNvSpPr/>
            <p:nvPr/>
          </p:nvSpPr>
          <p:spPr>
            <a:xfrm>
              <a:off x="2671501" y="3916840"/>
              <a:ext cx="8098534" cy="1149075"/>
            </a:xfrm>
            <a:custGeom>
              <a:avLst/>
              <a:gdLst>
                <a:gd name="connsiteX0" fmla="*/ 0 w 8098534"/>
                <a:gd name="connsiteY0" fmla="*/ 114908 h 1149075"/>
                <a:gd name="connsiteX1" fmla="*/ 114908 w 8098534"/>
                <a:gd name="connsiteY1" fmla="*/ 0 h 1149075"/>
                <a:gd name="connsiteX2" fmla="*/ 7983627 w 8098534"/>
                <a:gd name="connsiteY2" fmla="*/ 0 h 1149075"/>
                <a:gd name="connsiteX3" fmla="*/ 8098535 w 8098534"/>
                <a:gd name="connsiteY3" fmla="*/ 114908 h 1149075"/>
                <a:gd name="connsiteX4" fmla="*/ 8098534 w 8098534"/>
                <a:gd name="connsiteY4" fmla="*/ 1034168 h 1149075"/>
                <a:gd name="connsiteX5" fmla="*/ 7983626 w 8098534"/>
                <a:gd name="connsiteY5" fmla="*/ 1149076 h 1149075"/>
                <a:gd name="connsiteX6" fmla="*/ 114908 w 8098534"/>
                <a:gd name="connsiteY6" fmla="*/ 1149075 h 1149075"/>
                <a:gd name="connsiteX7" fmla="*/ 0 w 8098534"/>
                <a:gd name="connsiteY7" fmla="*/ 1034167 h 1149075"/>
                <a:gd name="connsiteX8" fmla="*/ 0 w 8098534"/>
                <a:gd name="connsiteY8" fmla="*/ 114908 h 114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98534" h="1149075">
                  <a:moveTo>
                    <a:pt x="0" y="114908"/>
                  </a:moveTo>
                  <a:cubicBezTo>
                    <a:pt x="0" y="51446"/>
                    <a:pt x="51446" y="0"/>
                    <a:pt x="114908" y="0"/>
                  </a:cubicBezTo>
                  <a:lnTo>
                    <a:pt x="7983627" y="0"/>
                  </a:lnTo>
                  <a:cubicBezTo>
                    <a:pt x="8047089" y="0"/>
                    <a:pt x="8098535" y="51446"/>
                    <a:pt x="8098535" y="114908"/>
                  </a:cubicBezTo>
                  <a:cubicBezTo>
                    <a:pt x="8098535" y="421328"/>
                    <a:pt x="8098534" y="727748"/>
                    <a:pt x="8098534" y="1034168"/>
                  </a:cubicBezTo>
                  <a:cubicBezTo>
                    <a:pt x="8098534" y="1097630"/>
                    <a:pt x="8047088" y="1149076"/>
                    <a:pt x="7983626" y="1149076"/>
                  </a:cubicBezTo>
                  <a:lnTo>
                    <a:pt x="114908" y="1149075"/>
                  </a:lnTo>
                  <a:cubicBezTo>
                    <a:pt x="51446" y="1149075"/>
                    <a:pt x="0" y="1097629"/>
                    <a:pt x="0" y="1034167"/>
                  </a:cubicBezTo>
                  <a:lnTo>
                    <a:pt x="0" y="11490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2235" tIns="102235" rIns="1517263" bIns="102235" numCol="1" spcCol="1270" anchor="ctr" anchorCtr="0">
              <a:noAutofit/>
            </a:bodyPr>
            <a:lstStyle/>
            <a:p>
              <a:pPr marL="0" lvl="0" indent="0" algn="ctr" defTabSz="800100">
                <a:lnSpc>
                  <a:spcPct val="90000"/>
                </a:lnSpc>
                <a:spcBef>
                  <a:spcPct val="0"/>
                </a:spcBef>
                <a:spcAft>
                  <a:spcPct val="35000"/>
                </a:spcAft>
                <a:buNone/>
              </a:pPr>
              <a:r>
                <a:rPr lang="en-US" sz="1800" kern="1200" dirty="0"/>
                <a:t>On the next page make sure that all of your information is correct before proceeding.   At the bottom of this page, select the “I agree” checkbox and continue. </a:t>
              </a:r>
            </a:p>
          </p:txBody>
        </p:sp>
        <p:sp>
          <p:nvSpPr>
            <p:cNvPr id="11" name="Freeform: Shape 10">
              <a:extLst>
                <a:ext uri="{FF2B5EF4-FFF2-40B4-BE49-F238E27FC236}">
                  <a16:creationId xmlns:a16="http://schemas.microsoft.com/office/drawing/2014/main" id="{02A92C97-760A-DF57-BB3F-3F4C0E6695FB}"/>
                </a:ext>
              </a:extLst>
            </p:cNvPr>
            <p:cNvSpPr/>
            <p:nvPr/>
          </p:nvSpPr>
          <p:spPr>
            <a:xfrm>
              <a:off x="3349753" y="5274838"/>
              <a:ext cx="8098534" cy="1283119"/>
            </a:xfrm>
            <a:custGeom>
              <a:avLst/>
              <a:gdLst>
                <a:gd name="connsiteX0" fmla="*/ 0 w 8098534"/>
                <a:gd name="connsiteY0" fmla="*/ 114908 h 1149075"/>
                <a:gd name="connsiteX1" fmla="*/ 114908 w 8098534"/>
                <a:gd name="connsiteY1" fmla="*/ 0 h 1149075"/>
                <a:gd name="connsiteX2" fmla="*/ 7983627 w 8098534"/>
                <a:gd name="connsiteY2" fmla="*/ 0 h 1149075"/>
                <a:gd name="connsiteX3" fmla="*/ 8098535 w 8098534"/>
                <a:gd name="connsiteY3" fmla="*/ 114908 h 1149075"/>
                <a:gd name="connsiteX4" fmla="*/ 8098534 w 8098534"/>
                <a:gd name="connsiteY4" fmla="*/ 1034168 h 1149075"/>
                <a:gd name="connsiteX5" fmla="*/ 7983626 w 8098534"/>
                <a:gd name="connsiteY5" fmla="*/ 1149076 h 1149075"/>
                <a:gd name="connsiteX6" fmla="*/ 114908 w 8098534"/>
                <a:gd name="connsiteY6" fmla="*/ 1149075 h 1149075"/>
                <a:gd name="connsiteX7" fmla="*/ 0 w 8098534"/>
                <a:gd name="connsiteY7" fmla="*/ 1034167 h 1149075"/>
                <a:gd name="connsiteX8" fmla="*/ 0 w 8098534"/>
                <a:gd name="connsiteY8" fmla="*/ 114908 h 114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98534" h="1149075">
                  <a:moveTo>
                    <a:pt x="0" y="114908"/>
                  </a:moveTo>
                  <a:cubicBezTo>
                    <a:pt x="0" y="51446"/>
                    <a:pt x="51446" y="0"/>
                    <a:pt x="114908" y="0"/>
                  </a:cubicBezTo>
                  <a:lnTo>
                    <a:pt x="7983627" y="0"/>
                  </a:lnTo>
                  <a:cubicBezTo>
                    <a:pt x="8047089" y="0"/>
                    <a:pt x="8098535" y="51446"/>
                    <a:pt x="8098535" y="114908"/>
                  </a:cubicBezTo>
                  <a:cubicBezTo>
                    <a:pt x="8098535" y="421328"/>
                    <a:pt x="8098534" y="727748"/>
                    <a:pt x="8098534" y="1034168"/>
                  </a:cubicBezTo>
                  <a:cubicBezTo>
                    <a:pt x="8098534" y="1097630"/>
                    <a:pt x="8047088" y="1149076"/>
                    <a:pt x="7983626" y="1149076"/>
                  </a:cubicBezTo>
                  <a:lnTo>
                    <a:pt x="114908" y="1149075"/>
                  </a:lnTo>
                  <a:cubicBezTo>
                    <a:pt x="51446" y="1149075"/>
                    <a:pt x="0" y="1097629"/>
                    <a:pt x="0" y="1034167"/>
                  </a:cubicBezTo>
                  <a:lnTo>
                    <a:pt x="0" y="11490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2235" tIns="102235" rIns="1527386" bIns="102235" numCol="1" spcCol="1270" anchor="ctr" anchorCtr="0">
              <a:noAutofit/>
            </a:bodyPr>
            <a:lstStyle/>
            <a:p>
              <a:pPr marL="0" lvl="0" indent="0" algn="ctr" defTabSz="800100">
                <a:lnSpc>
                  <a:spcPct val="90000"/>
                </a:lnSpc>
                <a:spcBef>
                  <a:spcPct val="0"/>
                </a:spcBef>
                <a:spcAft>
                  <a:spcPct val="35000"/>
                </a:spcAft>
                <a:buNone/>
              </a:pPr>
              <a:r>
                <a:rPr lang="en-US" sz="1800" kern="1200" dirty="0"/>
                <a:t>On the Family Information page ensure all of your dependents are listed, if applicable.  Select the “I agree” checkbox at the bottom to continue.</a:t>
              </a:r>
              <a:br>
                <a:rPr lang="en-US" sz="1800" kern="1200" dirty="0"/>
              </a:br>
              <a:r>
                <a:rPr lang="en-US" sz="1800" i="1" kern="1200" dirty="0"/>
                <a:t>Please note that because of ACA requirements you must also include dependents you may not intend to cover.</a:t>
              </a:r>
            </a:p>
          </p:txBody>
        </p:sp>
        <p:sp>
          <p:nvSpPr>
            <p:cNvPr id="12" name="Freeform: Shape 11">
              <a:extLst>
                <a:ext uri="{FF2B5EF4-FFF2-40B4-BE49-F238E27FC236}">
                  <a16:creationId xmlns:a16="http://schemas.microsoft.com/office/drawing/2014/main" id="{E8C9C3E8-469A-9163-56FA-2FBB9D616B0D}"/>
                </a:ext>
              </a:extLst>
            </p:cNvPr>
            <p:cNvSpPr/>
            <p:nvPr/>
          </p:nvSpPr>
          <p:spPr>
            <a:xfrm>
              <a:off x="8676755" y="2080931"/>
              <a:ext cx="746899" cy="746899"/>
            </a:xfrm>
            <a:custGeom>
              <a:avLst/>
              <a:gdLst>
                <a:gd name="connsiteX0" fmla="*/ 0 w 746899"/>
                <a:gd name="connsiteY0" fmla="*/ 410794 h 746899"/>
                <a:gd name="connsiteX1" fmla="*/ 168052 w 746899"/>
                <a:gd name="connsiteY1" fmla="*/ 410794 h 746899"/>
                <a:gd name="connsiteX2" fmla="*/ 168052 w 746899"/>
                <a:gd name="connsiteY2" fmla="*/ 0 h 746899"/>
                <a:gd name="connsiteX3" fmla="*/ 578847 w 746899"/>
                <a:gd name="connsiteY3" fmla="*/ 0 h 746899"/>
                <a:gd name="connsiteX4" fmla="*/ 578847 w 746899"/>
                <a:gd name="connsiteY4" fmla="*/ 410794 h 746899"/>
                <a:gd name="connsiteX5" fmla="*/ 746899 w 746899"/>
                <a:gd name="connsiteY5" fmla="*/ 410794 h 746899"/>
                <a:gd name="connsiteX6" fmla="*/ 373450 w 746899"/>
                <a:gd name="connsiteY6" fmla="*/ 746899 h 746899"/>
                <a:gd name="connsiteX7" fmla="*/ 0 w 746899"/>
                <a:gd name="connsiteY7" fmla="*/ 410794 h 746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6899" h="746899">
                  <a:moveTo>
                    <a:pt x="0" y="410794"/>
                  </a:moveTo>
                  <a:lnTo>
                    <a:pt x="168052" y="410794"/>
                  </a:lnTo>
                  <a:lnTo>
                    <a:pt x="168052" y="0"/>
                  </a:lnTo>
                  <a:lnTo>
                    <a:pt x="578847" y="0"/>
                  </a:lnTo>
                  <a:lnTo>
                    <a:pt x="578847" y="410794"/>
                  </a:lnTo>
                  <a:lnTo>
                    <a:pt x="746899" y="410794"/>
                  </a:lnTo>
                  <a:lnTo>
                    <a:pt x="373450" y="746899"/>
                  </a:lnTo>
                  <a:lnTo>
                    <a:pt x="0" y="410794"/>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13772" tIns="45720" rIns="213772" bIns="230578" numCol="1" spcCol="1270" anchor="ctr" anchorCtr="0">
              <a:noAutofit/>
            </a:bodyPr>
            <a:lstStyle/>
            <a:p>
              <a:pPr marL="0" lvl="0" indent="0" algn="ctr" defTabSz="1600200">
                <a:lnSpc>
                  <a:spcPct val="90000"/>
                </a:lnSpc>
                <a:spcBef>
                  <a:spcPct val="0"/>
                </a:spcBef>
                <a:spcAft>
                  <a:spcPct val="35000"/>
                </a:spcAft>
                <a:buNone/>
              </a:pPr>
              <a:endParaRPr lang="en-US" sz="3600" kern="1200"/>
            </a:p>
          </p:txBody>
        </p:sp>
        <p:sp>
          <p:nvSpPr>
            <p:cNvPr id="13" name="Freeform: Shape 12">
              <a:extLst>
                <a:ext uri="{FF2B5EF4-FFF2-40B4-BE49-F238E27FC236}">
                  <a16:creationId xmlns:a16="http://schemas.microsoft.com/office/drawing/2014/main" id="{465055DD-6BB6-850A-01E4-22DE0727D99C}"/>
                </a:ext>
              </a:extLst>
            </p:cNvPr>
            <p:cNvSpPr/>
            <p:nvPr/>
          </p:nvSpPr>
          <p:spPr>
            <a:xfrm>
              <a:off x="9355007" y="3438929"/>
              <a:ext cx="746899" cy="746899"/>
            </a:xfrm>
            <a:custGeom>
              <a:avLst/>
              <a:gdLst>
                <a:gd name="connsiteX0" fmla="*/ 0 w 746899"/>
                <a:gd name="connsiteY0" fmla="*/ 410794 h 746899"/>
                <a:gd name="connsiteX1" fmla="*/ 168052 w 746899"/>
                <a:gd name="connsiteY1" fmla="*/ 410794 h 746899"/>
                <a:gd name="connsiteX2" fmla="*/ 168052 w 746899"/>
                <a:gd name="connsiteY2" fmla="*/ 0 h 746899"/>
                <a:gd name="connsiteX3" fmla="*/ 578847 w 746899"/>
                <a:gd name="connsiteY3" fmla="*/ 0 h 746899"/>
                <a:gd name="connsiteX4" fmla="*/ 578847 w 746899"/>
                <a:gd name="connsiteY4" fmla="*/ 410794 h 746899"/>
                <a:gd name="connsiteX5" fmla="*/ 746899 w 746899"/>
                <a:gd name="connsiteY5" fmla="*/ 410794 h 746899"/>
                <a:gd name="connsiteX6" fmla="*/ 373450 w 746899"/>
                <a:gd name="connsiteY6" fmla="*/ 746899 h 746899"/>
                <a:gd name="connsiteX7" fmla="*/ 0 w 746899"/>
                <a:gd name="connsiteY7" fmla="*/ 410794 h 746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6899" h="746899">
                  <a:moveTo>
                    <a:pt x="0" y="410794"/>
                  </a:moveTo>
                  <a:lnTo>
                    <a:pt x="168052" y="410794"/>
                  </a:lnTo>
                  <a:lnTo>
                    <a:pt x="168052" y="0"/>
                  </a:lnTo>
                  <a:lnTo>
                    <a:pt x="578847" y="0"/>
                  </a:lnTo>
                  <a:lnTo>
                    <a:pt x="578847" y="410794"/>
                  </a:lnTo>
                  <a:lnTo>
                    <a:pt x="746899" y="410794"/>
                  </a:lnTo>
                  <a:lnTo>
                    <a:pt x="373450" y="746899"/>
                  </a:lnTo>
                  <a:lnTo>
                    <a:pt x="0" y="410794"/>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13772" tIns="45720" rIns="213772" bIns="230578" numCol="1" spcCol="1270" anchor="ctr" anchorCtr="0">
              <a:noAutofit/>
            </a:bodyPr>
            <a:lstStyle/>
            <a:p>
              <a:pPr marL="0" lvl="0" indent="0" algn="ctr" defTabSz="1600200">
                <a:lnSpc>
                  <a:spcPct val="90000"/>
                </a:lnSpc>
                <a:spcBef>
                  <a:spcPct val="0"/>
                </a:spcBef>
                <a:spcAft>
                  <a:spcPct val="35000"/>
                </a:spcAft>
                <a:buNone/>
              </a:pPr>
              <a:endParaRPr lang="en-US" sz="3600" kern="1200"/>
            </a:p>
          </p:txBody>
        </p:sp>
        <p:sp>
          <p:nvSpPr>
            <p:cNvPr id="14" name="Freeform: Shape 13">
              <a:extLst>
                <a:ext uri="{FF2B5EF4-FFF2-40B4-BE49-F238E27FC236}">
                  <a16:creationId xmlns:a16="http://schemas.microsoft.com/office/drawing/2014/main" id="{F3EF9DD1-B4E1-36A5-2F15-9A29A81DC019}"/>
                </a:ext>
              </a:extLst>
            </p:cNvPr>
            <p:cNvSpPr/>
            <p:nvPr/>
          </p:nvSpPr>
          <p:spPr>
            <a:xfrm>
              <a:off x="10023136" y="4796927"/>
              <a:ext cx="746899" cy="746899"/>
            </a:xfrm>
            <a:custGeom>
              <a:avLst/>
              <a:gdLst>
                <a:gd name="connsiteX0" fmla="*/ 0 w 746899"/>
                <a:gd name="connsiteY0" fmla="*/ 410794 h 746899"/>
                <a:gd name="connsiteX1" fmla="*/ 168052 w 746899"/>
                <a:gd name="connsiteY1" fmla="*/ 410794 h 746899"/>
                <a:gd name="connsiteX2" fmla="*/ 168052 w 746899"/>
                <a:gd name="connsiteY2" fmla="*/ 0 h 746899"/>
                <a:gd name="connsiteX3" fmla="*/ 578847 w 746899"/>
                <a:gd name="connsiteY3" fmla="*/ 0 h 746899"/>
                <a:gd name="connsiteX4" fmla="*/ 578847 w 746899"/>
                <a:gd name="connsiteY4" fmla="*/ 410794 h 746899"/>
                <a:gd name="connsiteX5" fmla="*/ 746899 w 746899"/>
                <a:gd name="connsiteY5" fmla="*/ 410794 h 746899"/>
                <a:gd name="connsiteX6" fmla="*/ 373450 w 746899"/>
                <a:gd name="connsiteY6" fmla="*/ 746899 h 746899"/>
                <a:gd name="connsiteX7" fmla="*/ 0 w 746899"/>
                <a:gd name="connsiteY7" fmla="*/ 410794 h 746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6899" h="746899">
                  <a:moveTo>
                    <a:pt x="0" y="410794"/>
                  </a:moveTo>
                  <a:lnTo>
                    <a:pt x="168052" y="410794"/>
                  </a:lnTo>
                  <a:lnTo>
                    <a:pt x="168052" y="0"/>
                  </a:lnTo>
                  <a:lnTo>
                    <a:pt x="578847" y="0"/>
                  </a:lnTo>
                  <a:lnTo>
                    <a:pt x="578847" y="410794"/>
                  </a:lnTo>
                  <a:lnTo>
                    <a:pt x="746899" y="410794"/>
                  </a:lnTo>
                  <a:lnTo>
                    <a:pt x="373450" y="746899"/>
                  </a:lnTo>
                  <a:lnTo>
                    <a:pt x="0" y="410794"/>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13772" tIns="45720" rIns="213772" bIns="230578" numCol="1" spcCol="1270" anchor="ctr" anchorCtr="0">
              <a:noAutofit/>
            </a:bodyPr>
            <a:lstStyle/>
            <a:p>
              <a:pPr marL="0" lvl="0" indent="0" algn="ctr" defTabSz="1600200">
                <a:lnSpc>
                  <a:spcPct val="90000"/>
                </a:lnSpc>
                <a:spcBef>
                  <a:spcPct val="0"/>
                </a:spcBef>
                <a:spcAft>
                  <a:spcPct val="35000"/>
                </a:spcAft>
                <a:buNone/>
              </a:pPr>
              <a:endParaRPr lang="en-US" sz="3600" kern="1200"/>
            </a:p>
          </p:txBody>
        </p:sp>
      </p:grpSp>
    </p:spTree>
    <p:extLst>
      <p:ext uri="{BB962C8B-B14F-4D97-AF65-F5344CB8AC3E}">
        <p14:creationId xmlns:p14="http://schemas.microsoft.com/office/powerpoint/2010/main" val="179328689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083" y="556956"/>
            <a:ext cx="11223237" cy="563562"/>
          </a:xfrm>
        </p:spPr>
        <p:txBody>
          <a:bodyPr>
            <a:noAutofit/>
          </a:bodyPr>
          <a:lstStyle/>
          <a:p>
            <a:pPr algn="ctr">
              <a:defRPr/>
            </a:pPr>
            <a:r>
              <a:rPr lang="en-US" sz="3200" dirty="0"/>
              <a:t>Open Enrollment Instructions – Step 3</a:t>
            </a:r>
          </a:p>
        </p:txBody>
      </p:sp>
      <p:sp>
        <p:nvSpPr>
          <p:cNvPr id="64515" name="Content Placeholder 2"/>
          <p:cNvSpPr>
            <a:spLocks noGrp="1"/>
          </p:cNvSpPr>
          <p:nvPr>
            <p:ph idx="1"/>
          </p:nvPr>
        </p:nvSpPr>
        <p:spPr>
          <a:xfrm>
            <a:off x="6729984" y="1673261"/>
            <a:ext cx="5264094" cy="4021810"/>
          </a:xfrm>
        </p:spPr>
        <p:txBody>
          <a:bodyPr>
            <a:normAutofit/>
          </a:bodyPr>
          <a:lstStyle/>
          <a:p>
            <a:pPr>
              <a:defRPr/>
            </a:pPr>
            <a:r>
              <a:rPr lang="en-US" dirty="0"/>
              <a:t>You will now be brought to the Company Wide Enrollment screen and will be able to elect which plans you want for 2026.</a:t>
            </a:r>
          </a:p>
          <a:p>
            <a:pPr>
              <a:defRPr/>
            </a:pPr>
            <a:r>
              <a:rPr lang="en-US" dirty="0"/>
              <a:t>Click on view plan options and confirm who will be covered by this plan and click continue. </a:t>
            </a:r>
          </a:p>
          <a:p>
            <a:pPr>
              <a:defRPr/>
            </a:pPr>
            <a:r>
              <a:rPr lang="en-US" dirty="0"/>
              <a:t>Make election and click on “keep selection” or “select button” for each plan type.  A checkmark next to the plan type will appear showing that you have selected a plan for that benefit type. </a:t>
            </a:r>
          </a:p>
          <a:p>
            <a:pPr>
              <a:defRPr/>
            </a:pPr>
            <a:r>
              <a:rPr lang="en-US" dirty="0"/>
              <a:t>Ensure all plan icons are green and select Continue.</a:t>
            </a:r>
          </a:p>
          <a:p>
            <a:pPr>
              <a:defRPr/>
            </a:pPr>
            <a:endParaRPr lang="en-US" sz="2000" dirty="0">
              <a:solidFill>
                <a:srgbClr val="FF0000"/>
              </a:solidFill>
              <a:latin typeface="Calibri" pitchFamily="34" charset="0"/>
            </a:endParaRPr>
          </a:p>
          <a:p>
            <a:pPr>
              <a:lnSpc>
                <a:spcPct val="80000"/>
              </a:lnSpc>
              <a:buFont typeface="Arial" panose="020B0604020202020204" pitchFamily="34" charset="0"/>
              <a:buNone/>
              <a:defRPr/>
            </a:pPr>
            <a:endParaRPr lang="en-US" sz="2000" dirty="0">
              <a:solidFill>
                <a:schemeClr val="tx2"/>
              </a:solidFill>
              <a:latin typeface="Calibri" pitchFamily="34" charset="0"/>
            </a:endParaRPr>
          </a:p>
          <a:p>
            <a:pPr>
              <a:lnSpc>
                <a:spcPct val="80000"/>
              </a:lnSpc>
              <a:defRPr/>
            </a:pPr>
            <a:endParaRPr lang="en-US" sz="2000" dirty="0">
              <a:solidFill>
                <a:schemeClr val="tx2"/>
              </a:solidFill>
              <a:latin typeface="Calibri" pitchFamily="34" charset="0"/>
            </a:endParaRPr>
          </a:p>
        </p:txBody>
      </p:sp>
      <p:sp>
        <p:nvSpPr>
          <p:cNvPr id="3" name="Slide Number Placeholder 2">
            <a:extLst>
              <a:ext uri="{FF2B5EF4-FFF2-40B4-BE49-F238E27FC236}">
                <a16:creationId xmlns:a16="http://schemas.microsoft.com/office/drawing/2014/main" id="{10CE7699-255C-0FE3-0B6F-B1BFC4CA0181}"/>
              </a:ext>
            </a:extLst>
          </p:cNvPr>
          <p:cNvSpPr>
            <a:spLocks noGrp="1"/>
          </p:cNvSpPr>
          <p:nvPr>
            <p:ph type="sldNum" sz="quarter" idx="12"/>
          </p:nvPr>
        </p:nvSpPr>
        <p:spPr/>
        <p:txBody>
          <a:bodyPr/>
          <a:lstStyle/>
          <a:p>
            <a:fld id="{3A98EE3D-8CD1-4C3F-BD1C-C98C9596463C}" type="slidenum">
              <a:rPr lang="en-US" smtClean="0"/>
              <a:t>72</a:t>
            </a:fld>
            <a:endParaRPr lang="en-US" dirty="0"/>
          </a:p>
        </p:txBody>
      </p:sp>
      <p:pic>
        <p:nvPicPr>
          <p:cNvPr id="7" name="Picture 6">
            <a:extLst>
              <a:ext uri="{FF2B5EF4-FFF2-40B4-BE49-F238E27FC236}">
                <a16:creationId xmlns:a16="http://schemas.microsoft.com/office/drawing/2014/main" id="{AA1BE194-B644-7EF3-8468-C3B3D9D8D01B}"/>
              </a:ext>
            </a:extLst>
          </p:cNvPr>
          <p:cNvPicPr>
            <a:picLocks noChangeAspect="1"/>
          </p:cNvPicPr>
          <p:nvPr/>
        </p:nvPicPr>
        <p:blipFill>
          <a:blip r:embed="rId2"/>
          <a:stretch>
            <a:fillRect/>
          </a:stretch>
        </p:blipFill>
        <p:spPr>
          <a:xfrm>
            <a:off x="7083552" y="4729821"/>
            <a:ext cx="1368674" cy="561507"/>
          </a:xfrm>
          <a:prstGeom prst="rect">
            <a:avLst/>
          </a:prstGeom>
        </p:spPr>
      </p:pic>
      <p:pic>
        <p:nvPicPr>
          <p:cNvPr id="6" name="Picture 5">
            <a:extLst>
              <a:ext uri="{FF2B5EF4-FFF2-40B4-BE49-F238E27FC236}">
                <a16:creationId xmlns:a16="http://schemas.microsoft.com/office/drawing/2014/main" id="{25192279-EB87-4D62-E6F4-9302B032B62E}"/>
              </a:ext>
            </a:extLst>
          </p:cNvPr>
          <p:cNvPicPr>
            <a:picLocks noChangeAspect="1"/>
          </p:cNvPicPr>
          <p:nvPr/>
        </p:nvPicPr>
        <p:blipFill>
          <a:blip r:embed="rId3"/>
          <a:stretch>
            <a:fillRect/>
          </a:stretch>
        </p:blipFill>
        <p:spPr>
          <a:xfrm>
            <a:off x="295458" y="1251806"/>
            <a:ext cx="6244480" cy="4864720"/>
          </a:xfrm>
          <a:prstGeom prst="rect">
            <a:avLst/>
          </a:prstGeom>
        </p:spPr>
      </p:pic>
    </p:spTree>
    <p:extLst>
      <p:ext uri="{BB962C8B-B14F-4D97-AF65-F5344CB8AC3E}">
        <p14:creationId xmlns:p14="http://schemas.microsoft.com/office/powerpoint/2010/main" val="59303512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787" y="525439"/>
            <a:ext cx="11157023" cy="552734"/>
          </a:xfrm>
        </p:spPr>
        <p:txBody>
          <a:bodyPr>
            <a:noAutofit/>
          </a:bodyPr>
          <a:lstStyle/>
          <a:p>
            <a:pPr algn="ctr">
              <a:defRPr/>
            </a:pPr>
            <a:r>
              <a:rPr lang="en-US" sz="3200" dirty="0"/>
              <a:t>Open Enrollment Instructions – Step 4</a:t>
            </a:r>
          </a:p>
        </p:txBody>
      </p:sp>
      <p:sp>
        <p:nvSpPr>
          <p:cNvPr id="64515" name="Content Placeholder 2"/>
          <p:cNvSpPr>
            <a:spLocks noGrp="1"/>
          </p:cNvSpPr>
          <p:nvPr>
            <p:ph idx="1"/>
          </p:nvPr>
        </p:nvSpPr>
        <p:spPr>
          <a:xfrm>
            <a:off x="453787" y="1331529"/>
            <a:ext cx="4849733" cy="3941115"/>
          </a:xfrm>
        </p:spPr>
        <p:txBody>
          <a:bodyPr>
            <a:normAutofit/>
          </a:bodyPr>
          <a:lstStyle/>
          <a:p>
            <a:pPr marL="0" indent="0">
              <a:buNone/>
              <a:defRPr/>
            </a:pPr>
            <a:r>
              <a:rPr lang="en-US" dirty="0"/>
              <a:t>Please make sure all your selections are correct. If not, you can click on </a:t>
            </a:r>
            <a:r>
              <a:rPr lang="en-US" i="1" dirty="0"/>
              <a:t>Edit Selection </a:t>
            </a:r>
            <a:r>
              <a:rPr lang="en-US" dirty="0"/>
              <a:t>at the bottom of desired plan description to make changes. </a:t>
            </a:r>
          </a:p>
          <a:p>
            <a:pPr marL="0" indent="0">
              <a:buNone/>
              <a:defRPr/>
            </a:pPr>
            <a:endParaRPr lang="en-US" dirty="0"/>
          </a:p>
          <a:p>
            <a:pPr marL="0" indent="0">
              <a:buNone/>
              <a:defRPr/>
            </a:pPr>
            <a:r>
              <a:rPr lang="en-US" dirty="0"/>
              <a:t>After making sure all your selections are correct, please read the participation statement at the bottom of the page and select the “I agree”  and “Complete Enrollment” button to the right of the page. </a:t>
            </a:r>
            <a:endParaRPr lang="en-US" dirty="0">
              <a:solidFill>
                <a:schemeClr val="tx1">
                  <a:lumMod val="65000"/>
                  <a:lumOff val="35000"/>
                </a:schemeClr>
              </a:solidFill>
            </a:endParaRPr>
          </a:p>
        </p:txBody>
      </p:sp>
      <p:sp>
        <p:nvSpPr>
          <p:cNvPr id="3" name="Slide Number Placeholder 2">
            <a:extLst>
              <a:ext uri="{FF2B5EF4-FFF2-40B4-BE49-F238E27FC236}">
                <a16:creationId xmlns:a16="http://schemas.microsoft.com/office/drawing/2014/main" id="{1ED6A75B-8DDA-F244-DC23-F99CA66195A1}"/>
              </a:ext>
            </a:extLst>
          </p:cNvPr>
          <p:cNvSpPr>
            <a:spLocks noGrp="1"/>
          </p:cNvSpPr>
          <p:nvPr>
            <p:ph type="sldNum" sz="quarter" idx="12"/>
          </p:nvPr>
        </p:nvSpPr>
        <p:spPr/>
        <p:txBody>
          <a:bodyPr/>
          <a:lstStyle/>
          <a:p>
            <a:fld id="{3A98EE3D-8CD1-4C3F-BD1C-C98C9596463C}" type="slidenum">
              <a:rPr lang="en-US" smtClean="0"/>
              <a:t>73</a:t>
            </a:fld>
            <a:endParaRPr lang="en-US" dirty="0"/>
          </a:p>
        </p:txBody>
      </p:sp>
      <p:pic>
        <p:nvPicPr>
          <p:cNvPr id="6" name="Picture 5">
            <a:extLst>
              <a:ext uri="{FF2B5EF4-FFF2-40B4-BE49-F238E27FC236}">
                <a16:creationId xmlns:a16="http://schemas.microsoft.com/office/drawing/2014/main" id="{CE767E35-B686-D9B1-91BB-C1E46C09C639}"/>
              </a:ext>
            </a:extLst>
          </p:cNvPr>
          <p:cNvPicPr>
            <a:picLocks noChangeAspect="1"/>
          </p:cNvPicPr>
          <p:nvPr/>
        </p:nvPicPr>
        <p:blipFill>
          <a:blip r:embed="rId2"/>
          <a:stretch>
            <a:fillRect/>
          </a:stretch>
        </p:blipFill>
        <p:spPr>
          <a:xfrm>
            <a:off x="5525039" y="1173033"/>
            <a:ext cx="6213174" cy="4756102"/>
          </a:xfrm>
          <a:prstGeom prst="rect">
            <a:avLst/>
          </a:prstGeom>
        </p:spPr>
      </p:pic>
    </p:spTree>
    <p:extLst>
      <p:ext uri="{BB962C8B-B14F-4D97-AF65-F5344CB8AC3E}">
        <p14:creationId xmlns:p14="http://schemas.microsoft.com/office/powerpoint/2010/main" val="30601855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788" y="548481"/>
            <a:ext cx="11287108" cy="579438"/>
          </a:xfrm>
        </p:spPr>
        <p:txBody>
          <a:bodyPr>
            <a:normAutofit/>
          </a:bodyPr>
          <a:lstStyle/>
          <a:p>
            <a:pPr algn="ctr">
              <a:defRPr/>
            </a:pPr>
            <a:r>
              <a:rPr lang="en-US" sz="3200" dirty="0"/>
              <a:t>Open Enrollment Instructions – Step 5</a:t>
            </a:r>
          </a:p>
        </p:txBody>
      </p:sp>
      <p:sp>
        <p:nvSpPr>
          <p:cNvPr id="64515" name="Content Placeholder 2"/>
          <p:cNvSpPr>
            <a:spLocks noGrp="1"/>
          </p:cNvSpPr>
          <p:nvPr>
            <p:ph idx="1"/>
          </p:nvPr>
        </p:nvSpPr>
        <p:spPr>
          <a:xfrm>
            <a:off x="784494" y="1270079"/>
            <a:ext cx="10826316" cy="1000603"/>
          </a:xfrm>
        </p:spPr>
        <p:txBody>
          <a:bodyPr>
            <a:normAutofit fontScale="25000" lnSpcReduction="20000"/>
          </a:bodyPr>
          <a:lstStyle/>
          <a:p>
            <a:pPr>
              <a:lnSpc>
                <a:spcPct val="120000"/>
              </a:lnSpc>
              <a:defRPr/>
            </a:pPr>
            <a:endParaRPr lang="en-US" sz="6400" dirty="0">
              <a:solidFill>
                <a:schemeClr val="tx1">
                  <a:lumMod val="65000"/>
                  <a:lumOff val="35000"/>
                </a:schemeClr>
              </a:solidFill>
            </a:endParaRPr>
          </a:p>
          <a:p>
            <a:pPr marL="0" indent="0">
              <a:lnSpc>
                <a:spcPct val="120000"/>
              </a:lnSpc>
              <a:buNone/>
              <a:defRPr/>
            </a:pPr>
            <a:r>
              <a:rPr lang="en-US" sz="6400" dirty="0"/>
              <a:t>Now your enrollment is complete! On the next page, you may view the confirmation statement, email it to your preferred email address on file, or print it. </a:t>
            </a:r>
            <a:endParaRPr lang="en-US" sz="2000" dirty="0">
              <a:solidFill>
                <a:schemeClr val="tx2"/>
              </a:solidFill>
              <a:latin typeface="Calibri" pitchFamily="34" charset="0"/>
            </a:endParaRPr>
          </a:p>
          <a:p>
            <a:pPr>
              <a:lnSpc>
                <a:spcPct val="80000"/>
              </a:lnSpc>
              <a:defRPr/>
            </a:pPr>
            <a:endParaRPr lang="en-US" sz="2000" dirty="0">
              <a:solidFill>
                <a:schemeClr val="tx2"/>
              </a:solidFill>
              <a:latin typeface="Calibri" pitchFamily="34" charset="0"/>
            </a:endParaRPr>
          </a:p>
        </p:txBody>
      </p:sp>
      <p:sp>
        <p:nvSpPr>
          <p:cNvPr id="3" name="Slide Number Placeholder 2">
            <a:extLst>
              <a:ext uri="{FF2B5EF4-FFF2-40B4-BE49-F238E27FC236}">
                <a16:creationId xmlns:a16="http://schemas.microsoft.com/office/drawing/2014/main" id="{62DFA96C-8A67-2252-84AB-8F5C1257AD0A}"/>
              </a:ext>
            </a:extLst>
          </p:cNvPr>
          <p:cNvSpPr>
            <a:spLocks noGrp="1"/>
          </p:cNvSpPr>
          <p:nvPr>
            <p:ph type="sldNum" sz="quarter" idx="12"/>
          </p:nvPr>
        </p:nvSpPr>
        <p:spPr/>
        <p:txBody>
          <a:bodyPr/>
          <a:lstStyle/>
          <a:p>
            <a:fld id="{3A98EE3D-8CD1-4C3F-BD1C-C98C9596463C}" type="slidenum">
              <a:rPr lang="en-US" smtClean="0"/>
              <a:t>74</a:t>
            </a:fld>
            <a:endParaRPr lang="en-US" dirty="0"/>
          </a:p>
        </p:txBody>
      </p:sp>
      <p:pic>
        <p:nvPicPr>
          <p:cNvPr id="10" name="Picture 9" descr="A screenshot of a computer screen&#10;&#10;AI-generated content may be incorrect.">
            <a:extLst>
              <a:ext uri="{FF2B5EF4-FFF2-40B4-BE49-F238E27FC236}">
                <a16:creationId xmlns:a16="http://schemas.microsoft.com/office/drawing/2014/main" id="{0A5BCEFC-84F5-B529-186A-AADB861BBA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4825" y="2598055"/>
            <a:ext cx="9389555" cy="2705465"/>
          </a:xfrm>
          <a:prstGeom prst="rect">
            <a:avLst/>
          </a:prstGeom>
          <a:ln>
            <a:solidFill>
              <a:schemeClr val="tx1"/>
            </a:solidFill>
          </a:ln>
        </p:spPr>
      </p:pic>
    </p:spTree>
    <p:extLst>
      <p:ext uri="{BB962C8B-B14F-4D97-AF65-F5344CB8AC3E}">
        <p14:creationId xmlns:p14="http://schemas.microsoft.com/office/powerpoint/2010/main" val="208532734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821" y="673431"/>
            <a:ext cx="11175989" cy="509193"/>
          </a:xfrm>
        </p:spPr>
        <p:txBody>
          <a:bodyPr>
            <a:noAutofit/>
          </a:bodyPr>
          <a:lstStyle/>
          <a:p>
            <a:pPr algn="ctr">
              <a:defRPr/>
            </a:pPr>
            <a:r>
              <a:rPr lang="en-US" sz="3200" b="1" dirty="0">
                <a:latin typeface="+mn-lt"/>
              </a:rPr>
              <a:t>Questions about benefits or open enrollment?  </a:t>
            </a:r>
            <a:endParaRPr lang="en-US" sz="3200" b="1" dirty="0">
              <a:latin typeface="Calibri" panose="020F0502020204030204" pitchFamily="34" charset="0"/>
            </a:endParaRPr>
          </a:p>
        </p:txBody>
      </p:sp>
      <p:sp>
        <p:nvSpPr>
          <p:cNvPr id="79875" name="Content Placeholder 2"/>
          <p:cNvSpPr>
            <a:spLocks noGrp="1"/>
          </p:cNvSpPr>
          <p:nvPr>
            <p:ph idx="1"/>
          </p:nvPr>
        </p:nvSpPr>
        <p:spPr>
          <a:xfrm>
            <a:off x="1825625" y="1752600"/>
            <a:ext cx="8229600" cy="3922776"/>
          </a:xfrm>
        </p:spPr>
        <p:txBody>
          <a:bodyPr/>
          <a:lstStyle/>
          <a:p>
            <a:pPr marL="305435" indent="-305435" algn="ctr">
              <a:buFont typeface="Arial" panose="020B0604020202020204" pitchFamily="34" charset="0"/>
              <a:buNone/>
            </a:pPr>
            <a:endParaRPr lang="en-US" altLang="en-US" sz="2400" b="1" dirty="0"/>
          </a:p>
          <a:p>
            <a:pPr marL="305435" indent="-305435" algn="ctr">
              <a:buFont typeface="Arial" panose="020B0604020202020204" pitchFamily="34" charset="0"/>
              <a:buNone/>
            </a:pPr>
            <a:r>
              <a:rPr lang="en-US" altLang="en-US" sz="2000" dirty="0"/>
              <a:t>Contact:</a:t>
            </a:r>
          </a:p>
          <a:p>
            <a:pPr marL="305435" indent="-305435" algn="ctr">
              <a:buFont typeface="Arial" panose="020B0604020202020204" pitchFamily="34" charset="0"/>
              <a:buNone/>
            </a:pPr>
            <a:r>
              <a:rPr lang="en-US" altLang="en-US" sz="2000" dirty="0">
                <a:solidFill>
                  <a:srgbClr val="FF0000"/>
                </a:solidFill>
              </a:rPr>
              <a:t>HR Administrator</a:t>
            </a:r>
          </a:p>
          <a:p>
            <a:pPr marL="305435" indent="-305435" algn="ctr">
              <a:buFont typeface="Arial" panose="020B0604020202020204" pitchFamily="34" charset="0"/>
              <a:buNone/>
            </a:pPr>
            <a:r>
              <a:rPr lang="en-US" altLang="en-US" sz="2000" dirty="0">
                <a:solidFill>
                  <a:srgbClr val="FF0000"/>
                </a:solidFill>
              </a:rPr>
              <a:t>xxx-xxx-</a:t>
            </a:r>
            <a:r>
              <a:rPr lang="en-US" altLang="en-US" sz="2000" dirty="0" err="1">
                <a:solidFill>
                  <a:srgbClr val="FF0000"/>
                </a:solidFill>
              </a:rPr>
              <a:t>xxxx</a:t>
            </a:r>
            <a:endParaRPr lang="en-US" altLang="en-US" sz="2000" dirty="0">
              <a:solidFill>
                <a:srgbClr val="FF0000"/>
              </a:solidFill>
            </a:endParaRPr>
          </a:p>
          <a:p>
            <a:pPr marL="305435" indent="-305435" algn="ctr">
              <a:buFont typeface="Arial" panose="020B0604020202020204" pitchFamily="34" charset="0"/>
              <a:buNone/>
            </a:pPr>
            <a:r>
              <a:rPr lang="en-US" altLang="en-US" sz="2000" dirty="0">
                <a:solidFill>
                  <a:srgbClr val="FF0000"/>
                </a:solidFill>
                <a:hlinkClick r:id="rId2"/>
              </a:rPr>
              <a:t>hremail@bank.com</a:t>
            </a:r>
            <a:endParaRPr lang="en-US" altLang="en-US" sz="2000" dirty="0">
              <a:solidFill>
                <a:srgbClr val="FF0000"/>
              </a:solidFill>
            </a:endParaRPr>
          </a:p>
          <a:p>
            <a:pPr marL="305435" indent="-305435" algn="ctr">
              <a:buFont typeface="Arial" panose="020B0604020202020204" pitchFamily="34" charset="0"/>
              <a:buNone/>
            </a:pPr>
            <a:r>
              <a:rPr lang="en-US" altLang="en-US" sz="2000" dirty="0">
                <a:solidFill>
                  <a:schemeClr val="tx1"/>
                </a:solidFill>
              </a:rPr>
              <a:t>or</a:t>
            </a:r>
          </a:p>
          <a:p>
            <a:pPr marL="305435" indent="-305435" algn="ctr">
              <a:buFont typeface="Arial" panose="020B0604020202020204" pitchFamily="34" charset="0"/>
              <a:buNone/>
            </a:pPr>
            <a:r>
              <a:rPr lang="en-US" altLang="en-US" sz="2000" dirty="0"/>
              <a:t>VBA Benefits Corporation</a:t>
            </a:r>
          </a:p>
          <a:p>
            <a:pPr marL="305435" indent="-305435" algn="ctr">
              <a:buFont typeface="Arial" panose="020B0604020202020204" pitchFamily="34" charset="0"/>
              <a:buNone/>
            </a:pPr>
            <a:r>
              <a:rPr lang="en-US" altLang="en-US" sz="2000" dirty="0"/>
              <a:t>1-800-643-5599</a:t>
            </a:r>
          </a:p>
          <a:p>
            <a:pPr marL="305435" indent="-305435"/>
            <a:endParaRPr lang="en-US" altLang="en-US" dirty="0"/>
          </a:p>
        </p:txBody>
      </p:sp>
      <p:sp>
        <p:nvSpPr>
          <p:cNvPr id="3" name="Slide Number Placeholder 2">
            <a:extLst>
              <a:ext uri="{FF2B5EF4-FFF2-40B4-BE49-F238E27FC236}">
                <a16:creationId xmlns:a16="http://schemas.microsoft.com/office/drawing/2014/main" id="{E3F33B94-A7DE-220B-1B0C-6E585BA674A6}"/>
              </a:ext>
            </a:extLst>
          </p:cNvPr>
          <p:cNvSpPr>
            <a:spLocks noGrp="1"/>
          </p:cNvSpPr>
          <p:nvPr>
            <p:ph type="sldNum" sz="quarter" idx="12"/>
          </p:nvPr>
        </p:nvSpPr>
        <p:spPr/>
        <p:txBody>
          <a:bodyPr/>
          <a:lstStyle/>
          <a:p>
            <a:fld id="{3A98EE3D-8CD1-4C3F-BD1C-C98C9596463C}" type="slidenum">
              <a:rPr lang="en-US" smtClean="0"/>
              <a:t>75</a:t>
            </a:fld>
            <a:endParaRPr lang="en-US" dirty="0"/>
          </a:p>
        </p:txBody>
      </p:sp>
    </p:spTree>
    <p:extLst>
      <p:ext uri="{BB962C8B-B14F-4D97-AF65-F5344CB8AC3E}">
        <p14:creationId xmlns:p14="http://schemas.microsoft.com/office/powerpoint/2010/main" val="651752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631953"/>
            <a:ext cx="12192000" cy="5598159"/>
            <a:chOff x="0" y="473964"/>
            <a:chExt cx="9144000" cy="4198619"/>
          </a:xfrm>
        </p:grpSpPr>
        <p:pic>
          <p:nvPicPr>
            <p:cNvPr id="3" name="object 3"/>
            <p:cNvPicPr/>
            <p:nvPr/>
          </p:nvPicPr>
          <p:blipFill>
            <a:blip r:embed="rId2" cstate="print"/>
            <a:stretch>
              <a:fillRect/>
            </a:stretch>
          </p:blipFill>
          <p:spPr>
            <a:xfrm>
              <a:off x="5303520" y="473964"/>
              <a:ext cx="3840479" cy="4198619"/>
            </a:xfrm>
            <a:prstGeom prst="rect">
              <a:avLst/>
            </a:prstGeom>
          </p:spPr>
        </p:pic>
        <p:sp>
          <p:nvSpPr>
            <p:cNvPr id="6" name="object 6"/>
            <p:cNvSpPr/>
            <p:nvPr/>
          </p:nvSpPr>
          <p:spPr>
            <a:xfrm>
              <a:off x="0" y="4668011"/>
              <a:ext cx="9144000" cy="0"/>
            </a:xfrm>
            <a:custGeom>
              <a:avLst/>
              <a:gdLst/>
              <a:ahLst/>
              <a:cxnLst/>
              <a:rect l="l" t="t" r="r" b="b"/>
              <a:pathLst>
                <a:path w="9144000">
                  <a:moveTo>
                    <a:pt x="0" y="0"/>
                  </a:moveTo>
                  <a:lnTo>
                    <a:pt x="9144000" y="0"/>
                  </a:lnTo>
                </a:path>
              </a:pathLst>
            </a:custGeom>
            <a:ln w="3175">
              <a:solidFill>
                <a:srgbClr val="5E5E5E"/>
              </a:solidFill>
            </a:ln>
          </p:spPr>
          <p:txBody>
            <a:bodyPr wrap="square" lIns="0" tIns="0" rIns="0" bIns="0" rtlCol="0"/>
            <a:lstStyle/>
            <a:p>
              <a:endParaRPr sz="2400"/>
            </a:p>
          </p:txBody>
        </p:sp>
        <p:sp>
          <p:nvSpPr>
            <p:cNvPr id="7" name="object 7"/>
            <p:cNvSpPr/>
            <p:nvPr/>
          </p:nvSpPr>
          <p:spPr>
            <a:xfrm>
              <a:off x="8908" y="3020223"/>
              <a:ext cx="5939155" cy="996950"/>
            </a:xfrm>
            <a:custGeom>
              <a:avLst/>
              <a:gdLst/>
              <a:ahLst/>
              <a:cxnLst/>
              <a:rect l="l" t="t" r="r" b="b"/>
              <a:pathLst>
                <a:path w="5939155" h="996950">
                  <a:moveTo>
                    <a:pt x="5939028" y="0"/>
                  </a:moveTo>
                  <a:lnTo>
                    <a:pt x="0" y="0"/>
                  </a:lnTo>
                  <a:lnTo>
                    <a:pt x="0" y="996695"/>
                  </a:lnTo>
                  <a:lnTo>
                    <a:pt x="5939028" y="996695"/>
                  </a:lnTo>
                  <a:lnTo>
                    <a:pt x="5939028" y="0"/>
                  </a:lnTo>
                  <a:close/>
                </a:path>
              </a:pathLst>
            </a:custGeom>
            <a:solidFill>
              <a:srgbClr val="DCEBF8">
                <a:alpha val="83529"/>
              </a:srgbClr>
            </a:solidFill>
          </p:spPr>
          <p:txBody>
            <a:bodyPr wrap="square" lIns="0" tIns="0" rIns="0" bIns="0" rtlCol="0"/>
            <a:lstStyle/>
            <a:p>
              <a:endParaRPr sz="2400"/>
            </a:p>
          </p:txBody>
        </p:sp>
      </p:grpSp>
      <p:sp>
        <p:nvSpPr>
          <p:cNvPr id="8" name="object 8"/>
          <p:cNvSpPr txBox="1">
            <a:spLocks noGrp="1"/>
          </p:cNvSpPr>
          <p:nvPr>
            <p:ph type="title"/>
          </p:nvPr>
        </p:nvSpPr>
        <p:spPr>
          <a:xfrm>
            <a:off x="450849" y="614834"/>
            <a:ext cx="6487160" cy="508687"/>
          </a:xfrm>
          <a:prstGeom prst="rect">
            <a:avLst/>
          </a:prstGeom>
        </p:spPr>
        <p:txBody>
          <a:bodyPr vert="horz" wrap="square" lIns="0" tIns="16087" rIns="0" bIns="0" rtlCol="0" anchor="b">
            <a:spAutoFit/>
          </a:bodyPr>
          <a:lstStyle/>
          <a:p>
            <a:pPr marL="16933">
              <a:spcBef>
                <a:spcPts val="127"/>
              </a:spcBef>
            </a:pPr>
            <a:r>
              <a:rPr sz="3200" dirty="0">
                <a:cs typeface="Calibri" panose="020F0502020204030204" pitchFamily="34" charset="0"/>
              </a:rPr>
              <a:t>LiveHealth</a:t>
            </a:r>
            <a:r>
              <a:rPr sz="3200" spc="-133" dirty="0">
                <a:cs typeface="Calibri" panose="020F0502020204030204" pitchFamily="34" charset="0"/>
              </a:rPr>
              <a:t> </a:t>
            </a:r>
            <a:r>
              <a:rPr sz="3200" dirty="0">
                <a:cs typeface="Calibri" panose="020F0502020204030204" pitchFamily="34" charset="0"/>
              </a:rPr>
              <a:t>Online</a:t>
            </a:r>
            <a:r>
              <a:rPr sz="3200" spc="-140" dirty="0">
                <a:cs typeface="Calibri" panose="020F0502020204030204" pitchFamily="34" charset="0"/>
              </a:rPr>
              <a:t> </a:t>
            </a:r>
            <a:r>
              <a:rPr sz="3200" spc="-13" dirty="0">
                <a:cs typeface="Calibri" panose="020F0502020204030204" pitchFamily="34" charset="0"/>
              </a:rPr>
              <a:t>Telehealth</a:t>
            </a:r>
          </a:p>
        </p:txBody>
      </p:sp>
      <p:sp>
        <p:nvSpPr>
          <p:cNvPr id="9" name="object 9"/>
          <p:cNvSpPr txBox="1"/>
          <p:nvPr/>
        </p:nvSpPr>
        <p:spPr>
          <a:xfrm>
            <a:off x="489032" y="1237469"/>
            <a:ext cx="4930987" cy="2197182"/>
          </a:xfrm>
          <a:prstGeom prst="rect">
            <a:avLst/>
          </a:prstGeom>
        </p:spPr>
        <p:txBody>
          <a:bodyPr vert="horz" wrap="square" lIns="0" tIns="108373" rIns="0" bIns="0" rtlCol="0">
            <a:spAutoFit/>
          </a:bodyPr>
          <a:lstStyle/>
          <a:p>
            <a:pPr marL="16933">
              <a:spcBef>
                <a:spcPts val="853"/>
              </a:spcBef>
            </a:pPr>
            <a:r>
              <a:rPr sz="1400" b="1" dirty="0">
                <a:solidFill>
                  <a:srgbClr val="0079C2"/>
                </a:solidFill>
                <a:cs typeface="Calibri" panose="020F0502020204030204" pitchFamily="34" charset="0"/>
              </a:rPr>
              <a:t>Connect</a:t>
            </a:r>
            <a:r>
              <a:rPr sz="1400" b="1" spc="-60" dirty="0">
                <a:solidFill>
                  <a:srgbClr val="0079C2"/>
                </a:solidFill>
                <a:cs typeface="Calibri" panose="020F0502020204030204" pitchFamily="34" charset="0"/>
              </a:rPr>
              <a:t> </a:t>
            </a:r>
            <a:r>
              <a:rPr sz="1400" b="1" dirty="0">
                <a:solidFill>
                  <a:srgbClr val="0079C2"/>
                </a:solidFill>
                <a:cs typeface="Calibri" panose="020F0502020204030204" pitchFamily="34" charset="0"/>
              </a:rPr>
              <a:t>with</a:t>
            </a:r>
            <a:r>
              <a:rPr sz="1400" b="1" spc="-53" dirty="0">
                <a:solidFill>
                  <a:srgbClr val="0079C2"/>
                </a:solidFill>
                <a:cs typeface="Calibri" panose="020F0502020204030204" pitchFamily="34" charset="0"/>
              </a:rPr>
              <a:t> </a:t>
            </a:r>
            <a:r>
              <a:rPr sz="1400" b="1" dirty="0">
                <a:solidFill>
                  <a:srgbClr val="0079C2"/>
                </a:solidFill>
                <a:cs typeface="Calibri" panose="020F0502020204030204" pitchFamily="34" charset="0"/>
              </a:rPr>
              <a:t>care</a:t>
            </a:r>
            <a:r>
              <a:rPr sz="1400" b="1" spc="-7" dirty="0">
                <a:solidFill>
                  <a:srgbClr val="0079C2"/>
                </a:solidFill>
                <a:cs typeface="Calibri" panose="020F0502020204030204" pitchFamily="34" charset="0"/>
              </a:rPr>
              <a:t> </a:t>
            </a:r>
            <a:r>
              <a:rPr sz="1400" b="1" spc="-13" dirty="0">
                <a:solidFill>
                  <a:srgbClr val="0079C2"/>
                </a:solidFill>
                <a:cs typeface="Calibri" panose="020F0502020204030204" pitchFamily="34" charset="0"/>
              </a:rPr>
              <a:t>anywhere</a:t>
            </a:r>
            <a:endParaRPr sz="1400" dirty="0">
              <a:cs typeface="Calibri" panose="020F0502020204030204" pitchFamily="34" charset="0"/>
            </a:endParaRPr>
          </a:p>
          <a:p>
            <a:pPr marL="246374" marR="370831" indent="-230288">
              <a:lnSpc>
                <a:spcPts val="1587"/>
              </a:lnSpc>
              <a:spcBef>
                <a:spcPts val="847"/>
              </a:spcBef>
              <a:buClr>
                <a:srgbClr val="0079C2"/>
              </a:buClr>
              <a:buFont typeface="Calibri"/>
              <a:buChar char="◦"/>
              <a:tabLst>
                <a:tab pos="247220" algn="l"/>
              </a:tabLst>
            </a:pPr>
            <a:r>
              <a:rPr sz="1400" dirty="0">
                <a:solidFill>
                  <a:schemeClr val="tx1">
                    <a:lumMod val="75000"/>
                    <a:lumOff val="25000"/>
                  </a:schemeClr>
                </a:solidFill>
                <a:cs typeface="Calibri" panose="020F0502020204030204" pitchFamily="34" charset="0"/>
              </a:rPr>
              <a:t>Telehealth</a:t>
            </a:r>
            <a:r>
              <a:rPr sz="1400" spc="-47" dirty="0">
                <a:solidFill>
                  <a:schemeClr val="tx1">
                    <a:lumMod val="75000"/>
                    <a:lumOff val="25000"/>
                  </a:schemeClr>
                </a:solidFill>
                <a:cs typeface="Calibri" panose="020F0502020204030204" pitchFamily="34" charset="0"/>
              </a:rPr>
              <a:t> </a:t>
            </a:r>
            <a:r>
              <a:rPr sz="1400" dirty="0">
                <a:solidFill>
                  <a:schemeClr val="tx1">
                    <a:lumMod val="75000"/>
                    <a:lumOff val="25000"/>
                  </a:schemeClr>
                </a:solidFill>
                <a:cs typeface="Calibri" panose="020F0502020204030204" pitchFamily="34" charset="0"/>
              </a:rPr>
              <a:t>appointments</a:t>
            </a:r>
            <a:r>
              <a:rPr sz="1400" spc="-40" dirty="0">
                <a:solidFill>
                  <a:schemeClr val="tx1">
                    <a:lumMod val="75000"/>
                    <a:lumOff val="25000"/>
                  </a:schemeClr>
                </a:solidFill>
                <a:cs typeface="Calibri" panose="020F0502020204030204" pitchFamily="34" charset="0"/>
              </a:rPr>
              <a:t> </a:t>
            </a:r>
            <a:r>
              <a:rPr sz="1400" dirty="0">
                <a:solidFill>
                  <a:schemeClr val="tx1">
                    <a:lumMod val="75000"/>
                    <a:lumOff val="25000"/>
                  </a:schemeClr>
                </a:solidFill>
                <a:cs typeface="Calibri" panose="020F0502020204030204" pitchFamily="34" charset="0"/>
              </a:rPr>
              <a:t>on</a:t>
            </a:r>
            <a:r>
              <a:rPr sz="1400" spc="-7" dirty="0">
                <a:solidFill>
                  <a:schemeClr val="tx1">
                    <a:lumMod val="75000"/>
                    <a:lumOff val="25000"/>
                  </a:schemeClr>
                </a:solidFill>
                <a:cs typeface="Calibri" panose="020F0502020204030204" pitchFamily="34" charset="0"/>
              </a:rPr>
              <a:t> </a:t>
            </a:r>
            <a:r>
              <a:rPr sz="1400" dirty="0">
                <a:solidFill>
                  <a:schemeClr val="tx1">
                    <a:lumMod val="75000"/>
                    <a:lumOff val="25000"/>
                  </a:schemeClr>
                </a:solidFill>
                <a:cs typeface="Calibri" panose="020F0502020204030204" pitchFamily="34" charset="0"/>
              </a:rPr>
              <a:t>your</a:t>
            </a:r>
            <a:r>
              <a:rPr sz="1400" spc="-7" dirty="0">
                <a:solidFill>
                  <a:schemeClr val="tx1">
                    <a:lumMod val="75000"/>
                    <a:lumOff val="25000"/>
                  </a:schemeClr>
                </a:solidFill>
                <a:cs typeface="Calibri" panose="020F0502020204030204" pitchFamily="34" charset="0"/>
              </a:rPr>
              <a:t> </a:t>
            </a:r>
            <a:r>
              <a:rPr sz="1400" dirty="0">
                <a:solidFill>
                  <a:schemeClr val="tx1">
                    <a:lumMod val="75000"/>
                    <a:lumOff val="25000"/>
                  </a:schemeClr>
                </a:solidFill>
                <a:cs typeface="Calibri" panose="020F0502020204030204" pitchFamily="34" charset="0"/>
              </a:rPr>
              <a:t>mobile</a:t>
            </a:r>
            <a:r>
              <a:rPr sz="1400" spc="-40" dirty="0">
                <a:solidFill>
                  <a:schemeClr val="tx1">
                    <a:lumMod val="75000"/>
                    <a:lumOff val="25000"/>
                  </a:schemeClr>
                </a:solidFill>
                <a:cs typeface="Calibri" panose="020F0502020204030204" pitchFamily="34" charset="0"/>
              </a:rPr>
              <a:t> </a:t>
            </a:r>
            <a:r>
              <a:rPr sz="1400" dirty="0">
                <a:solidFill>
                  <a:schemeClr val="tx1">
                    <a:lumMod val="75000"/>
                    <a:lumOff val="25000"/>
                  </a:schemeClr>
                </a:solidFill>
                <a:cs typeface="Calibri" panose="020F0502020204030204" pitchFamily="34" charset="0"/>
              </a:rPr>
              <a:t>phone,</a:t>
            </a:r>
            <a:r>
              <a:rPr sz="1400" spc="-13" dirty="0">
                <a:solidFill>
                  <a:schemeClr val="tx1">
                    <a:lumMod val="75000"/>
                    <a:lumOff val="25000"/>
                  </a:schemeClr>
                </a:solidFill>
                <a:cs typeface="Calibri" panose="020F0502020204030204" pitchFamily="34" charset="0"/>
              </a:rPr>
              <a:t> tablet, </a:t>
            </a:r>
            <a:r>
              <a:rPr sz="1400" dirty="0">
                <a:solidFill>
                  <a:schemeClr val="tx1">
                    <a:lumMod val="75000"/>
                    <a:lumOff val="25000"/>
                  </a:schemeClr>
                </a:solidFill>
                <a:cs typeface="Calibri" panose="020F0502020204030204" pitchFamily="34" charset="0"/>
              </a:rPr>
              <a:t>or</a:t>
            </a:r>
            <a:r>
              <a:rPr sz="1400" spc="-20" dirty="0">
                <a:solidFill>
                  <a:schemeClr val="tx1">
                    <a:lumMod val="75000"/>
                    <a:lumOff val="25000"/>
                  </a:schemeClr>
                </a:solidFill>
                <a:cs typeface="Calibri" panose="020F0502020204030204" pitchFamily="34" charset="0"/>
              </a:rPr>
              <a:t> </a:t>
            </a:r>
            <a:r>
              <a:rPr sz="1400" dirty="0">
                <a:solidFill>
                  <a:schemeClr val="tx1">
                    <a:lumMod val="75000"/>
                    <a:lumOff val="25000"/>
                  </a:schemeClr>
                </a:solidFill>
                <a:cs typeface="Calibri" panose="020F0502020204030204" pitchFamily="34" charset="0"/>
              </a:rPr>
              <a:t>computer</a:t>
            </a:r>
            <a:r>
              <a:rPr sz="1400" spc="-33" dirty="0">
                <a:solidFill>
                  <a:schemeClr val="tx1">
                    <a:lumMod val="75000"/>
                    <a:lumOff val="25000"/>
                  </a:schemeClr>
                </a:solidFill>
                <a:cs typeface="Calibri" panose="020F0502020204030204" pitchFamily="34" charset="0"/>
              </a:rPr>
              <a:t> </a:t>
            </a:r>
            <a:r>
              <a:rPr sz="1400" dirty="0">
                <a:solidFill>
                  <a:schemeClr val="tx1">
                    <a:lumMod val="75000"/>
                    <a:lumOff val="25000"/>
                  </a:schemeClr>
                </a:solidFill>
                <a:cs typeface="Calibri" panose="020F0502020204030204" pitchFamily="34" charset="0"/>
              </a:rPr>
              <a:t>with</a:t>
            </a:r>
            <a:r>
              <a:rPr sz="1400" spc="-13" dirty="0">
                <a:solidFill>
                  <a:schemeClr val="tx1">
                    <a:lumMod val="75000"/>
                    <a:lumOff val="25000"/>
                  </a:schemeClr>
                </a:solidFill>
                <a:cs typeface="Calibri" panose="020F0502020204030204" pitchFamily="34" charset="0"/>
              </a:rPr>
              <a:t> </a:t>
            </a:r>
            <a:r>
              <a:rPr sz="1400" dirty="0">
                <a:solidFill>
                  <a:schemeClr val="tx1">
                    <a:lumMod val="75000"/>
                    <a:lumOff val="25000"/>
                  </a:schemeClr>
                </a:solidFill>
                <a:cs typeface="Calibri" panose="020F0502020204030204" pitchFamily="34" charset="0"/>
              </a:rPr>
              <a:t>a</a:t>
            </a:r>
            <a:r>
              <a:rPr sz="1400" spc="-13" dirty="0">
                <a:solidFill>
                  <a:schemeClr val="tx1">
                    <a:lumMod val="75000"/>
                    <a:lumOff val="25000"/>
                  </a:schemeClr>
                </a:solidFill>
                <a:cs typeface="Calibri" panose="020F0502020204030204" pitchFamily="34" charset="0"/>
              </a:rPr>
              <a:t> camera</a:t>
            </a:r>
            <a:endParaRPr sz="1400" dirty="0">
              <a:solidFill>
                <a:schemeClr val="tx1">
                  <a:lumMod val="75000"/>
                  <a:lumOff val="25000"/>
                </a:schemeClr>
              </a:solidFill>
              <a:cs typeface="Calibri" panose="020F0502020204030204" pitchFamily="34" charset="0"/>
            </a:endParaRPr>
          </a:p>
          <a:p>
            <a:pPr marL="246374" marR="6773" indent="-230288">
              <a:lnSpc>
                <a:spcPts val="1600"/>
              </a:lnSpc>
              <a:spcBef>
                <a:spcPts val="1333"/>
              </a:spcBef>
              <a:buClr>
                <a:srgbClr val="0079C2"/>
              </a:buClr>
              <a:buFont typeface="Calibri"/>
              <a:buChar char="◦"/>
              <a:tabLst>
                <a:tab pos="247220" algn="l"/>
              </a:tabLst>
            </a:pPr>
            <a:r>
              <a:rPr sz="1400" spc="-13" dirty="0">
                <a:solidFill>
                  <a:schemeClr val="tx1">
                    <a:lumMod val="75000"/>
                    <a:lumOff val="25000"/>
                  </a:schemeClr>
                </a:solidFill>
                <a:cs typeface="Calibri" panose="020F0502020204030204" pitchFamily="34" charset="0"/>
              </a:rPr>
              <a:t>Board-</a:t>
            </a:r>
            <a:r>
              <a:rPr sz="1400" dirty="0">
                <a:solidFill>
                  <a:schemeClr val="tx1">
                    <a:lumMod val="75000"/>
                    <a:lumOff val="25000"/>
                  </a:schemeClr>
                </a:solidFill>
                <a:cs typeface="Calibri" panose="020F0502020204030204" pitchFamily="34" charset="0"/>
              </a:rPr>
              <a:t>certified</a:t>
            </a:r>
            <a:r>
              <a:rPr sz="1400" spc="-40" dirty="0">
                <a:solidFill>
                  <a:schemeClr val="tx1">
                    <a:lumMod val="75000"/>
                    <a:lumOff val="25000"/>
                  </a:schemeClr>
                </a:solidFill>
                <a:cs typeface="Calibri" panose="020F0502020204030204" pitchFamily="34" charset="0"/>
              </a:rPr>
              <a:t> </a:t>
            </a:r>
            <a:r>
              <a:rPr sz="1400" dirty="0">
                <a:solidFill>
                  <a:schemeClr val="tx1">
                    <a:lumMod val="75000"/>
                    <a:lumOff val="25000"/>
                  </a:schemeClr>
                </a:solidFill>
                <a:cs typeface="Calibri" panose="020F0502020204030204" pitchFamily="34" charset="0"/>
              </a:rPr>
              <a:t>doctors</a:t>
            </a:r>
            <a:r>
              <a:rPr sz="1400" spc="-27" dirty="0">
                <a:solidFill>
                  <a:schemeClr val="tx1">
                    <a:lumMod val="75000"/>
                    <a:lumOff val="25000"/>
                  </a:schemeClr>
                </a:solidFill>
                <a:cs typeface="Calibri" panose="020F0502020204030204" pitchFamily="34" charset="0"/>
              </a:rPr>
              <a:t> </a:t>
            </a:r>
            <a:r>
              <a:rPr sz="1400" dirty="0">
                <a:solidFill>
                  <a:schemeClr val="tx1">
                    <a:lumMod val="75000"/>
                    <a:lumOff val="25000"/>
                  </a:schemeClr>
                </a:solidFill>
                <a:cs typeface="Calibri" panose="020F0502020204030204" pitchFamily="34" charset="0"/>
              </a:rPr>
              <a:t>available 24/7 for</a:t>
            </a:r>
            <a:r>
              <a:rPr sz="1400" spc="-27" dirty="0">
                <a:solidFill>
                  <a:schemeClr val="tx1">
                    <a:lumMod val="75000"/>
                    <a:lumOff val="25000"/>
                  </a:schemeClr>
                </a:solidFill>
                <a:cs typeface="Calibri" panose="020F0502020204030204" pitchFamily="34" charset="0"/>
              </a:rPr>
              <a:t> </a:t>
            </a:r>
            <a:r>
              <a:rPr sz="1400" dirty="0">
                <a:solidFill>
                  <a:schemeClr val="tx1">
                    <a:lumMod val="75000"/>
                    <a:lumOff val="25000"/>
                  </a:schemeClr>
                </a:solidFill>
                <a:cs typeface="Calibri" panose="020F0502020204030204" pitchFamily="34" charset="0"/>
              </a:rPr>
              <a:t>advice,</a:t>
            </a:r>
            <a:r>
              <a:rPr sz="1400" spc="-7" dirty="0">
                <a:solidFill>
                  <a:schemeClr val="tx1">
                    <a:lumMod val="75000"/>
                    <a:lumOff val="25000"/>
                  </a:schemeClr>
                </a:solidFill>
                <a:cs typeface="Calibri" panose="020F0502020204030204" pitchFamily="34" charset="0"/>
              </a:rPr>
              <a:t> </a:t>
            </a:r>
            <a:r>
              <a:rPr sz="1400" spc="-13" dirty="0">
                <a:solidFill>
                  <a:schemeClr val="tx1">
                    <a:lumMod val="75000"/>
                    <a:lumOff val="25000"/>
                  </a:schemeClr>
                </a:solidFill>
                <a:cs typeface="Calibri" panose="020F0502020204030204" pitchFamily="34" charset="0"/>
              </a:rPr>
              <a:t>treatment, </a:t>
            </a:r>
            <a:r>
              <a:rPr sz="1400" dirty="0">
                <a:solidFill>
                  <a:schemeClr val="tx1">
                    <a:lumMod val="75000"/>
                    <a:lumOff val="25000"/>
                  </a:schemeClr>
                </a:solidFill>
                <a:cs typeface="Calibri" panose="020F0502020204030204" pitchFamily="34" charset="0"/>
              </a:rPr>
              <a:t>and</a:t>
            </a:r>
            <a:r>
              <a:rPr sz="1400" spc="-7" dirty="0">
                <a:solidFill>
                  <a:schemeClr val="tx1">
                    <a:lumMod val="75000"/>
                    <a:lumOff val="25000"/>
                  </a:schemeClr>
                </a:solidFill>
                <a:cs typeface="Calibri" panose="020F0502020204030204" pitchFamily="34" charset="0"/>
              </a:rPr>
              <a:t> </a:t>
            </a:r>
            <a:r>
              <a:rPr sz="1400" spc="-13" dirty="0">
                <a:solidFill>
                  <a:schemeClr val="tx1">
                    <a:lumMod val="75000"/>
                    <a:lumOff val="25000"/>
                  </a:schemeClr>
                </a:solidFill>
                <a:cs typeface="Calibri" panose="020F0502020204030204" pitchFamily="34" charset="0"/>
              </a:rPr>
              <a:t>prescriptions</a:t>
            </a:r>
            <a:endParaRPr sz="1400" dirty="0">
              <a:solidFill>
                <a:schemeClr val="tx1">
                  <a:lumMod val="75000"/>
                  <a:lumOff val="25000"/>
                </a:schemeClr>
              </a:solidFill>
              <a:cs typeface="Calibri" panose="020F0502020204030204" pitchFamily="34" charset="0"/>
            </a:endParaRPr>
          </a:p>
          <a:p>
            <a:pPr marL="246374" marR="124457" indent="-230288">
              <a:lnSpc>
                <a:spcPts val="1600"/>
              </a:lnSpc>
              <a:spcBef>
                <a:spcPts val="1325"/>
              </a:spcBef>
              <a:buClr>
                <a:srgbClr val="0079C2"/>
              </a:buClr>
              <a:buFont typeface="Calibri"/>
              <a:buChar char="◦"/>
              <a:tabLst>
                <a:tab pos="247220" algn="l"/>
              </a:tabLst>
            </a:pPr>
            <a:r>
              <a:rPr sz="1400" dirty="0">
                <a:solidFill>
                  <a:schemeClr val="tx1">
                    <a:lumMod val="75000"/>
                    <a:lumOff val="25000"/>
                  </a:schemeClr>
                </a:solidFill>
                <a:cs typeface="Calibri" panose="020F0502020204030204" pitchFamily="34" charset="0"/>
              </a:rPr>
              <a:t>See</a:t>
            </a:r>
            <a:r>
              <a:rPr sz="1400" spc="-40" dirty="0">
                <a:solidFill>
                  <a:schemeClr val="tx1">
                    <a:lumMod val="75000"/>
                    <a:lumOff val="25000"/>
                  </a:schemeClr>
                </a:solidFill>
                <a:cs typeface="Calibri" panose="020F0502020204030204" pitchFamily="34" charset="0"/>
              </a:rPr>
              <a:t> </a:t>
            </a:r>
            <a:r>
              <a:rPr sz="1400" dirty="0">
                <a:solidFill>
                  <a:schemeClr val="tx1">
                    <a:lumMod val="75000"/>
                    <a:lumOff val="25000"/>
                  </a:schemeClr>
                </a:solidFill>
                <a:cs typeface="Calibri" panose="020F0502020204030204" pitchFamily="34" charset="0"/>
              </a:rPr>
              <a:t>a</a:t>
            </a:r>
            <a:r>
              <a:rPr sz="1400" spc="-13" dirty="0">
                <a:solidFill>
                  <a:schemeClr val="tx1">
                    <a:lumMod val="75000"/>
                    <a:lumOff val="25000"/>
                  </a:schemeClr>
                </a:solidFill>
                <a:cs typeface="Calibri" panose="020F0502020204030204" pitchFamily="34" charset="0"/>
              </a:rPr>
              <a:t> </a:t>
            </a:r>
            <a:r>
              <a:rPr sz="1400" dirty="0">
                <a:solidFill>
                  <a:schemeClr val="tx1">
                    <a:lumMod val="75000"/>
                    <a:lumOff val="25000"/>
                  </a:schemeClr>
                </a:solidFill>
                <a:cs typeface="Calibri" panose="020F0502020204030204" pitchFamily="34" charset="0"/>
              </a:rPr>
              <a:t>licensed</a:t>
            </a:r>
            <a:r>
              <a:rPr sz="1400" spc="-40" dirty="0">
                <a:solidFill>
                  <a:schemeClr val="tx1">
                    <a:lumMod val="75000"/>
                    <a:lumOff val="25000"/>
                  </a:schemeClr>
                </a:solidFill>
                <a:cs typeface="Calibri" panose="020F0502020204030204" pitchFamily="34" charset="0"/>
              </a:rPr>
              <a:t> </a:t>
            </a:r>
            <a:r>
              <a:rPr sz="1400" dirty="0">
                <a:solidFill>
                  <a:schemeClr val="tx1">
                    <a:lumMod val="75000"/>
                    <a:lumOff val="25000"/>
                  </a:schemeClr>
                </a:solidFill>
                <a:cs typeface="Calibri" panose="020F0502020204030204" pitchFamily="34" charset="0"/>
              </a:rPr>
              <a:t>therapist</a:t>
            </a:r>
            <a:r>
              <a:rPr sz="1400" spc="-40" dirty="0">
                <a:solidFill>
                  <a:schemeClr val="tx1">
                    <a:lumMod val="75000"/>
                    <a:lumOff val="25000"/>
                  </a:schemeClr>
                </a:solidFill>
                <a:cs typeface="Calibri" panose="020F0502020204030204" pitchFamily="34" charset="0"/>
              </a:rPr>
              <a:t> </a:t>
            </a:r>
            <a:r>
              <a:rPr sz="1400" dirty="0">
                <a:solidFill>
                  <a:schemeClr val="tx1">
                    <a:lumMod val="75000"/>
                    <a:lumOff val="25000"/>
                  </a:schemeClr>
                </a:solidFill>
                <a:cs typeface="Calibri" panose="020F0502020204030204" pitchFamily="34" charset="0"/>
              </a:rPr>
              <a:t>or</a:t>
            </a:r>
            <a:r>
              <a:rPr sz="1400" spc="-7" dirty="0">
                <a:solidFill>
                  <a:schemeClr val="tx1">
                    <a:lumMod val="75000"/>
                    <a:lumOff val="25000"/>
                  </a:schemeClr>
                </a:solidFill>
                <a:cs typeface="Calibri" panose="020F0502020204030204" pitchFamily="34" charset="0"/>
              </a:rPr>
              <a:t> </a:t>
            </a:r>
            <a:r>
              <a:rPr sz="1400" dirty="0">
                <a:solidFill>
                  <a:schemeClr val="tx1">
                    <a:lumMod val="75000"/>
                    <a:lumOff val="25000"/>
                  </a:schemeClr>
                </a:solidFill>
                <a:cs typeface="Calibri" panose="020F0502020204030204" pitchFamily="34" charset="0"/>
              </a:rPr>
              <a:t>psychiatrist.</a:t>
            </a:r>
            <a:r>
              <a:rPr sz="1400" spc="-40" dirty="0">
                <a:solidFill>
                  <a:schemeClr val="tx1">
                    <a:lumMod val="75000"/>
                    <a:lumOff val="25000"/>
                  </a:schemeClr>
                </a:solidFill>
                <a:cs typeface="Calibri" panose="020F0502020204030204" pitchFamily="34" charset="0"/>
              </a:rPr>
              <a:t> </a:t>
            </a:r>
            <a:r>
              <a:rPr sz="1400" spc="-13" dirty="0">
                <a:solidFill>
                  <a:schemeClr val="tx1">
                    <a:lumMod val="75000"/>
                    <a:lumOff val="25000"/>
                  </a:schemeClr>
                </a:solidFill>
                <a:cs typeface="Calibri" panose="020F0502020204030204" pitchFamily="34" charset="0"/>
              </a:rPr>
              <a:t>Appointments</a:t>
            </a:r>
            <a:r>
              <a:rPr lang="en-US" sz="1400" spc="-13" dirty="0">
                <a:solidFill>
                  <a:schemeClr val="tx1">
                    <a:lumMod val="75000"/>
                    <a:lumOff val="25000"/>
                  </a:schemeClr>
                </a:solidFill>
                <a:cs typeface="Calibri" panose="020F0502020204030204" pitchFamily="34" charset="0"/>
              </a:rPr>
              <a:t> </a:t>
            </a:r>
            <a:r>
              <a:rPr sz="1400" dirty="0">
                <a:solidFill>
                  <a:schemeClr val="tx1">
                    <a:lumMod val="75000"/>
                    <a:lumOff val="25000"/>
                  </a:schemeClr>
                </a:solidFill>
                <a:cs typeface="Calibri" panose="020F0502020204030204" pitchFamily="34" charset="0"/>
              </a:rPr>
              <a:t>are</a:t>
            </a:r>
            <a:r>
              <a:rPr sz="1400" spc="-13" dirty="0">
                <a:solidFill>
                  <a:schemeClr val="tx1">
                    <a:lumMod val="75000"/>
                    <a:lumOff val="25000"/>
                  </a:schemeClr>
                </a:solidFill>
                <a:cs typeface="Calibri" panose="020F0502020204030204" pitchFamily="34" charset="0"/>
              </a:rPr>
              <a:t> </a:t>
            </a:r>
            <a:r>
              <a:rPr sz="1400" dirty="0">
                <a:solidFill>
                  <a:schemeClr val="tx1">
                    <a:lumMod val="75000"/>
                    <a:lumOff val="25000"/>
                  </a:schemeClr>
                </a:solidFill>
                <a:cs typeface="Calibri" panose="020F0502020204030204" pitchFamily="34" charset="0"/>
              </a:rPr>
              <a:t>available</a:t>
            </a:r>
            <a:r>
              <a:rPr sz="1400" spc="-13" dirty="0">
                <a:solidFill>
                  <a:schemeClr val="tx1">
                    <a:lumMod val="75000"/>
                    <a:lumOff val="25000"/>
                  </a:schemeClr>
                </a:solidFill>
                <a:cs typeface="Calibri" panose="020F0502020204030204" pitchFamily="34" charset="0"/>
              </a:rPr>
              <a:t> </a:t>
            </a:r>
            <a:r>
              <a:rPr sz="1400" dirty="0">
                <a:solidFill>
                  <a:schemeClr val="tx1">
                    <a:lumMod val="75000"/>
                    <a:lumOff val="25000"/>
                  </a:schemeClr>
                </a:solidFill>
                <a:cs typeface="Calibri" panose="020F0502020204030204" pitchFamily="34" charset="0"/>
              </a:rPr>
              <a:t>7</a:t>
            </a:r>
            <a:r>
              <a:rPr sz="1400" spc="-7" dirty="0">
                <a:solidFill>
                  <a:schemeClr val="tx1">
                    <a:lumMod val="75000"/>
                    <a:lumOff val="25000"/>
                  </a:schemeClr>
                </a:solidFill>
                <a:cs typeface="Calibri" panose="020F0502020204030204" pitchFamily="34" charset="0"/>
              </a:rPr>
              <a:t> </a:t>
            </a:r>
            <a:r>
              <a:rPr sz="1400" dirty="0">
                <a:solidFill>
                  <a:schemeClr val="tx1">
                    <a:lumMod val="75000"/>
                    <a:lumOff val="25000"/>
                  </a:schemeClr>
                </a:solidFill>
                <a:cs typeface="Calibri" panose="020F0502020204030204" pitchFamily="34" charset="0"/>
              </a:rPr>
              <a:t>days</a:t>
            </a:r>
            <a:r>
              <a:rPr sz="1400" spc="-13" dirty="0">
                <a:solidFill>
                  <a:schemeClr val="tx1">
                    <a:lumMod val="75000"/>
                    <a:lumOff val="25000"/>
                  </a:schemeClr>
                </a:solidFill>
                <a:cs typeface="Calibri" panose="020F0502020204030204" pitchFamily="34" charset="0"/>
              </a:rPr>
              <a:t> </a:t>
            </a:r>
            <a:r>
              <a:rPr sz="1400" dirty="0">
                <a:solidFill>
                  <a:schemeClr val="tx1">
                    <a:lumMod val="75000"/>
                    <a:lumOff val="25000"/>
                  </a:schemeClr>
                </a:solidFill>
                <a:cs typeface="Calibri" panose="020F0502020204030204" pitchFamily="34" charset="0"/>
              </a:rPr>
              <a:t>a</a:t>
            </a:r>
            <a:r>
              <a:rPr sz="1400" spc="-13" dirty="0">
                <a:solidFill>
                  <a:schemeClr val="tx1">
                    <a:lumMod val="75000"/>
                    <a:lumOff val="25000"/>
                  </a:schemeClr>
                </a:solidFill>
                <a:cs typeface="Calibri" panose="020F0502020204030204" pitchFamily="34" charset="0"/>
              </a:rPr>
              <a:t> </a:t>
            </a:r>
            <a:r>
              <a:rPr sz="1400" dirty="0">
                <a:solidFill>
                  <a:schemeClr val="tx1">
                    <a:lumMod val="75000"/>
                    <a:lumOff val="25000"/>
                  </a:schemeClr>
                </a:solidFill>
                <a:cs typeface="Calibri" panose="020F0502020204030204" pitchFamily="34" charset="0"/>
              </a:rPr>
              <a:t>week</a:t>
            </a:r>
            <a:r>
              <a:rPr sz="1400" spc="-7" dirty="0">
                <a:solidFill>
                  <a:schemeClr val="tx1">
                    <a:lumMod val="75000"/>
                    <a:lumOff val="25000"/>
                  </a:schemeClr>
                </a:solidFill>
                <a:cs typeface="Calibri" panose="020F0502020204030204" pitchFamily="34" charset="0"/>
              </a:rPr>
              <a:t> </a:t>
            </a:r>
            <a:r>
              <a:rPr sz="1400" dirty="0">
                <a:solidFill>
                  <a:schemeClr val="tx1">
                    <a:lumMod val="75000"/>
                    <a:lumOff val="25000"/>
                  </a:schemeClr>
                </a:solidFill>
                <a:cs typeface="Calibri" panose="020F0502020204030204" pitchFamily="34" charset="0"/>
              </a:rPr>
              <a:t>and</a:t>
            </a:r>
            <a:r>
              <a:rPr sz="1400" spc="-13" dirty="0">
                <a:solidFill>
                  <a:schemeClr val="tx1">
                    <a:lumMod val="75000"/>
                    <a:lumOff val="25000"/>
                  </a:schemeClr>
                </a:solidFill>
                <a:cs typeface="Calibri" panose="020F0502020204030204" pitchFamily="34" charset="0"/>
              </a:rPr>
              <a:t> </a:t>
            </a:r>
            <a:r>
              <a:rPr sz="1400" dirty="0">
                <a:solidFill>
                  <a:schemeClr val="tx1">
                    <a:lumMod val="75000"/>
                    <a:lumOff val="25000"/>
                  </a:schemeClr>
                </a:solidFill>
                <a:cs typeface="Calibri" panose="020F0502020204030204" pitchFamily="34" charset="0"/>
              </a:rPr>
              <a:t>usually</a:t>
            </a:r>
            <a:r>
              <a:rPr sz="1400" spc="-33" dirty="0">
                <a:solidFill>
                  <a:schemeClr val="tx1">
                    <a:lumMod val="75000"/>
                    <a:lumOff val="25000"/>
                  </a:schemeClr>
                </a:solidFill>
                <a:cs typeface="Calibri" panose="020F0502020204030204" pitchFamily="34" charset="0"/>
              </a:rPr>
              <a:t> </a:t>
            </a:r>
            <a:r>
              <a:rPr sz="1400" dirty="0">
                <a:solidFill>
                  <a:schemeClr val="tx1">
                    <a:lumMod val="75000"/>
                    <a:lumOff val="25000"/>
                  </a:schemeClr>
                </a:solidFill>
                <a:cs typeface="Calibri" panose="020F0502020204030204" pitchFamily="34" charset="0"/>
              </a:rPr>
              <a:t>cost</a:t>
            </a:r>
            <a:r>
              <a:rPr sz="1400" spc="-33" dirty="0">
                <a:solidFill>
                  <a:schemeClr val="tx1">
                    <a:lumMod val="75000"/>
                    <a:lumOff val="25000"/>
                  </a:schemeClr>
                </a:solidFill>
                <a:cs typeface="Calibri" panose="020F0502020204030204" pitchFamily="34" charset="0"/>
              </a:rPr>
              <a:t> </a:t>
            </a:r>
            <a:r>
              <a:rPr sz="1400" dirty="0">
                <a:solidFill>
                  <a:schemeClr val="tx1">
                    <a:lumMod val="75000"/>
                    <a:lumOff val="25000"/>
                  </a:schemeClr>
                </a:solidFill>
                <a:cs typeface="Calibri" panose="020F0502020204030204" pitchFamily="34" charset="0"/>
              </a:rPr>
              <a:t>the</a:t>
            </a:r>
            <a:r>
              <a:rPr sz="1400" spc="-13" dirty="0">
                <a:solidFill>
                  <a:schemeClr val="tx1">
                    <a:lumMod val="75000"/>
                    <a:lumOff val="25000"/>
                  </a:schemeClr>
                </a:solidFill>
                <a:cs typeface="Calibri" panose="020F0502020204030204" pitchFamily="34" charset="0"/>
              </a:rPr>
              <a:t> </a:t>
            </a:r>
            <a:r>
              <a:rPr sz="1400" dirty="0">
                <a:solidFill>
                  <a:schemeClr val="tx1">
                    <a:lumMod val="75000"/>
                    <a:lumOff val="25000"/>
                  </a:schemeClr>
                </a:solidFill>
                <a:cs typeface="Calibri" panose="020F0502020204030204" pitchFamily="34" charset="0"/>
              </a:rPr>
              <a:t>same</a:t>
            </a:r>
            <a:r>
              <a:rPr sz="1400" spc="-20" dirty="0">
                <a:solidFill>
                  <a:schemeClr val="tx1">
                    <a:lumMod val="75000"/>
                    <a:lumOff val="25000"/>
                  </a:schemeClr>
                </a:solidFill>
                <a:cs typeface="Calibri" panose="020F0502020204030204" pitchFamily="34" charset="0"/>
              </a:rPr>
              <a:t> </a:t>
            </a:r>
            <a:r>
              <a:rPr sz="1400" spc="-33" dirty="0">
                <a:solidFill>
                  <a:schemeClr val="tx1">
                    <a:lumMod val="75000"/>
                    <a:lumOff val="25000"/>
                  </a:schemeClr>
                </a:solidFill>
                <a:cs typeface="Calibri" panose="020F0502020204030204" pitchFamily="34" charset="0"/>
              </a:rPr>
              <a:t>as </a:t>
            </a:r>
            <a:r>
              <a:rPr sz="1400" dirty="0">
                <a:solidFill>
                  <a:schemeClr val="tx1">
                    <a:lumMod val="75000"/>
                    <a:lumOff val="25000"/>
                  </a:schemeClr>
                </a:solidFill>
                <a:cs typeface="Calibri" panose="020F0502020204030204" pitchFamily="34" charset="0"/>
              </a:rPr>
              <a:t>an</a:t>
            </a:r>
            <a:r>
              <a:rPr sz="1400" spc="-13" dirty="0">
                <a:solidFill>
                  <a:schemeClr val="tx1">
                    <a:lumMod val="75000"/>
                    <a:lumOff val="25000"/>
                  </a:schemeClr>
                </a:solidFill>
                <a:cs typeface="Calibri" panose="020F0502020204030204" pitchFamily="34" charset="0"/>
              </a:rPr>
              <a:t> </a:t>
            </a:r>
            <a:r>
              <a:rPr sz="1400" dirty="0">
                <a:solidFill>
                  <a:schemeClr val="tx1">
                    <a:lumMod val="75000"/>
                    <a:lumOff val="25000"/>
                  </a:schemeClr>
                </a:solidFill>
                <a:cs typeface="Calibri" panose="020F0502020204030204" pitchFamily="34" charset="0"/>
              </a:rPr>
              <a:t>in-person</a:t>
            </a:r>
            <a:r>
              <a:rPr sz="1400" spc="-27" dirty="0">
                <a:solidFill>
                  <a:schemeClr val="tx1">
                    <a:lumMod val="75000"/>
                    <a:lumOff val="25000"/>
                  </a:schemeClr>
                </a:solidFill>
                <a:cs typeface="Calibri" panose="020F0502020204030204" pitchFamily="34" charset="0"/>
              </a:rPr>
              <a:t> </a:t>
            </a:r>
            <a:r>
              <a:rPr sz="1400" spc="-13" dirty="0">
                <a:solidFill>
                  <a:schemeClr val="tx1">
                    <a:lumMod val="75000"/>
                    <a:lumOff val="25000"/>
                  </a:schemeClr>
                </a:solidFill>
                <a:cs typeface="Calibri" panose="020F0502020204030204" pitchFamily="34" charset="0"/>
              </a:rPr>
              <a:t>visit.</a:t>
            </a:r>
            <a:endParaRPr sz="1400" dirty="0">
              <a:solidFill>
                <a:schemeClr val="tx1">
                  <a:lumMod val="75000"/>
                  <a:lumOff val="25000"/>
                </a:schemeClr>
              </a:solidFill>
              <a:cs typeface="Calibri" panose="020F0502020204030204" pitchFamily="34" charset="0"/>
            </a:endParaRPr>
          </a:p>
        </p:txBody>
      </p:sp>
      <p:sp>
        <p:nvSpPr>
          <p:cNvPr id="10" name="object 10"/>
          <p:cNvSpPr txBox="1"/>
          <p:nvPr/>
        </p:nvSpPr>
        <p:spPr>
          <a:xfrm>
            <a:off x="450849" y="4254860"/>
            <a:ext cx="5113867" cy="755762"/>
          </a:xfrm>
          <a:prstGeom prst="rect">
            <a:avLst/>
          </a:prstGeom>
        </p:spPr>
        <p:txBody>
          <a:bodyPr vert="horz" wrap="square" lIns="0" tIns="16933" rIns="0" bIns="0" rtlCol="0">
            <a:spAutoFit/>
          </a:bodyPr>
          <a:lstStyle/>
          <a:p>
            <a:pPr marL="16933" marR="6773">
              <a:spcBef>
                <a:spcPts val="133"/>
              </a:spcBef>
            </a:pPr>
            <a:r>
              <a:rPr sz="1600" spc="-67" dirty="0">
                <a:solidFill>
                  <a:srgbClr val="0079C2"/>
                </a:solidFill>
                <a:cs typeface="Calibri" panose="020F0502020204030204" pitchFamily="34" charset="0"/>
              </a:rPr>
              <a:t>To</a:t>
            </a:r>
            <a:r>
              <a:rPr sz="1600" spc="-47" dirty="0">
                <a:solidFill>
                  <a:srgbClr val="0079C2"/>
                </a:solidFill>
                <a:cs typeface="Calibri" panose="020F0502020204030204" pitchFamily="34" charset="0"/>
              </a:rPr>
              <a:t> </a:t>
            </a:r>
            <a:r>
              <a:rPr sz="1600" dirty="0">
                <a:solidFill>
                  <a:srgbClr val="0079C2"/>
                </a:solidFill>
                <a:cs typeface="Calibri" panose="020F0502020204030204" pitchFamily="34" charset="0"/>
              </a:rPr>
              <a:t>make</a:t>
            </a:r>
            <a:r>
              <a:rPr sz="1600" spc="-47" dirty="0">
                <a:solidFill>
                  <a:srgbClr val="0079C2"/>
                </a:solidFill>
                <a:cs typeface="Calibri" panose="020F0502020204030204" pitchFamily="34" charset="0"/>
              </a:rPr>
              <a:t> </a:t>
            </a:r>
            <a:r>
              <a:rPr sz="1600" dirty="0">
                <a:solidFill>
                  <a:srgbClr val="0079C2"/>
                </a:solidFill>
                <a:cs typeface="Calibri" panose="020F0502020204030204" pitchFamily="34" charset="0"/>
              </a:rPr>
              <a:t>a</a:t>
            </a:r>
            <a:r>
              <a:rPr sz="1600" spc="-27" dirty="0">
                <a:solidFill>
                  <a:srgbClr val="0079C2"/>
                </a:solidFill>
                <a:cs typeface="Calibri" panose="020F0502020204030204" pitchFamily="34" charset="0"/>
              </a:rPr>
              <a:t> </a:t>
            </a:r>
            <a:r>
              <a:rPr sz="1600" dirty="0">
                <a:solidFill>
                  <a:srgbClr val="0079C2"/>
                </a:solidFill>
                <a:cs typeface="Calibri" panose="020F0502020204030204" pitchFamily="34" charset="0"/>
              </a:rPr>
              <a:t>LiveHealth</a:t>
            </a:r>
            <a:r>
              <a:rPr sz="1600" spc="-60" dirty="0">
                <a:solidFill>
                  <a:srgbClr val="0079C2"/>
                </a:solidFill>
                <a:cs typeface="Calibri" panose="020F0502020204030204" pitchFamily="34" charset="0"/>
              </a:rPr>
              <a:t> </a:t>
            </a:r>
            <a:r>
              <a:rPr sz="1600" dirty="0">
                <a:solidFill>
                  <a:srgbClr val="0079C2"/>
                </a:solidFill>
                <a:cs typeface="Calibri" panose="020F0502020204030204" pitchFamily="34" charset="0"/>
              </a:rPr>
              <a:t>Online</a:t>
            </a:r>
            <a:r>
              <a:rPr sz="1600" spc="-60" dirty="0">
                <a:solidFill>
                  <a:srgbClr val="0079C2"/>
                </a:solidFill>
                <a:cs typeface="Calibri" panose="020F0502020204030204" pitchFamily="34" charset="0"/>
              </a:rPr>
              <a:t> </a:t>
            </a:r>
            <a:r>
              <a:rPr sz="1600" dirty="0">
                <a:solidFill>
                  <a:srgbClr val="0079C2"/>
                </a:solidFill>
                <a:cs typeface="Calibri" panose="020F0502020204030204" pitchFamily="34" charset="0"/>
              </a:rPr>
              <a:t>virtual</a:t>
            </a:r>
            <a:r>
              <a:rPr sz="1600" spc="-20" dirty="0">
                <a:solidFill>
                  <a:srgbClr val="0079C2"/>
                </a:solidFill>
                <a:cs typeface="Calibri" panose="020F0502020204030204" pitchFamily="34" charset="0"/>
              </a:rPr>
              <a:t> </a:t>
            </a:r>
            <a:r>
              <a:rPr sz="1600" dirty="0">
                <a:solidFill>
                  <a:srgbClr val="0079C2"/>
                </a:solidFill>
                <a:cs typeface="Calibri" panose="020F0502020204030204" pitchFamily="34" charset="0"/>
              </a:rPr>
              <a:t>care</a:t>
            </a:r>
            <a:r>
              <a:rPr sz="1600" spc="-33" dirty="0">
                <a:solidFill>
                  <a:srgbClr val="0079C2"/>
                </a:solidFill>
                <a:cs typeface="Calibri" panose="020F0502020204030204" pitchFamily="34" charset="0"/>
              </a:rPr>
              <a:t> </a:t>
            </a:r>
            <a:r>
              <a:rPr sz="1600" dirty="0">
                <a:solidFill>
                  <a:srgbClr val="0079C2"/>
                </a:solidFill>
                <a:cs typeface="Calibri" panose="020F0502020204030204" pitchFamily="34" charset="0"/>
              </a:rPr>
              <a:t>appointment,</a:t>
            </a:r>
            <a:r>
              <a:rPr sz="1600" spc="-60" dirty="0">
                <a:solidFill>
                  <a:srgbClr val="0079C2"/>
                </a:solidFill>
                <a:cs typeface="Calibri" panose="020F0502020204030204" pitchFamily="34" charset="0"/>
              </a:rPr>
              <a:t> </a:t>
            </a:r>
            <a:r>
              <a:rPr sz="1600" spc="-33" dirty="0">
                <a:solidFill>
                  <a:srgbClr val="0079C2"/>
                </a:solidFill>
                <a:cs typeface="Calibri" panose="020F0502020204030204" pitchFamily="34" charset="0"/>
              </a:rPr>
              <a:t>in </a:t>
            </a:r>
            <a:r>
              <a:rPr sz="1600" spc="-13" dirty="0">
                <a:solidFill>
                  <a:srgbClr val="0079C2"/>
                </a:solidFill>
                <a:cs typeface="Calibri" panose="020F0502020204030204" pitchFamily="34" charset="0"/>
              </a:rPr>
              <a:t>your</a:t>
            </a:r>
            <a:r>
              <a:rPr sz="1600" spc="-113" dirty="0">
                <a:solidFill>
                  <a:srgbClr val="0079C2"/>
                </a:solidFill>
                <a:cs typeface="Calibri" panose="020F0502020204030204" pitchFamily="34" charset="0"/>
              </a:rPr>
              <a:t> </a:t>
            </a:r>
            <a:r>
              <a:rPr sz="1600" dirty="0">
                <a:solidFill>
                  <a:srgbClr val="0079C2"/>
                </a:solidFill>
                <a:cs typeface="Calibri" panose="020F0502020204030204" pitchFamily="34" charset="0"/>
              </a:rPr>
              <a:t>Anthem</a:t>
            </a:r>
            <a:r>
              <a:rPr sz="1600" spc="-53" dirty="0">
                <a:solidFill>
                  <a:srgbClr val="0079C2"/>
                </a:solidFill>
                <a:cs typeface="Calibri" panose="020F0502020204030204" pitchFamily="34" charset="0"/>
              </a:rPr>
              <a:t> </a:t>
            </a:r>
            <a:r>
              <a:rPr sz="1600" dirty="0">
                <a:solidFill>
                  <a:srgbClr val="0079C2"/>
                </a:solidFill>
                <a:cs typeface="Calibri" panose="020F0502020204030204" pitchFamily="34" charset="0"/>
              </a:rPr>
              <a:t>account,</a:t>
            </a:r>
            <a:r>
              <a:rPr sz="1600" spc="-60" dirty="0">
                <a:solidFill>
                  <a:srgbClr val="0079C2"/>
                </a:solidFill>
                <a:cs typeface="Calibri" panose="020F0502020204030204" pitchFamily="34" charset="0"/>
              </a:rPr>
              <a:t> </a:t>
            </a:r>
            <a:r>
              <a:rPr sz="1600" dirty="0">
                <a:solidFill>
                  <a:srgbClr val="0079C2"/>
                </a:solidFill>
                <a:cs typeface="Calibri" panose="020F0502020204030204" pitchFamily="34" charset="0"/>
              </a:rPr>
              <a:t>choose</a:t>
            </a:r>
            <a:r>
              <a:rPr sz="1600" spc="-47" dirty="0">
                <a:solidFill>
                  <a:srgbClr val="0079C2"/>
                </a:solidFill>
                <a:cs typeface="Calibri" panose="020F0502020204030204" pitchFamily="34" charset="0"/>
              </a:rPr>
              <a:t> </a:t>
            </a:r>
            <a:r>
              <a:rPr sz="1600" b="1" dirty="0">
                <a:solidFill>
                  <a:srgbClr val="0079C2"/>
                </a:solidFill>
                <a:cs typeface="Calibri" panose="020F0502020204030204" pitchFamily="34" charset="0"/>
              </a:rPr>
              <a:t>Virtual</a:t>
            </a:r>
            <a:r>
              <a:rPr sz="1600" b="1" spc="-7" dirty="0">
                <a:solidFill>
                  <a:srgbClr val="0079C2"/>
                </a:solidFill>
                <a:cs typeface="Calibri" panose="020F0502020204030204" pitchFamily="34" charset="0"/>
              </a:rPr>
              <a:t> </a:t>
            </a:r>
            <a:r>
              <a:rPr sz="1600" b="1" dirty="0">
                <a:solidFill>
                  <a:srgbClr val="0079C2"/>
                </a:solidFill>
                <a:cs typeface="Calibri" panose="020F0502020204030204" pitchFamily="34" charset="0"/>
              </a:rPr>
              <a:t>Visit</a:t>
            </a:r>
            <a:r>
              <a:rPr sz="1600" b="1" spc="-13" dirty="0">
                <a:solidFill>
                  <a:srgbClr val="0079C2"/>
                </a:solidFill>
                <a:cs typeface="Calibri" panose="020F0502020204030204" pitchFamily="34" charset="0"/>
              </a:rPr>
              <a:t> </a:t>
            </a:r>
            <a:r>
              <a:rPr sz="1600" b="1" dirty="0">
                <a:solidFill>
                  <a:srgbClr val="0079C2"/>
                </a:solidFill>
                <a:cs typeface="Calibri" panose="020F0502020204030204" pitchFamily="34" charset="0"/>
              </a:rPr>
              <a:t>With</a:t>
            </a:r>
            <a:r>
              <a:rPr sz="1600" b="1" spc="-53" dirty="0">
                <a:solidFill>
                  <a:srgbClr val="0079C2"/>
                </a:solidFill>
                <a:cs typeface="Calibri" panose="020F0502020204030204" pitchFamily="34" charset="0"/>
              </a:rPr>
              <a:t> </a:t>
            </a:r>
            <a:r>
              <a:rPr sz="1600" b="1" spc="-67" dirty="0">
                <a:solidFill>
                  <a:srgbClr val="0079C2"/>
                </a:solidFill>
                <a:cs typeface="Calibri" panose="020F0502020204030204" pitchFamily="34" charset="0"/>
              </a:rPr>
              <a:t>A </a:t>
            </a:r>
            <a:r>
              <a:rPr sz="1600" b="1" dirty="0">
                <a:solidFill>
                  <a:srgbClr val="0079C2"/>
                </a:solidFill>
                <a:cs typeface="Calibri" panose="020F0502020204030204" pitchFamily="34" charset="0"/>
              </a:rPr>
              <a:t>Provider</a:t>
            </a:r>
            <a:r>
              <a:rPr sz="1600" b="1" spc="-33" dirty="0">
                <a:solidFill>
                  <a:srgbClr val="0079C2"/>
                </a:solidFill>
                <a:cs typeface="Calibri" panose="020F0502020204030204" pitchFamily="34" charset="0"/>
              </a:rPr>
              <a:t> </a:t>
            </a:r>
            <a:r>
              <a:rPr sz="1600" dirty="0">
                <a:solidFill>
                  <a:srgbClr val="0079C2"/>
                </a:solidFill>
                <a:cs typeface="Calibri" panose="020F0502020204030204" pitchFamily="34" charset="0"/>
              </a:rPr>
              <a:t>under</a:t>
            </a:r>
            <a:r>
              <a:rPr sz="1600" spc="-47" dirty="0">
                <a:solidFill>
                  <a:srgbClr val="0079C2"/>
                </a:solidFill>
                <a:cs typeface="Calibri" panose="020F0502020204030204" pitchFamily="34" charset="0"/>
              </a:rPr>
              <a:t> </a:t>
            </a:r>
            <a:r>
              <a:rPr sz="1600" i="1" spc="-27" dirty="0">
                <a:solidFill>
                  <a:srgbClr val="0079C2"/>
                </a:solidFill>
                <a:cs typeface="Calibri" panose="020F0502020204030204" pitchFamily="34" charset="0"/>
              </a:rPr>
              <a:t>Care</a:t>
            </a:r>
            <a:r>
              <a:rPr sz="1600" spc="-27" dirty="0">
                <a:solidFill>
                  <a:srgbClr val="0079C2"/>
                </a:solidFill>
                <a:cs typeface="Calibri" panose="020F0502020204030204" pitchFamily="34" charset="0"/>
              </a:rPr>
              <a:t>.</a:t>
            </a:r>
            <a:endParaRPr sz="1600" dirty="0">
              <a:cs typeface="Calibri" panose="020F0502020204030204" pitchFamily="34" charset="0"/>
            </a:endParaRPr>
          </a:p>
        </p:txBody>
      </p:sp>
      <p:sp>
        <p:nvSpPr>
          <p:cNvPr id="4" name="Slide Number Placeholder 3">
            <a:extLst>
              <a:ext uri="{FF2B5EF4-FFF2-40B4-BE49-F238E27FC236}">
                <a16:creationId xmlns:a16="http://schemas.microsoft.com/office/drawing/2014/main" id="{3FD02A17-9F91-FB37-9A1E-E1CE5919D806}"/>
              </a:ext>
            </a:extLst>
          </p:cNvPr>
          <p:cNvSpPr>
            <a:spLocks noGrp="1"/>
          </p:cNvSpPr>
          <p:nvPr>
            <p:ph type="sldNum" sz="quarter" idx="12"/>
          </p:nvPr>
        </p:nvSpPr>
        <p:spPr/>
        <p:txBody>
          <a:bodyPr/>
          <a:lstStyle/>
          <a:p>
            <a:fld id="{3A98EE3D-8CD1-4C3F-BD1C-C98C9596463C}" type="slidenum">
              <a:rPr lang="en-US" smtClean="0"/>
              <a:t>8</a:t>
            </a:fld>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E4D979-222E-1F9E-ECFC-9DB3CD7477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C9B3AD-D596-FD89-38B6-D7F448001B15}"/>
              </a:ext>
            </a:extLst>
          </p:cNvPr>
          <p:cNvSpPr>
            <a:spLocks noGrp="1"/>
          </p:cNvSpPr>
          <p:nvPr>
            <p:ph type="title"/>
          </p:nvPr>
        </p:nvSpPr>
        <p:spPr>
          <a:xfrm>
            <a:off x="176288" y="585215"/>
            <a:ext cx="4029951" cy="1341189"/>
          </a:xfrm>
        </p:spPr>
        <p:txBody>
          <a:bodyPr vert="horz" lIns="91440" tIns="45720" rIns="91440" bIns="45720" rtlCol="0" anchor="ctr">
            <a:normAutofit/>
          </a:bodyPr>
          <a:lstStyle/>
          <a:p>
            <a:pPr algn="ctr"/>
            <a:r>
              <a:rPr lang="en-US" u="sng" dirty="0">
                <a:solidFill>
                  <a:srgbClr val="FF0000"/>
                </a:solidFill>
              </a:rPr>
              <a:t>New Medical Plan </a:t>
            </a:r>
            <a:r>
              <a:rPr lang="en-US" dirty="0">
                <a:solidFill>
                  <a:srgbClr val="FF0000"/>
                </a:solidFill>
              </a:rPr>
              <a:t>HealthKeepers $5000</a:t>
            </a:r>
          </a:p>
        </p:txBody>
      </p:sp>
      <p:sp>
        <p:nvSpPr>
          <p:cNvPr id="4" name="Slide Number Placeholder 3">
            <a:extLst>
              <a:ext uri="{FF2B5EF4-FFF2-40B4-BE49-F238E27FC236}">
                <a16:creationId xmlns:a16="http://schemas.microsoft.com/office/drawing/2014/main" id="{70ED017C-677E-E51D-16A7-3E3A56697D92}"/>
              </a:ext>
            </a:extLst>
          </p:cNvPr>
          <p:cNvSpPr>
            <a:spLocks noGrp="1"/>
          </p:cNvSpPr>
          <p:nvPr>
            <p:ph type="sldNum" sz="quarter" idx="12"/>
          </p:nvPr>
        </p:nvSpPr>
        <p:spPr>
          <a:xfrm>
            <a:off x="10837333" y="6470704"/>
            <a:ext cx="973667" cy="274320"/>
          </a:xfrm>
        </p:spPr>
        <p:txBody>
          <a:bodyPr vert="horz" lIns="91440" tIns="45720" rIns="91440" bIns="45720" rtlCol="0" anchor="ctr">
            <a:normAutofit/>
          </a:bodyPr>
          <a:lstStyle/>
          <a:p>
            <a:pPr>
              <a:spcAft>
                <a:spcPts val="600"/>
              </a:spcAft>
            </a:pPr>
            <a:fld id="{3A98EE3D-8CD1-4C3F-BD1C-C98C9596463C}" type="slidenum">
              <a:rPr lang="en-US"/>
              <a:pPr>
                <a:spcAft>
                  <a:spcPts val="600"/>
                </a:spcAft>
              </a:pPr>
              <a:t>9</a:t>
            </a:fld>
            <a:endParaRPr lang="en-US"/>
          </a:p>
        </p:txBody>
      </p:sp>
      <p:sp>
        <p:nvSpPr>
          <p:cNvPr id="5" name="Rectangle 1">
            <a:extLst>
              <a:ext uri="{FF2B5EF4-FFF2-40B4-BE49-F238E27FC236}">
                <a16:creationId xmlns:a16="http://schemas.microsoft.com/office/drawing/2014/main" id="{DD9E3EAB-B01B-7279-FFFF-776DF4E5EECD}"/>
              </a:ext>
            </a:extLst>
          </p:cNvPr>
          <p:cNvSpPr>
            <a:spLocks noChangeArrowheads="1"/>
          </p:cNvSpPr>
          <p:nvPr/>
        </p:nvSpPr>
        <p:spPr bwMode="auto">
          <a:xfrm>
            <a:off x="4000500" y="23352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TextBox 2">
            <a:extLst>
              <a:ext uri="{FF2B5EF4-FFF2-40B4-BE49-F238E27FC236}">
                <a16:creationId xmlns:a16="http://schemas.microsoft.com/office/drawing/2014/main" id="{1081ED1E-4267-0BD1-8A5D-9E533F407A09}"/>
              </a:ext>
            </a:extLst>
          </p:cNvPr>
          <p:cNvSpPr txBox="1"/>
          <p:nvPr/>
        </p:nvSpPr>
        <p:spPr bwMode="gray">
          <a:xfrm>
            <a:off x="348508" y="2099301"/>
            <a:ext cx="3685510" cy="1741179"/>
          </a:xfrm>
          <a:prstGeom prst="rect">
            <a:avLst/>
          </a:prstGeom>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45720" tIns="45720" rIns="45720" bIns="45720" rtlCol="0">
            <a:normAutofit/>
          </a:bodyPr>
          <a:lstStyle/>
          <a:p>
            <a:pPr marL="285750" indent="-285750">
              <a:buClr>
                <a:srgbClr val="1CADE4"/>
              </a:buClr>
              <a:buFont typeface="Wingdings" panose="05000000000000000000" pitchFamily="2" charset="2"/>
              <a:buChar char="§"/>
            </a:pPr>
            <a:r>
              <a:rPr lang="en-US" sz="1400" dirty="0"/>
              <a:t>Same plan design as PPO 5000; only differentiator is the network (</a:t>
            </a:r>
            <a:r>
              <a:rPr lang="en-US" sz="1400" dirty="0" err="1"/>
              <a:t>HealthKeepers</a:t>
            </a:r>
            <a:r>
              <a:rPr lang="en-US" sz="1400" dirty="0"/>
              <a:t>)</a:t>
            </a:r>
          </a:p>
          <a:p>
            <a:pPr marL="285750" indent="-285750">
              <a:buClr>
                <a:srgbClr val="1CADE4"/>
              </a:buClr>
              <a:buFont typeface="Wingdings" panose="05000000000000000000" pitchFamily="2" charset="2"/>
              <a:buChar char="§"/>
            </a:pPr>
            <a:endParaRPr lang="en-US" sz="1400" dirty="0"/>
          </a:p>
          <a:p>
            <a:pPr marL="285750" indent="-285750">
              <a:buClr>
                <a:srgbClr val="1CADE4"/>
              </a:buClr>
              <a:buFont typeface="Wingdings" panose="05000000000000000000" pitchFamily="2" charset="2"/>
              <a:buChar char="§"/>
            </a:pPr>
            <a:r>
              <a:rPr lang="en-US" sz="1400" dirty="0"/>
              <a:t>Rate differential is approximately 3% decrement from the PPO 5000 plan</a:t>
            </a:r>
          </a:p>
          <a:p>
            <a:pPr marL="285750" indent="-285750">
              <a:buClr>
                <a:srgbClr val="1CADE4"/>
              </a:buClr>
              <a:buFont typeface="Wingdings" panose="05000000000000000000" pitchFamily="2" charset="2"/>
              <a:buChar char="§"/>
            </a:pPr>
            <a:endParaRPr lang="en-US" sz="1400" dirty="0"/>
          </a:p>
          <a:p>
            <a:pPr>
              <a:buClr>
                <a:srgbClr val="1CADE4"/>
              </a:buClr>
            </a:pPr>
            <a:endParaRPr lang="en-US" sz="1400" dirty="0"/>
          </a:p>
          <a:p>
            <a:pPr marL="463550" lvl="1" indent="-285750">
              <a:lnSpc>
                <a:spcPct val="90000"/>
              </a:lnSpc>
              <a:spcAft>
                <a:spcPts val="600"/>
              </a:spcAft>
              <a:buClr>
                <a:schemeClr val="accent1"/>
              </a:buClr>
              <a:buFont typeface="Arial" panose="020B0604020202020204" pitchFamily="34" charset="0"/>
              <a:buChar char="•"/>
            </a:pPr>
            <a:endParaRPr lang="en-US" dirty="0">
              <a:solidFill>
                <a:srgbClr val="FFFFFF"/>
              </a:solidFill>
            </a:endParaRPr>
          </a:p>
        </p:txBody>
      </p:sp>
      <p:graphicFrame>
        <p:nvGraphicFramePr>
          <p:cNvPr id="8" name="Table 7">
            <a:extLst>
              <a:ext uri="{FF2B5EF4-FFF2-40B4-BE49-F238E27FC236}">
                <a16:creationId xmlns:a16="http://schemas.microsoft.com/office/drawing/2014/main" id="{6416A39B-1CF0-38D5-6A7A-B33FF090EEA1}"/>
              </a:ext>
            </a:extLst>
          </p:cNvPr>
          <p:cNvGraphicFramePr>
            <a:graphicFrameLocks noGrp="1"/>
          </p:cNvGraphicFramePr>
          <p:nvPr>
            <p:extLst>
              <p:ext uri="{D42A27DB-BD31-4B8C-83A1-F6EECF244321}">
                <p14:modId xmlns:p14="http://schemas.microsoft.com/office/powerpoint/2010/main" val="1626257939"/>
              </p:ext>
            </p:extLst>
          </p:nvPr>
        </p:nvGraphicFramePr>
        <p:xfrm>
          <a:off x="4206239" y="76708"/>
          <a:ext cx="7809471" cy="6704584"/>
        </p:xfrm>
        <a:graphic>
          <a:graphicData uri="http://schemas.openxmlformats.org/drawingml/2006/table">
            <a:tbl>
              <a:tblPr firstRow="1" bandRow="1">
                <a:tableStyleId>{5C22544A-7EE6-4342-B048-85BDC9FD1C3A}</a:tableStyleId>
              </a:tblPr>
              <a:tblGrid>
                <a:gridCol w="2390805">
                  <a:extLst>
                    <a:ext uri="{9D8B030D-6E8A-4147-A177-3AD203B41FA5}">
                      <a16:colId xmlns:a16="http://schemas.microsoft.com/office/drawing/2014/main" val="2960703480"/>
                    </a:ext>
                  </a:extLst>
                </a:gridCol>
                <a:gridCol w="2709333">
                  <a:extLst>
                    <a:ext uri="{9D8B030D-6E8A-4147-A177-3AD203B41FA5}">
                      <a16:colId xmlns:a16="http://schemas.microsoft.com/office/drawing/2014/main" val="2371316371"/>
                    </a:ext>
                  </a:extLst>
                </a:gridCol>
                <a:gridCol w="2709333">
                  <a:extLst>
                    <a:ext uri="{9D8B030D-6E8A-4147-A177-3AD203B41FA5}">
                      <a16:colId xmlns:a16="http://schemas.microsoft.com/office/drawing/2014/main" val="1613459275"/>
                    </a:ext>
                  </a:extLst>
                </a:gridCol>
              </a:tblGrid>
              <a:tr h="370840">
                <a:tc>
                  <a:txBody>
                    <a:bodyPr/>
                    <a:lstStyle/>
                    <a:p>
                      <a:pPr algn="ctr" fontAlgn="ctr">
                        <a:buNone/>
                      </a:pPr>
                      <a:r>
                        <a:rPr lang="en-US" sz="1000" b="1" i="0" u="none" strike="noStrike" dirty="0">
                          <a:solidFill>
                            <a:srgbClr val="FFFFFF"/>
                          </a:solidFill>
                          <a:effectLst/>
                          <a:latin typeface="Arial" panose="020B0604020202020204" pitchFamily="34" charset="0"/>
                        </a:rPr>
                        <a:t>Plan Feature</a:t>
                      </a: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ctr">
                        <a:buNone/>
                      </a:pPr>
                      <a:r>
                        <a:rPr lang="en-US" sz="1000" b="1" i="0" u="none" strike="noStrike" dirty="0">
                          <a:solidFill>
                            <a:srgbClr val="FFFFFF"/>
                          </a:solidFill>
                          <a:effectLst/>
                          <a:latin typeface="Arial" panose="020B0604020202020204" pitchFamily="34" charset="0"/>
                        </a:rPr>
                        <a:t>KeyCare 5000</a:t>
                      </a: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fontAlgn="ctr">
                        <a:buNone/>
                      </a:pPr>
                      <a:r>
                        <a:rPr lang="en-US" sz="1000" b="1" i="0" u="none" strike="noStrike" dirty="0">
                          <a:solidFill>
                            <a:srgbClr val="FFFFFF"/>
                          </a:solidFill>
                          <a:effectLst/>
                          <a:latin typeface="Arial" panose="020B0604020202020204" pitchFamily="34" charset="0"/>
                        </a:rPr>
                        <a:t>NEW! HealthKeepers 5000</a:t>
                      </a: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452162457"/>
                  </a:ext>
                </a:extLst>
              </a:tr>
              <a:tr h="250952">
                <a:tc gridSpan="3">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en-US" sz="1000" b="1" i="0" u="none" strike="noStrike" dirty="0">
                          <a:solidFill>
                            <a:srgbClr val="000000"/>
                          </a:solidFill>
                          <a:effectLst/>
                          <a:latin typeface="Arial" panose="020B0604020202020204" pitchFamily="34" charset="0"/>
                        </a:rPr>
                        <a:t>Annual Deductible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lumMod val="75000"/>
                      </a:schemeClr>
                    </a:solidFill>
                  </a:tcPr>
                </a:tc>
                <a:tc hMerge="1">
                  <a:txBody>
                    <a:bodyPr/>
                    <a:lstStyle/>
                    <a:p>
                      <a:endParaRPr/>
                    </a:p>
                  </a:txBody>
                  <a:tcPr marL="9525" marR="9525" marT="9525" marB="0" anchor="ctr"/>
                </a:tc>
                <a:tc hMerge="1">
                  <a:txBody>
                    <a:bodyPr/>
                    <a:lstStyle/>
                    <a:p>
                      <a:endParaRPr dirty="0"/>
                    </a:p>
                  </a:txBody>
                  <a:tcPr marL="9525" marR="9525" marT="9525" marB="0" anchor="ctr"/>
                </a:tc>
                <a:extLst>
                  <a:ext uri="{0D108BD9-81ED-4DB2-BD59-A6C34878D82A}">
                    <a16:rowId xmlns:a16="http://schemas.microsoft.com/office/drawing/2014/main" val="3217949496"/>
                  </a:ext>
                </a:extLst>
              </a:tr>
              <a:tr h="370840">
                <a:tc>
                  <a:txBody>
                    <a:bodyPr/>
                    <a:lstStyle/>
                    <a:p>
                      <a:pPr algn="l" fontAlgn="ctr">
                        <a:buNone/>
                      </a:pPr>
                      <a:r>
                        <a:rPr lang="en-US" sz="1000" b="0" i="1" u="none" strike="noStrike">
                          <a:solidFill>
                            <a:srgbClr val="000000"/>
                          </a:solidFill>
                          <a:effectLst/>
                          <a:latin typeface="Arial" panose="020B0604020202020204" pitchFamily="34" charset="0"/>
                        </a:rPr>
                        <a:t>In-network (Employee only/Family)</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ctr">
                        <a:buNone/>
                      </a:pPr>
                      <a:r>
                        <a:rPr lang="en-US" sz="1000" b="0" i="0" u="none" strike="noStrike" dirty="0">
                          <a:solidFill>
                            <a:srgbClr val="000000"/>
                          </a:solidFill>
                          <a:effectLst/>
                          <a:latin typeface="Arial" panose="020B0604020202020204" pitchFamily="34" charset="0"/>
                        </a:rPr>
                        <a:t>$5,000/$10,000</a:t>
                      </a:r>
                    </a:p>
                  </a:txBody>
                  <a:tcPr marL="9525" marR="9525" marT="9525" marB="0" anchor="ctr"/>
                </a:tc>
                <a:tc>
                  <a:txBody>
                    <a:bodyPr/>
                    <a:lstStyle/>
                    <a:p>
                      <a:pPr algn="ctr" fontAlgn="ctr">
                        <a:buNone/>
                      </a:pPr>
                      <a:r>
                        <a:rPr lang="en-US" sz="1000" b="0" i="0" u="none" strike="noStrike" dirty="0">
                          <a:solidFill>
                            <a:srgbClr val="000000"/>
                          </a:solidFill>
                          <a:effectLst/>
                          <a:latin typeface="Arial" panose="020B0604020202020204" pitchFamily="34" charset="0"/>
                        </a:rPr>
                        <a:t>$5,000/$10,000</a:t>
                      </a:r>
                    </a:p>
                  </a:txBody>
                  <a:tcPr marL="9525" marR="9525" marT="952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785841071"/>
                  </a:ext>
                </a:extLst>
              </a:tr>
              <a:tr h="370840">
                <a:tc>
                  <a:txBody>
                    <a:bodyPr/>
                    <a:lstStyle/>
                    <a:p>
                      <a:pPr algn="l" fontAlgn="ctr">
                        <a:buNone/>
                      </a:pPr>
                      <a:r>
                        <a:rPr lang="en-US" sz="1000" b="0" i="1" u="none" strike="noStrike">
                          <a:solidFill>
                            <a:srgbClr val="000000"/>
                          </a:solidFill>
                          <a:effectLst/>
                          <a:latin typeface="Arial" panose="020B0604020202020204" pitchFamily="34" charset="0"/>
                        </a:rPr>
                        <a:t>Out-of-network (Employee only/Family)</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ctr">
                        <a:buNone/>
                      </a:pPr>
                      <a:r>
                        <a:rPr lang="en-US" sz="1000" b="0" i="0" u="none" strike="noStrike" dirty="0">
                          <a:solidFill>
                            <a:srgbClr val="000000"/>
                          </a:solidFill>
                          <a:effectLst/>
                          <a:latin typeface="Arial" panose="020B0604020202020204" pitchFamily="34" charset="0"/>
                        </a:rPr>
                        <a:t>$5,000/$10,000</a:t>
                      </a:r>
                    </a:p>
                  </a:txBody>
                  <a:tcPr marL="9525" marR="9525" marT="9525" marB="0" anchor="ctr"/>
                </a:tc>
                <a:tc>
                  <a:txBody>
                    <a:bodyPr/>
                    <a:lstStyle/>
                    <a:p>
                      <a:pPr algn="ctr" fontAlgn="ctr">
                        <a:buNone/>
                      </a:pPr>
                      <a:r>
                        <a:rPr lang="en-US" sz="1000" b="0" i="0" u="none" strike="noStrike" dirty="0">
                          <a:solidFill>
                            <a:srgbClr val="000000"/>
                          </a:solidFill>
                          <a:effectLst/>
                          <a:latin typeface="Arial" panose="020B0604020202020204" pitchFamily="34" charset="0"/>
                        </a:rPr>
                        <a:t>$5,000/$10,000</a:t>
                      </a:r>
                    </a:p>
                  </a:txBody>
                  <a:tcPr marL="9525" marR="9525" marT="952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653876521"/>
                  </a:ext>
                </a:extLst>
              </a:tr>
              <a:tr h="233680">
                <a:tc gridSpan="3">
                  <a:txBody>
                    <a:bodyPr/>
                    <a:lstStyle/>
                    <a:p>
                      <a:pPr algn="ctr" fontAlgn="ctr">
                        <a:buNone/>
                      </a:pPr>
                      <a:r>
                        <a:rPr lang="en-US" sz="1000" b="1" i="0" u="none" strike="noStrike" dirty="0">
                          <a:solidFill>
                            <a:srgbClr val="000000"/>
                          </a:solidFill>
                          <a:effectLst/>
                          <a:latin typeface="Arial" panose="020B0604020202020204" pitchFamily="34" charset="0"/>
                        </a:rPr>
                        <a:t>Annual Out-of-pocket Maximum</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lumMod val="75000"/>
                      </a:schemeClr>
                    </a:solidFill>
                  </a:tcPr>
                </a:tc>
                <a:tc hMerge="1">
                  <a:txBody>
                    <a:bodyPr/>
                    <a:lstStyle/>
                    <a:p>
                      <a:endParaRPr/>
                    </a:p>
                  </a:txBody>
                  <a:tcPr marL="9525" marR="9525" marT="9525" marB="0" anchor="ctr"/>
                </a:tc>
                <a:tc hMerge="1">
                  <a:txBody>
                    <a:bodyPr/>
                    <a:lstStyle/>
                    <a:p>
                      <a:endParaRPr dirty="0"/>
                    </a:p>
                  </a:txBody>
                  <a:tcPr marL="9525" marR="9525" marT="9525" marB="0" anchor="ctr"/>
                </a:tc>
                <a:extLst>
                  <a:ext uri="{0D108BD9-81ED-4DB2-BD59-A6C34878D82A}">
                    <a16:rowId xmlns:a16="http://schemas.microsoft.com/office/drawing/2014/main" val="2547097641"/>
                  </a:ext>
                </a:extLst>
              </a:tr>
              <a:tr h="370840">
                <a:tc>
                  <a:txBody>
                    <a:bodyPr/>
                    <a:lstStyle/>
                    <a:p>
                      <a:pPr algn="l" fontAlgn="ctr">
                        <a:buNone/>
                      </a:pPr>
                      <a:r>
                        <a:rPr lang="en-US" sz="1000" b="0" i="1" u="none" strike="noStrike">
                          <a:solidFill>
                            <a:srgbClr val="000000"/>
                          </a:solidFill>
                          <a:effectLst/>
                          <a:latin typeface="Arial" panose="020B0604020202020204" pitchFamily="34" charset="0"/>
                        </a:rPr>
                        <a:t>In-network (Employee only/Family)</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ctr">
                        <a:buNone/>
                      </a:pPr>
                      <a:r>
                        <a:rPr lang="en-US" sz="1000" b="0" i="0" u="none" strike="noStrike" dirty="0">
                          <a:solidFill>
                            <a:srgbClr val="000000"/>
                          </a:solidFill>
                          <a:effectLst/>
                          <a:latin typeface="Arial" panose="020B0604020202020204" pitchFamily="34" charset="0"/>
                        </a:rPr>
                        <a:t>$6,000/$12,000</a:t>
                      </a:r>
                    </a:p>
                  </a:txBody>
                  <a:tcPr marL="9525" marR="9525" marT="9525" marB="0" anchor="ctr"/>
                </a:tc>
                <a:tc>
                  <a:txBody>
                    <a:bodyPr/>
                    <a:lstStyle/>
                    <a:p>
                      <a:pPr algn="ctr" fontAlgn="ctr">
                        <a:buNone/>
                      </a:pPr>
                      <a:r>
                        <a:rPr lang="en-US" sz="1000" b="0" i="0" u="none" strike="noStrike">
                          <a:solidFill>
                            <a:srgbClr val="000000"/>
                          </a:solidFill>
                          <a:effectLst/>
                          <a:latin typeface="Arial" panose="020B0604020202020204" pitchFamily="34" charset="0"/>
                        </a:rPr>
                        <a:t>$6,000/$12,000</a:t>
                      </a:r>
                    </a:p>
                  </a:txBody>
                  <a:tcPr marL="9525" marR="9525" marT="952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677214535"/>
                  </a:ext>
                </a:extLst>
              </a:tr>
              <a:tr h="370840">
                <a:tc>
                  <a:txBody>
                    <a:bodyPr/>
                    <a:lstStyle/>
                    <a:p>
                      <a:pPr algn="l" fontAlgn="ctr">
                        <a:buNone/>
                      </a:pPr>
                      <a:r>
                        <a:rPr lang="en-US" sz="1000" b="0" i="1" u="none" strike="noStrike">
                          <a:solidFill>
                            <a:srgbClr val="000000"/>
                          </a:solidFill>
                          <a:effectLst/>
                          <a:latin typeface="Arial" panose="020B0604020202020204" pitchFamily="34" charset="0"/>
                        </a:rPr>
                        <a:t>Out-of-network (Employee only/Family)</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ctr">
                        <a:buNone/>
                      </a:pPr>
                      <a:r>
                        <a:rPr lang="en-US" sz="1000" b="0" i="0" u="none" strike="noStrike" dirty="0">
                          <a:solidFill>
                            <a:srgbClr val="000000"/>
                          </a:solidFill>
                          <a:effectLst/>
                          <a:latin typeface="Arial" panose="020B0604020202020204" pitchFamily="34" charset="0"/>
                        </a:rPr>
                        <a:t>$12,000/$24,000</a:t>
                      </a:r>
                    </a:p>
                  </a:txBody>
                  <a:tcPr marL="9525" marR="9525" marT="9525" marB="0" anchor="ctr"/>
                </a:tc>
                <a:tc>
                  <a:txBody>
                    <a:bodyPr/>
                    <a:lstStyle/>
                    <a:p>
                      <a:pPr algn="ctr" fontAlgn="ctr">
                        <a:buNone/>
                      </a:pPr>
                      <a:r>
                        <a:rPr lang="en-US" sz="1000" b="0" i="0" u="none" strike="noStrike">
                          <a:solidFill>
                            <a:srgbClr val="000000"/>
                          </a:solidFill>
                          <a:effectLst/>
                          <a:latin typeface="Arial" panose="020B0604020202020204" pitchFamily="34" charset="0"/>
                        </a:rPr>
                        <a:t>$12,000/$24,000</a:t>
                      </a:r>
                    </a:p>
                  </a:txBody>
                  <a:tcPr marL="9525" marR="9525" marT="952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755033183"/>
                  </a:ext>
                </a:extLst>
              </a:tr>
              <a:tr h="281432">
                <a:tc gridSpan="3">
                  <a:txBody>
                    <a:bodyPr/>
                    <a:lstStyle/>
                    <a:p>
                      <a:pPr algn="ctr" fontAlgn="ctr">
                        <a:buNone/>
                      </a:pPr>
                      <a:r>
                        <a:rPr lang="en-US" sz="1000" b="1" i="0" u="none" strike="noStrike" dirty="0">
                          <a:solidFill>
                            <a:schemeClr val="tx1"/>
                          </a:solidFill>
                          <a:effectLst/>
                          <a:latin typeface="Arial" panose="020B0604020202020204" pitchFamily="34" charset="0"/>
                        </a:rPr>
                        <a:t>In-Network Benefits Illustrated Below</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lumMod val="75000"/>
                      </a:schemeClr>
                    </a:solidFill>
                  </a:tcPr>
                </a:tc>
                <a:tc hMerge="1">
                  <a:txBody>
                    <a:bodyPr/>
                    <a:lstStyle/>
                    <a:p>
                      <a:endParaRPr/>
                    </a:p>
                  </a:txBody>
                  <a:tcPr marL="9525" marR="9525" marT="9525" marB="0" anchor="ctr">
                    <a:solidFill>
                      <a:schemeClr val="bg1">
                        <a:lumMod val="75000"/>
                      </a:schemeClr>
                    </a:solidFill>
                  </a:tcPr>
                </a:tc>
                <a:tc hMerge="1">
                  <a:txBody>
                    <a:bodyPr/>
                    <a:lstStyle/>
                    <a:p>
                      <a:endParaRPr dirty="0"/>
                    </a:p>
                  </a:txBody>
                  <a:tcPr marL="9525" marR="9525" marT="9525" marB="0" anchor="ctr">
                    <a:solidFill>
                      <a:schemeClr val="bg1">
                        <a:lumMod val="75000"/>
                      </a:schemeClr>
                    </a:solidFill>
                  </a:tcPr>
                </a:tc>
                <a:extLst>
                  <a:ext uri="{0D108BD9-81ED-4DB2-BD59-A6C34878D82A}">
                    <a16:rowId xmlns:a16="http://schemas.microsoft.com/office/drawing/2014/main" val="13994905"/>
                  </a:ext>
                </a:extLst>
              </a:tr>
              <a:tr h="280416">
                <a:tc gridSpan="3">
                  <a:txBody>
                    <a:bodyPr/>
                    <a:lstStyle/>
                    <a:p>
                      <a:pPr algn="ctr" fontAlgn="ctr">
                        <a:buNone/>
                      </a:pPr>
                      <a:r>
                        <a:rPr lang="en-US" sz="1000" b="1" i="0" u="none" strike="noStrike" dirty="0">
                          <a:solidFill>
                            <a:srgbClr val="000000"/>
                          </a:solidFill>
                          <a:effectLst/>
                          <a:latin typeface="Arial" panose="020B0604020202020204" pitchFamily="34" charset="0"/>
                        </a:rPr>
                        <a:t>Preventive Care Services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lumMod val="75000"/>
                      </a:schemeClr>
                    </a:solidFill>
                  </a:tcPr>
                </a:tc>
                <a:tc hMerge="1">
                  <a:txBody>
                    <a:bodyPr/>
                    <a:lstStyle/>
                    <a:p>
                      <a:endParaRPr/>
                    </a:p>
                  </a:txBody>
                  <a:tcPr marL="9525" marR="9525" marT="9525" marB="0" anchor="ctr"/>
                </a:tc>
                <a:tc hMerge="1">
                  <a:txBody>
                    <a:bodyPr/>
                    <a:lstStyle/>
                    <a:p>
                      <a:endParaRPr dirty="0"/>
                    </a:p>
                  </a:txBody>
                  <a:tcPr marL="9525" marR="9525" marT="9525" marB="0" anchor="ctr"/>
                </a:tc>
                <a:extLst>
                  <a:ext uri="{0D108BD9-81ED-4DB2-BD59-A6C34878D82A}">
                    <a16:rowId xmlns:a16="http://schemas.microsoft.com/office/drawing/2014/main" val="2490565709"/>
                  </a:ext>
                </a:extLst>
              </a:tr>
              <a:tr h="370840">
                <a:tc>
                  <a:txBody>
                    <a:bodyPr/>
                    <a:lstStyle/>
                    <a:p>
                      <a:pPr algn="l" fontAlgn="ctr">
                        <a:buNone/>
                      </a:pPr>
                      <a:r>
                        <a:rPr lang="en-US" sz="1000" b="0" i="1" u="none" strike="noStrike">
                          <a:solidFill>
                            <a:srgbClr val="000000"/>
                          </a:solidFill>
                          <a:effectLst/>
                          <a:latin typeface="Arial" panose="020B0604020202020204" pitchFamily="34" charset="0"/>
                        </a:rPr>
                        <a:t>Employee Only/Family</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ctr">
                        <a:buNone/>
                      </a:pPr>
                      <a:r>
                        <a:rPr lang="en-US" sz="1000" b="0" i="0" u="none" strike="noStrike" dirty="0">
                          <a:solidFill>
                            <a:srgbClr val="000000"/>
                          </a:solidFill>
                          <a:effectLst/>
                          <a:latin typeface="Arial" panose="020B0604020202020204" pitchFamily="34" charset="0"/>
                        </a:rPr>
                        <a:t>Covered at 100%</a:t>
                      </a:r>
                    </a:p>
                  </a:txBody>
                  <a:tcPr marL="9525" marR="9525" marT="9525" marB="0" anchor="ctr"/>
                </a:tc>
                <a:tc>
                  <a:txBody>
                    <a:bodyPr/>
                    <a:lstStyle/>
                    <a:p>
                      <a:pPr algn="ctr" fontAlgn="ctr">
                        <a:buNone/>
                      </a:pPr>
                      <a:r>
                        <a:rPr lang="en-US" sz="1000" b="0" i="0" u="none" strike="noStrike">
                          <a:solidFill>
                            <a:srgbClr val="000000"/>
                          </a:solidFill>
                          <a:effectLst/>
                          <a:latin typeface="Arial" panose="020B0604020202020204" pitchFamily="34" charset="0"/>
                        </a:rPr>
                        <a:t>Covered at 100%</a:t>
                      </a:r>
                    </a:p>
                  </a:txBody>
                  <a:tcPr marL="9525" marR="9525" marT="952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164451633"/>
                  </a:ext>
                </a:extLst>
              </a:tr>
              <a:tr h="287528">
                <a:tc gridSpan="3">
                  <a:txBody>
                    <a:bodyPr/>
                    <a:lstStyle/>
                    <a:p>
                      <a:pPr marL="0" algn="ctr" defTabSz="457200" rtl="0" eaLnBrk="1" fontAlgn="ctr" latinLnBrk="0" hangingPunct="1">
                        <a:buNone/>
                      </a:pPr>
                      <a:r>
                        <a:rPr lang="en-US" sz="1000" b="1" i="0" u="none" strike="noStrike" kern="1200" dirty="0">
                          <a:solidFill>
                            <a:srgbClr val="000000"/>
                          </a:solidFill>
                          <a:effectLst/>
                          <a:latin typeface="Arial" panose="020B0604020202020204" pitchFamily="34" charset="0"/>
                          <a:ea typeface="+mn-ea"/>
                          <a:cs typeface="+mn-cs"/>
                        </a:rPr>
                        <a:t>Doctor Visits &amp; Medical Services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lumMod val="75000"/>
                      </a:schemeClr>
                    </a:solidFill>
                  </a:tcPr>
                </a:tc>
                <a:tc hMerge="1">
                  <a:txBody>
                    <a:bodyPr/>
                    <a:lstStyle/>
                    <a:p>
                      <a:endParaRPr/>
                    </a:p>
                  </a:txBody>
                  <a:tcPr marL="9525" marR="9525" marT="9525" marB="0" anchor="ctr"/>
                </a:tc>
                <a:tc hMerge="1">
                  <a:txBody>
                    <a:bodyPr/>
                    <a:lstStyle/>
                    <a:p>
                      <a:endParaRPr dirty="0"/>
                    </a:p>
                  </a:txBody>
                  <a:tcPr marL="9525" marR="9525" marT="9525" marB="0" anchor="ctr"/>
                </a:tc>
                <a:extLst>
                  <a:ext uri="{0D108BD9-81ED-4DB2-BD59-A6C34878D82A}">
                    <a16:rowId xmlns:a16="http://schemas.microsoft.com/office/drawing/2014/main" val="954915654"/>
                  </a:ext>
                </a:extLst>
              </a:tr>
              <a:tr h="229616">
                <a:tc>
                  <a:txBody>
                    <a:bodyPr/>
                    <a:lstStyle/>
                    <a:p>
                      <a:pPr algn="l" fontAlgn="ctr">
                        <a:buNone/>
                      </a:pPr>
                      <a:r>
                        <a:rPr lang="en-US" sz="1000" b="0" i="1" u="none" strike="noStrike">
                          <a:solidFill>
                            <a:srgbClr val="000000"/>
                          </a:solidFill>
                          <a:effectLst/>
                          <a:latin typeface="Arial" panose="020B0604020202020204" pitchFamily="34" charset="0"/>
                        </a:rPr>
                        <a:t>Primary Care Physician</a:t>
                      </a:r>
                    </a:p>
                  </a:txBody>
                  <a:tcPr marL="9525" marR="9525" marT="9525" marB="0" anchor="ctr">
                    <a:lnL w="12700" cap="flat" cmpd="sng" algn="ctr">
                      <a:solidFill>
                        <a:schemeClr val="tx1"/>
                      </a:solidFill>
                      <a:prstDash val="solid"/>
                      <a:round/>
                      <a:headEnd type="none" w="med" len="med"/>
                      <a:tailEnd type="none" w="med" len="med"/>
                    </a:lnL>
                  </a:tcPr>
                </a:tc>
                <a:tc rowSpan="4">
                  <a:txBody>
                    <a:bodyPr/>
                    <a:lstStyle/>
                    <a:p>
                      <a:pPr algn="ctr" fontAlgn="ctr">
                        <a:buNone/>
                      </a:pPr>
                      <a:r>
                        <a:rPr lang="en-US" sz="1000" b="0" i="0" u="none" strike="noStrike" dirty="0">
                          <a:solidFill>
                            <a:srgbClr val="000000"/>
                          </a:solidFill>
                          <a:effectLst/>
                          <a:latin typeface="Arial" panose="020B0604020202020204" pitchFamily="34" charset="0"/>
                        </a:rPr>
                        <a:t>After deductible, plan pays 100%, you pay 0%</a:t>
                      </a:r>
                    </a:p>
                  </a:txBody>
                  <a:tcPr marL="9525" marR="9525" marT="9525" marB="0" anchor="ctr">
                    <a:lnB w="12700" cap="flat" cmpd="sng" algn="ctr">
                      <a:solidFill>
                        <a:schemeClr val="tx1"/>
                      </a:solidFill>
                      <a:prstDash val="solid"/>
                      <a:round/>
                      <a:headEnd type="none" w="med" len="med"/>
                      <a:tailEnd type="none" w="med" len="med"/>
                    </a:lnB>
                  </a:tcPr>
                </a:tc>
                <a:tc rowSpan="4">
                  <a:txBody>
                    <a:bodyPr/>
                    <a:lstStyle/>
                    <a:p>
                      <a:pPr algn="ctr" fontAlgn="ctr">
                        <a:buNone/>
                      </a:pPr>
                      <a:r>
                        <a:rPr lang="en-US" sz="1000" b="0" i="0" u="none" strike="noStrike" dirty="0">
                          <a:solidFill>
                            <a:srgbClr val="000000"/>
                          </a:solidFill>
                          <a:effectLst/>
                          <a:latin typeface="Arial" panose="020B0604020202020204" pitchFamily="34" charset="0"/>
                        </a:rPr>
                        <a:t>After deductible, plan pays 100%, you pay 0%</a:t>
                      </a:r>
                    </a:p>
                  </a:txBody>
                  <a:tcPr marL="9525" marR="9525" marT="9525"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45634910"/>
                  </a:ext>
                </a:extLst>
              </a:tr>
              <a:tr h="370840">
                <a:tc>
                  <a:txBody>
                    <a:bodyPr/>
                    <a:lstStyle/>
                    <a:p>
                      <a:pPr algn="l" fontAlgn="ctr">
                        <a:buNone/>
                      </a:pPr>
                      <a:r>
                        <a:rPr lang="en-US" sz="1000" b="0" i="1" u="none" strike="noStrike">
                          <a:solidFill>
                            <a:srgbClr val="000000"/>
                          </a:solidFill>
                          <a:effectLst/>
                          <a:latin typeface="Arial" panose="020B0604020202020204" pitchFamily="34" charset="0"/>
                        </a:rPr>
                        <a:t>Specialist</a:t>
                      </a:r>
                    </a:p>
                  </a:txBody>
                  <a:tcPr marL="9525" marR="9525" marT="9525" marB="0" anchor="ctr">
                    <a:lnL w="12700" cap="flat" cmpd="sng" algn="ctr">
                      <a:solidFill>
                        <a:schemeClr val="tx1"/>
                      </a:solidFill>
                      <a:prstDash val="solid"/>
                      <a:round/>
                      <a:headEnd type="none" w="med" len="med"/>
                      <a:tailEnd type="none" w="med" len="med"/>
                    </a:ln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52125722"/>
                  </a:ext>
                </a:extLst>
              </a:tr>
              <a:tr h="256032">
                <a:tc>
                  <a:txBody>
                    <a:bodyPr/>
                    <a:lstStyle/>
                    <a:p>
                      <a:pPr algn="l" fontAlgn="ctr">
                        <a:buNone/>
                      </a:pPr>
                      <a:r>
                        <a:rPr lang="en-US" sz="1000" b="0" i="1" u="none" strike="noStrike">
                          <a:solidFill>
                            <a:srgbClr val="000000"/>
                          </a:solidFill>
                          <a:effectLst/>
                          <a:latin typeface="Arial" panose="020B0604020202020204" pitchFamily="34" charset="0"/>
                        </a:rPr>
                        <a:t>In-Patient Hospital</a:t>
                      </a:r>
                    </a:p>
                  </a:txBody>
                  <a:tcPr marL="9525" marR="9525" marT="9525" marB="0" anchor="ctr">
                    <a:lnL w="12700" cap="flat" cmpd="sng" algn="ctr">
                      <a:solidFill>
                        <a:schemeClr val="tx1"/>
                      </a:solidFill>
                      <a:prstDash val="solid"/>
                      <a:round/>
                      <a:headEnd type="none" w="med" len="med"/>
                      <a:tailEnd type="none" w="med" len="med"/>
                    </a:ln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632825039"/>
                  </a:ext>
                </a:extLst>
              </a:tr>
              <a:tr h="299720">
                <a:tc>
                  <a:txBody>
                    <a:bodyPr/>
                    <a:lstStyle/>
                    <a:p>
                      <a:pPr algn="l" fontAlgn="ctr">
                        <a:buNone/>
                      </a:pPr>
                      <a:r>
                        <a:rPr lang="en-US" sz="1000" b="1" i="1" u="sng" strike="noStrike">
                          <a:solidFill>
                            <a:srgbClr val="000000"/>
                          </a:solidFill>
                          <a:effectLst/>
                          <a:latin typeface="Arial" panose="020B0604020202020204" pitchFamily="34" charset="0"/>
                        </a:rPr>
                        <a:t>Most</a:t>
                      </a:r>
                      <a:r>
                        <a:rPr lang="en-US" sz="1000" b="0" i="1" u="none" strike="noStrike">
                          <a:solidFill>
                            <a:srgbClr val="000000"/>
                          </a:solidFill>
                          <a:effectLst/>
                          <a:latin typeface="Arial" panose="020B0604020202020204" pitchFamily="34" charset="0"/>
                        </a:rPr>
                        <a:t> Other Services</a:t>
                      </a:r>
                    </a:p>
                  </a:txBody>
                  <a:tcPr marL="9525" marR="9525" marT="9525"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4028616048"/>
                  </a:ext>
                </a:extLst>
              </a:tr>
              <a:tr h="260096">
                <a:tc gridSpan="3">
                  <a:txBody>
                    <a:bodyPr/>
                    <a:lstStyle/>
                    <a:p>
                      <a:pPr algn="ctr" fontAlgn="ctr">
                        <a:buNone/>
                      </a:pPr>
                      <a:r>
                        <a:rPr lang="en-US" sz="1000" b="1" i="0" u="none" strike="noStrike" dirty="0">
                          <a:solidFill>
                            <a:srgbClr val="000000"/>
                          </a:solidFill>
                          <a:effectLst/>
                          <a:latin typeface="Arial" panose="020B0604020202020204" pitchFamily="34" charset="0"/>
                        </a:rPr>
                        <a:t>Prescription drugs - Four-tier program</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hMerge="1">
                  <a:txBody>
                    <a:bodyPr/>
                    <a:lstStyle/>
                    <a:p>
                      <a:endParaRPr/>
                    </a:p>
                  </a:txBody>
                  <a:tcPr marL="9525" marR="9525" marT="9525" marB="0" anchor="ctr"/>
                </a:tc>
                <a:tc hMerge="1">
                  <a:txBody>
                    <a:bodyPr/>
                    <a:lstStyle/>
                    <a:p>
                      <a:endParaRPr dirty="0"/>
                    </a:p>
                  </a:txBody>
                  <a:tcPr marL="9525" marR="9525" marT="9525" marB="0" anchor="ctr"/>
                </a:tc>
                <a:extLst>
                  <a:ext uri="{0D108BD9-81ED-4DB2-BD59-A6C34878D82A}">
                    <a16:rowId xmlns:a16="http://schemas.microsoft.com/office/drawing/2014/main" val="3509716244"/>
                  </a:ext>
                </a:extLst>
              </a:tr>
              <a:tr h="1198880">
                <a:tc>
                  <a:txBody>
                    <a:bodyPr/>
                    <a:lstStyle/>
                    <a:p>
                      <a:pPr algn="l" fontAlgn="ctr">
                        <a:buNone/>
                      </a:pPr>
                      <a:r>
                        <a:rPr lang="en-US" sz="1000" b="1" i="0" u="none" strike="noStrike" dirty="0">
                          <a:solidFill>
                            <a:srgbClr val="000000"/>
                          </a:solidFill>
                          <a:effectLst/>
                          <a:latin typeface="Arial" panose="020B0604020202020204" pitchFamily="34" charset="0"/>
                        </a:rPr>
                        <a:t>Retail (30 day supply) benefit illustrated by tier.</a:t>
                      </a:r>
                      <a:r>
                        <a:rPr lang="en-US" sz="1000" b="0" i="0" u="none" strike="noStrike" dirty="0">
                          <a:solidFill>
                            <a:srgbClr val="000000"/>
                          </a:solidFill>
                          <a:effectLst/>
                          <a:latin typeface="Arial" panose="020B0604020202020204" pitchFamily="34" charset="0"/>
                        </a:rPr>
                        <a:t>  </a:t>
                      </a:r>
                      <a:br>
                        <a:rPr lang="en-US" sz="1000" b="0" i="0" u="none" strike="noStrike" dirty="0">
                          <a:solidFill>
                            <a:srgbClr val="000000"/>
                          </a:solidFill>
                          <a:effectLst/>
                          <a:latin typeface="Arial" panose="020B0604020202020204" pitchFamily="34" charset="0"/>
                        </a:rPr>
                      </a:br>
                      <a:br>
                        <a:rPr lang="en-US" sz="1000" b="0" i="0" u="none" strike="noStrike" dirty="0">
                          <a:solidFill>
                            <a:srgbClr val="000000"/>
                          </a:solidFill>
                          <a:effectLst/>
                          <a:latin typeface="Arial" panose="020B0604020202020204" pitchFamily="34" charset="0"/>
                        </a:rPr>
                      </a:br>
                      <a:r>
                        <a:rPr lang="en-US" sz="1000" b="0" i="0" u="none" strike="noStrike" dirty="0">
                          <a:solidFill>
                            <a:srgbClr val="000000"/>
                          </a:solidFill>
                          <a:effectLst/>
                          <a:latin typeface="Arial" panose="020B0604020202020204" pitchFamily="34" charset="0"/>
                        </a:rPr>
                        <a:t>Mail order (90 day supply) cost is retail copay multiplied by 2.5; specialty drugs only allow for 30 day supply.</a:t>
                      </a: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ctr">
                        <a:buNone/>
                      </a:pPr>
                      <a:r>
                        <a:rPr lang="en-US" sz="1000" b="0" i="0" u="none" strike="noStrike" dirty="0">
                          <a:solidFill>
                            <a:srgbClr val="000000"/>
                          </a:solidFill>
                          <a:effectLst/>
                          <a:latin typeface="Arial" panose="020B0604020202020204" pitchFamily="34" charset="0"/>
                        </a:rPr>
                        <a:t>Copay applies to preventive drugs before deductible; all drugs after deductible.</a:t>
                      </a:r>
                      <a:br>
                        <a:rPr lang="en-US" sz="1000" b="0" i="0" u="none" strike="noStrike" dirty="0">
                          <a:solidFill>
                            <a:srgbClr val="000000"/>
                          </a:solidFill>
                          <a:effectLst/>
                          <a:latin typeface="Arial" panose="020B0604020202020204" pitchFamily="34" charset="0"/>
                        </a:rPr>
                      </a:br>
                      <a:r>
                        <a:rPr lang="en-US" sz="1000" b="0" i="0" u="none" strike="noStrike" dirty="0">
                          <a:solidFill>
                            <a:srgbClr val="000000"/>
                          </a:solidFill>
                          <a:effectLst/>
                          <a:latin typeface="Arial" panose="020B0604020202020204" pitchFamily="34" charset="0"/>
                        </a:rPr>
                        <a:t>1st Tier:  $20</a:t>
                      </a:r>
                      <a:br>
                        <a:rPr lang="en-US" sz="1000" b="0" i="0" u="none" strike="noStrike" dirty="0">
                          <a:solidFill>
                            <a:srgbClr val="000000"/>
                          </a:solidFill>
                          <a:effectLst/>
                          <a:latin typeface="Arial" panose="020B0604020202020204" pitchFamily="34" charset="0"/>
                        </a:rPr>
                      </a:br>
                      <a:r>
                        <a:rPr lang="en-US" sz="1000" b="0" i="0" u="none" strike="noStrike" dirty="0">
                          <a:solidFill>
                            <a:srgbClr val="000000"/>
                          </a:solidFill>
                          <a:effectLst/>
                          <a:latin typeface="Arial" panose="020B0604020202020204" pitchFamily="34" charset="0"/>
                        </a:rPr>
                        <a:t>2nd Tier:  $50</a:t>
                      </a:r>
                      <a:br>
                        <a:rPr lang="en-US" sz="1000" b="0" i="0" u="none" strike="noStrike" dirty="0">
                          <a:solidFill>
                            <a:srgbClr val="000000"/>
                          </a:solidFill>
                          <a:effectLst/>
                          <a:latin typeface="Arial" panose="020B0604020202020204" pitchFamily="34" charset="0"/>
                        </a:rPr>
                      </a:br>
                      <a:r>
                        <a:rPr lang="en-US" sz="1000" b="0" i="0" u="none" strike="noStrike" dirty="0">
                          <a:solidFill>
                            <a:srgbClr val="000000"/>
                          </a:solidFill>
                          <a:effectLst/>
                          <a:latin typeface="Arial" panose="020B0604020202020204" pitchFamily="34" charset="0"/>
                        </a:rPr>
                        <a:t>3rd Tier:  $90</a:t>
                      </a:r>
                      <a:br>
                        <a:rPr lang="en-US" sz="1000" b="0" i="0" u="none" strike="noStrike" dirty="0">
                          <a:solidFill>
                            <a:srgbClr val="000000"/>
                          </a:solidFill>
                          <a:effectLst/>
                          <a:latin typeface="Arial" panose="020B0604020202020204" pitchFamily="34" charset="0"/>
                        </a:rPr>
                      </a:br>
                      <a:r>
                        <a:rPr lang="en-US" sz="1000" b="0" i="0" u="none" strike="noStrike" dirty="0">
                          <a:solidFill>
                            <a:srgbClr val="000000"/>
                          </a:solidFill>
                          <a:effectLst/>
                          <a:latin typeface="Arial" panose="020B0604020202020204" pitchFamily="34" charset="0"/>
                        </a:rPr>
                        <a:t>4th Tier:  20%, $200 per prescription maximum</a:t>
                      </a: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fontAlgn="ctr">
                        <a:buNone/>
                      </a:pPr>
                      <a:r>
                        <a:rPr lang="en-US" sz="1000" b="0" i="0" u="none" strike="noStrike" dirty="0">
                          <a:solidFill>
                            <a:srgbClr val="000000"/>
                          </a:solidFill>
                          <a:effectLst/>
                          <a:latin typeface="Arial" panose="020B0604020202020204" pitchFamily="34" charset="0"/>
                        </a:rPr>
                        <a:t>Copay applies to preventive drugs before deductible; all drugs after deductible.</a:t>
                      </a:r>
                      <a:br>
                        <a:rPr lang="en-US" sz="1000" b="0" i="0" u="none" strike="noStrike" dirty="0">
                          <a:solidFill>
                            <a:srgbClr val="000000"/>
                          </a:solidFill>
                          <a:effectLst/>
                          <a:latin typeface="Arial" panose="020B0604020202020204" pitchFamily="34" charset="0"/>
                        </a:rPr>
                      </a:br>
                      <a:r>
                        <a:rPr lang="en-US" sz="1000" b="0" i="0" u="none" strike="noStrike" dirty="0">
                          <a:solidFill>
                            <a:srgbClr val="000000"/>
                          </a:solidFill>
                          <a:effectLst/>
                          <a:latin typeface="Arial" panose="020B0604020202020204" pitchFamily="34" charset="0"/>
                        </a:rPr>
                        <a:t>1st Tier:  $20</a:t>
                      </a:r>
                      <a:br>
                        <a:rPr lang="en-US" sz="1000" b="0" i="0" u="none" strike="noStrike" dirty="0">
                          <a:solidFill>
                            <a:srgbClr val="000000"/>
                          </a:solidFill>
                          <a:effectLst/>
                          <a:latin typeface="Arial" panose="020B0604020202020204" pitchFamily="34" charset="0"/>
                        </a:rPr>
                      </a:br>
                      <a:r>
                        <a:rPr lang="en-US" sz="1000" b="0" i="0" u="none" strike="noStrike" dirty="0">
                          <a:solidFill>
                            <a:srgbClr val="000000"/>
                          </a:solidFill>
                          <a:effectLst/>
                          <a:latin typeface="Arial" panose="020B0604020202020204" pitchFamily="34" charset="0"/>
                        </a:rPr>
                        <a:t>2nd Tier:  $50</a:t>
                      </a:r>
                      <a:br>
                        <a:rPr lang="en-US" sz="1000" b="0" i="0" u="none" strike="noStrike" dirty="0">
                          <a:solidFill>
                            <a:srgbClr val="000000"/>
                          </a:solidFill>
                          <a:effectLst/>
                          <a:latin typeface="Arial" panose="020B0604020202020204" pitchFamily="34" charset="0"/>
                        </a:rPr>
                      </a:br>
                      <a:r>
                        <a:rPr lang="en-US" sz="1000" b="0" i="0" u="none" strike="noStrike" dirty="0">
                          <a:solidFill>
                            <a:srgbClr val="000000"/>
                          </a:solidFill>
                          <a:effectLst/>
                          <a:latin typeface="Arial" panose="020B0604020202020204" pitchFamily="34" charset="0"/>
                        </a:rPr>
                        <a:t>3rd Tier:  $90</a:t>
                      </a:r>
                      <a:br>
                        <a:rPr lang="en-US" sz="1000" b="0" i="0" u="none" strike="noStrike" dirty="0">
                          <a:solidFill>
                            <a:srgbClr val="000000"/>
                          </a:solidFill>
                          <a:effectLst/>
                          <a:latin typeface="Arial" panose="020B0604020202020204" pitchFamily="34" charset="0"/>
                        </a:rPr>
                      </a:br>
                      <a:r>
                        <a:rPr lang="en-US" sz="1000" b="0" i="0" u="none" strike="noStrike" dirty="0">
                          <a:solidFill>
                            <a:srgbClr val="000000"/>
                          </a:solidFill>
                          <a:effectLst/>
                          <a:latin typeface="Arial" panose="020B0604020202020204" pitchFamily="34" charset="0"/>
                        </a:rPr>
                        <a:t>4th Tier:  20%, $200 per prescription maximum</a:t>
                      </a: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880532876"/>
                  </a:ext>
                </a:extLst>
              </a:tr>
              <a:tr h="286512">
                <a:tc>
                  <a:txBody>
                    <a:bodyPr/>
                    <a:lstStyle/>
                    <a:p>
                      <a:pPr algn="l" fontAlgn="ctr">
                        <a:buNone/>
                      </a:pPr>
                      <a:r>
                        <a:rPr lang="en-US" sz="1000" b="1" i="0" u="none" strike="noStrike">
                          <a:solidFill>
                            <a:srgbClr val="000000"/>
                          </a:solidFill>
                          <a:effectLst/>
                          <a:latin typeface="Arial" panose="020B0604020202020204" pitchFamily="34" charset="0"/>
                        </a:rPr>
                        <a:t>Out-of-Network Member Coinsurance</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ctr">
                        <a:buNone/>
                      </a:pPr>
                      <a:r>
                        <a:rPr lang="en-US" sz="1000" b="0" i="0" u="none" strike="noStrike" dirty="0">
                          <a:solidFill>
                            <a:srgbClr val="000000"/>
                          </a:solidFill>
                          <a:effectLst/>
                          <a:latin typeface="Arial" panose="020B0604020202020204" pitchFamily="34" charset="0"/>
                        </a:rPr>
                        <a:t>20%</a:t>
                      </a:r>
                    </a:p>
                  </a:txBody>
                  <a:tcPr marL="9525" marR="9525" marT="9525" marB="0" anchor="ctr"/>
                </a:tc>
                <a:tc>
                  <a:txBody>
                    <a:bodyPr/>
                    <a:lstStyle/>
                    <a:p>
                      <a:pPr algn="ctr" fontAlgn="ctr">
                        <a:buNone/>
                      </a:pPr>
                      <a:r>
                        <a:rPr lang="en-US" sz="1000" b="0" i="0" u="none" strike="noStrike" dirty="0">
                          <a:solidFill>
                            <a:srgbClr val="000000"/>
                          </a:solidFill>
                          <a:effectLst/>
                          <a:latin typeface="Arial" panose="020B0604020202020204" pitchFamily="34" charset="0"/>
                        </a:rPr>
                        <a:t>20%</a:t>
                      </a:r>
                    </a:p>
                  </a:txBody>
                  <a:tcPr marL="9525" marR="9525" marT="952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513761525"/>
                  </a:ext>
                </a:extLst>
              </a:tr>
              <a:tr h="243840">
                <a:tc>
                  <a:txBody>
                    <a:bodyPr/>
                    <a:lstStyle/>
                    <a:p>
                      <a:pPr algn="l" fontAlgn="ctr">
                        <a:buNone/>
                      </a:pPr>
                      <a:r>
                        <a:rPr lang="en-US" sz="1000" b="1" i="0" u="none" strike="noStrike" dirty="0">
                          <a:solidFill>
                            <a:srgbClr val="000000"/>
                          </a:solidFill>
                          <a:effectLst/>
                          <a:latin typeface="Arial" panose="020B0604020202020204" pitchFamily="34" charset="0"/>
                        </a:rPr>
                        <a:t>Network</a:t>
                      </a:r>
                    </a:p>
                  </a:txBody>
                  <a:tcPr marL="9525" marR="9525" marT="9525"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ctr">
                        <a:buNone/>
                      </a:pPr>
                      <a:r>
                        <a:rPr lang="en-US" sz="1000" b="0" i="0" u="none" strike="noStrike" dirty="0">
                          <a:solidFill>
                            <a:srgbClr val="000000"/>
                          </a:solidFill>
                          <a:effectLst/>
                          <a:latin typeface="Arial" panose="020B0604020202020204" pitchFamily="34" charset="0"/>
                        </a:rPr>
                        <a:t>KeyCare PPO </a:t>
                      </a: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ctr" fontAlgn="ctr">
                        <a:buNone/>
                      </a:pPr>
                      <a:r>
                        <a:rPr lang="en-US" sz="1000" b="0" i="0" u="none" strike="noStrike" dirty="0">
                          <a:solidFill>
                            <a:srgbClr val="000000"/>
                          </a:solidFill>
                          <a:effectLst/>
                          <a:latin typeface="Arial" panose="020B0604020202020204" pitchFamily="34" charset="0"/>
                        </a:rPr>
                        <a:t>HealthKeepers HMO</a:t>
                      </a:r>
                    </a:p>
                  </a:txBody>
                  <a:tcPr marL="9525" marR="9525" marT="9525"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04695801"/>
                  </a:ext>
                </a:extLst>
              </a:tr>
            </a:tbl>
          </a:graphicData>
        </a:graphic>
      </p:graphicFrame>
    </p:spTree>
    <p:extLst>
      <p:ext uri="{BB962C8B-B14F-4D97-AF65-F5344CB8AC3E}">
        <p14:creationId xmlns:p14="http://schemas.microsoft.com/office/powerpoint/2010/main" val="1142126381"/>
      </p:ext>
    </p:extLst>
  </p:cSld>
  <p:clrMapOvr>
    <a:masterClrMapping/>
  </p:clrMapOvr>
</p:sld>
</file>

<file path=ppt/theme/theme1.xml><?xml version="1.0" encoding="utf-8"?>
<a:theme xmlns:a="http://schemas.openxmlformats.org/drawingml/2006/main" name="DividendVTI">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Dividend">
      <a:majorFont>
        <a:latin typeface="Franklin Gothic Demi"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OUR.pptx" id="{C8B94E25-33BD-45D5-BF09-DFDE6F66F827}" vid="{3906A810-667D-48F7-952C-A904CEA9ED6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D3275E8ED9ED1408330D9719D08F5F5" ma:contentTypeVersion="14" ma:contentTypeDescription="Create a new document." ma:contentTypeScope="" ma:versionID="a650697e0e48cc31469368916a029302">
  <xsd:schema xmlns:xsd="http://www.w3.org/2001/XMLSchema" xmlns:xs="http://www.w3.org/2001/XMLSchema" xmlns:p="http://schemas.microsoft.com/office/2006/metadata/properties" xmlns:ns2="37b66e81-9f02-4ca2-9b1b-3bff3179a4d3" xmlns:ns3="ed46c018-320c-458e-b7a0-53d043bd7b7a" targetNamespace="http://schemas.microsoft.com/office/2006/metadata/properties" ma:root="true" ma:fieldsID="8f3c31615800bdfd052b2a826051b291" ns2:_="" ns3:_="">
    <xsd:import namespace="37b66e81-9f02-4ca2-9b1b-3bff3179a4d3"/>
    <xsd:import namespace="ed46c018-320c-458e-b7a0-53d043bd7b7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element ref="ns2:MediaServiceBillingMetadata"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b66e81-9f02-4ca2-9b1b-3bff3179a4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f8f9e939-d534-4f71-907e-9b2d3f0ad478"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BillingMetadata" ma:index="20" nillable="true" ma:displayName="MediaServiceBillingMetadata" ma:hidden="true" ma:internalName="MediaServiceBillingMetadata" ma:readOnly="true">
      <xsd:simpleType>
        <xsd:restriction base="dms:Note"/>
      </xsd:simpleType>
    </xsd:element>
    <xsd:element name="MediaServiceLocation" ma:index="21"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d46c018-320c-458e-b7a0-53d043bd7b7a"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887500b-2882-4256-87a0-2acc362c28ad}" ma:internalName="TaxCatchAll" ma:showField="CatchAllData" ma:web="ed46c018-320c-458e-b7a0-53d043bd7b7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7b66e81-9f02-4ca2-9b1b-3bff3179a4d3">
      <Terms xmlns="http://schemas.microsoft.com/office/infopath/2007/PartnerControls"/>
    </lcf76f155ced4ddcb4097134ff3c332f>
    <TaxCatchAll xmlns="ed46c018-320c-458e-b7a0-53d043bd7b7a" xsi:nil="true"/>
  </documentManagement>
</p:properties>
</file>

<file path=customXml/itemProps1.xml><?xml version="1.0" encoding="utf-8"?>
<ds:datastoreItem xmlns:ds="http://schemas.openxmlformats.org/officeDocument/2006/customXml" ds:itemID="{B74A3970-1E04-451B-9B4D-891C1CEE09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7b66e81-9f02-4ca2-9b1b-3bff3179a4d3"/>
    <ds:schemaRef ds:uri="ed46c018-320c-458e-b7a0-53d043bd7b7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6CBA9E8-19C1-4055-AD52-FCE0C4942C35}">
  <ds:schemaRefs>
    <ds:schemaRef ds:uri="http://schemas.microsoft.com/sharepoint/v3/contenttype/forms"/>
  </ds:schemaRefs>
</ds:datastoreItem>
</file>

<file path=customXml/itemProps3.xml><?xml version="1.0" encoding="utf-8"?>
<ds:datastoreItem xmlns:ds="http://schemas.openxmlformats.org/officeDocument/2006/customXml" ds:itemID="{2E4AA769-4525-4486-AEBF-49EF73B628EC}">
  <ds:schemaRefs>
    <ds:schemaRef ds:uri="http://schemas.microsoft.com/office/2006/metadata/properties"/>
    <ds:schemaRef ds:uri="ed46c018-320c-458e-b7a0-53d043bd7b7a"/>
    <ds:schemaRef ds:uri="http://purl.org/dc/terms/"/>
    <ds:schemaRef ds:uri="37b66e81-9f02-4ca2-9b1b-3bff3179a4d3"/>
    <ds:schemaRef ds:uri="http://schemas.microsoft.com/office/2006/documentManagement/types"/>
    <ds:schemaRef ds:uri="http://schemas.microsoft.com/office/infopath/2007/PartnerControls"/>
    <ds:schemaRef ds:uri="http://purl.org/dc/elements/1.1/"/>
    <ds:schemaRef ds:uri="http://schemas.openxmlformats.org/package/2006/metadata/core-properties"/>
    <ds:schemaRef ds:uri="http://www.w3.org/XML/1998/namespace"/>
    <ds:schemaRef ds:uri="http://purl.org/dc/dcmitype/"/>
  </ds:schemaRefs>
</ds:datastoreItem>
</file>

<file path=docMetadata/LabelInfo.xml><?xml version="1.0" encoding="utf-8"?>
<clbl:labelList xmlns:clbl="http://schemas.microsoft.com/office/2020/mipLabelMetadata">
  <clbl:label id="{2951dbdd-8197-417a-bf73-29edc9a082c5}" enabled="0" method="" siteId="{2951dbdd-8197-417a-bf73-29edc9a082c5}" removed="1"/>
</clbl:labelList>
</file>

<file path=docProps/app.xml><?xml version="1.0" encoding="utf-8"?>
<Properties xmlns="http://schemas.openxmlformats.org/officeDocument/2006/extended-properties" xmlns:vt="http://schemas.openxmlformats.org/officeDocument/2006/docPropsVTypes">
  <Template>Future forward</Template>
  <TotalTime>0</TotalTime>
  <Words>6485</Words>
  <Application>Microsoft Office PowerPoint</Application>
  <PresentationFormat>Widescreen</PresentationFormat>
  <Paragraphs>1141</Paragraphs>
  <Slides>75</Slides>
  <Notes>16</Notes>
  <HiddenSlides>0</HiddenSlides>
  <MMClips>0</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75</vt:i4>
      </vt:variant>
    </vt:vector>
  </HeadingPairs>
  <TitlesOfParts>
    <vt:vector size="96" baseType="lpstr">
      <vt:lpstr>Yu Gothic UI</vt:lpstr>
      <vt:lpstr>Arial</vt:lpstr>
      <vt:lpstr>Arial,Sans-Serif</vt:lpstr>
      <vt:lpstr>Calibri</vt:lpstr>
      <vt:lpstr>Calibri Light</vt:lpstr>
      <vt:lpstr>Century Gothic</vt:lpstr>
      <vt:lpstr>Courier New</vt:lpstr>
      <vt:lpstr>Franklin Gothic Book</vt:lpstr>
      <vt:lpstr>Franklin Gothic Demi</vt:lpstr>
      <vt:lpstr>Inter</vt:lpstr>
      <vt:lpstr>Inter Italic</vt:lpstr>
      <vt:lpstr>Palatino Linotype</vt:lpstr>
      <vt:lpstr>Roboto</vt:lpstr>
      <vt:lpstr>Roboto Light</vt:lpstr>
      <vt:lpstr>System Font Regular</vt:lpstr>
      <vt:lpstr>Times New Roman</vt:lpstr>
      <vt:lpstr>Tw Cen MT</vt:lpstr>
      <vt:lpstr>Wingdings</vt:lpstr>
      <vt:lpstr>Wingdings 2</vt:lpstr>
      <vt:lpstr>Wingdings 3</vt:lpstr>
      <vt:lpstr>DividendVTI</vt:lpstr>
      <vt:lpstr>2026 Benefits Open Enrollment</vt:lpstr>
      <vt:lpstr>Agenda</vt:lpstr>
      <vt:lpstr>What’s Changing for 2026?</vt:lpstr>
      <vt:lpstr>Noteworthy updates</vt:lpstr>
      <vt:lpstr>Updated Medical Plan Names for 2026</vt:lpstr>
      <vt:lpstr>Prescription Drug Copay Changes</vt:lpstr>
      <vt:lpstr>Telemedicine Coverage Expanded to 100%</vt:lpstr>
      <vt:lpstr>LiveHealth Online Telehealth</vt:lpstr>
      <vt:lpstr>New Medical Plan HealthKeepers $5000</vt:lpstr>
      <vt:lpstr>Medical Plan Options</vt:lpstr>
      <vt:lpstr>PowerPoint Presentation</vt:lpstr>
      <vt:lpstr>PowerPoint Presentation</vt:lpstr>
      <vt:lpstr>KeyCare 25</vt:lpstr>
      <vt:lpstr>HealthKeepers 25</vt:lpstr>
      <vt:lpstr>KeyCare HRA</vt:lpstr>
      <vt:lpstr>PowerPoint Presentation</vt:lpstr>
      <vt:lpstr>PowerPoint Presentation</vt:lpstr>
      <vt:lpstr>KeyCare $2000</vt:lpstr>
      <vt:lpstr>Keycare $3500</vt:lpstr>
      <vt:lpstr>Healthkeepers $3500</vt:lpstr>
      <vt:lpstr>Keycare $5000</vt:lpstr>
      <vt:lpstr>Healthkeepers $5000</vt:lpstr>
      <vt:lpstr>PowerPoint Presentation</vt:lpstr>
      <vt:lpstr>Cost of living adjustments</vt:lpstr>
      <vt:lpstr>Low Claims Utilization Example – Employee Only</vt:lpstr>
      <vt:lpstr>High Claims Utilization Example – Employee Only</vt:lpstr>
      <vt:lpstr>Additional Medical Tools &amp; Resources</vt:lpstr>
      <vt:lpstr>Sydney Health mobile app</vt:lpstr>
      <vt:lpstr>Anthem Mental Health Resources</vt:lpstr>
      <vt:lpstr>Total Health Connections</vt:lpstr>
      <vt:lpstr>Employee Assistance Program (EAP)</vt:lpstr>
      <vt:lpstr>Lark - Diabetes Prevention Program</vt:lpstr>
      <vt:lpstr>Teladoc Health– Diabetic Solution</vt:lpstr>
      <vt:lpstr>Cancer Care Engagement</vt:lpstr>
      <vt:lpstr>   </vt:lpstr>
      <vt:lpstr>Maven for VBA Benefits Corp. Members</vt:lpstr>
      <vt:lpstr>Create your Maven account and get verified</vt:lpstr>
      <vt:lpstr>PowerPoint Presentation</vt:lpstr>
      <vt:lpstr>PowerPoint Presentation</vt:lpstr>
      <vt:lpstr>Ancillary Benefits</vt:lpstr>
      <vt:lpstr>PowerPoint Presentation</vt:lpstr>
      <vt:lpstr>PowerPoint Presentation</vt:lpstr>
      <vt:lpstr>Right Start 4 Kids®</vt:lpstr>
      <vt:lpstr>Delta Dental – Virtual Visits</vt:lpstr>
      <vt:lpstr>Healthy Smile, Healthy You®</vt:lpstr>
      <vt:lpstr>Vision Plan Highlights</vt:lpstr>
      <vt:lpstr>Vision (VSP) Plan Rates</vt:lpstr>
      <vt:lpstr>Healthcare FLEXIBLE Spending Account (fsa)</vt:lpstr>
      <vt:lpstr>Dependent Care Spending Account</vt:lpstr>
      <vt:lpstr>PowerPoint Presentation</vt:lpstr>
      <vt:lpstr>LONG TERM DISABILITY (ltd)</vt:lpstr>
      <vt:lpstr>SHORT TERM DISABILITY (std)</vt:lpstr>
      <vt:lpstr>PowerPoint Presentation</vt:lpstr>
      <vt:lpstr>PowerPoint Presentation</vt:lpstr>
      <vt:lpstr>PowerPoint Presentation</vt:lpstr>
      <vt:lpstr>Supplemental health benefits</vt:lpstr>
      <vt:lpstr>PowerPoint Presentation</vt:lpstr>
      <vt:lpstr>PowerPoint Presentation</vt:lpstr>
      <vt:lpstr>PowerPoint Presentation</vt:lpstr>
      <vt:lpstr>Supplemental health Resources available</vt:lpstr>
      <vt:lpstr>PowerPoint Presentation</vt:lpstr>
      <vt:lpstr>Legal Assistance (MetLife Legal Plan) </vt:lpstr>
      <vt:lpstr>Nationwide Pet Insurance </vt:lpstr>
      <vt:lpstr>This specialized provider offers discounts on vet care, pet products, 24/7 pet telehealth and more!</vt:lpstr>
      <vt:lpstr>PETPLUS SAMPLE SAVINGS</vt:lpstr>
      <vt:lpstr>Total Pet Plan - Easy To Offer</vt:lpstr>
      <vt:lpstr>Open Enrollment Details</vt:lpstr>
      <vt:lpstr>Open Enrollment Details</vt:lpstr>
      <vt:lpstr>Learnyour benefits</vt:lpstr>
      <vt:lpstr>Open Enrollment Instructions – Step 1</vt:lpstr>
      <vt:lpstr>Open Enrollment Instructions – Step 2</vt:lpstr>
      <vt:lpstr>Open Enrollment Instructions – Step 3</vt:lpstr>
      <vt:lpstr>Open Enrollment Instructions – Step 4</vt:lpstr>
      <vt:lpstr>Open Enrollment Instructions – Step 5</vt:lpstr>
      <vt:lpstr>Questions about benefits or open enrollment?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59</cp:revision>
  <dcterms:created xsi:type="dcterms:W3CDTF">2021-08-10T17:10:25Z</dcterms:created>
  <dcterms:modified xsi:type="dcterms:W3CDTF">2025-09-30T14:32:17Z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529600.000000000</vt:lpwstr>
  </property>
  <property fmtid="{D5CDD505-2E9C-101B-9397-08002B2CF9AE}" pid="3" name="ContentTypeId">
    <vt:lpwstr>0x010100ED3275E8ED9ED1408330D9719D08F5F5</vt:lpwstr>
  </property>
  <property fmtid="{D5CDD505-2E9C-101B-9397-08002B2CF9AE}" pid="4" name="MediaServiceImageTags">
    <vt:lpwstr/>
  </property>
</Properties>
</file>