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0.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4"/>
  </p:sldMasterIdLst>
  <p:notesMasterIdLst>
    <p:notesMasterId r:id="rId84"/>
  </p:notesMasterIdLst>
  <p:sldIdLst>
    <p:sldId id="257" r:id="rId5"/>
    <p:sldId id="939" r:id="rId6"/>
    <p:sldId id="940" r:id="rId7"/>
    <p:sldId id="941" r:id="rId8"/>
    <p:sldId id="931" r:id="rId9"/>
    <p:sldId id="376" r:id="rId10"/>
    <p:sldId id="279" r:id="rId11"/>
    <p:sldId id="935" r:id="rId12"/>
    <p:sldId id="499" r:id="rId13"/>
    <p:sldId id="289" r:id="rId14"/>
    <p:sldId id="284" r:id="rId15"/>
    <p:sldId id="288" r:id="rId16"/>
    <p:sldId id="937" r:id="rId17"/>
    <p:sldId id="282" r:id="rId18"/>
    <p:sldId id="290" r:id="rId19"/>
    <p:sldId id="936" r:id="rId20"/>
    <p:sldId id="938" r:id="rId21"/>
    <p:sldId id="304" r:id="rId22"/>
    <p:sldId id="929" r:id="rId23"/>
    <p:sldId id="677" r:id="rId24"/>
    <p:sldId id="623" r:id="rId25"/>
    <p:sldId id="624" r:id="rId26"/>
    <p:sldId id="625" r:id="rId27"/>
    <p:sldId id="626" r:id="rId28"/>
    <p:sldId id="627" r:id="rId29"/>
    <p:sldId id="628" r:id="rId30"/>
    <p:sldId id="629" r:id="rId31"/>
    <p:sldId id="631" r:id="rId32"/>
    <p:sldId id="633" r:id="rId33"/>
    <p:sldId id="632" r:id="rId34"/>
    <p:sldId id="634" r:id="rId35"/>
    <p:sldId id="719" r:id="rId36"/>
    <p:sldId id="637" r:id="rId37"/>
    <p:sldId id="930" r:id="rId38"/>
    <p:sldId id="630" r:id="rId39"/>
    <p:sldId id="924" r:id="rId40"/>
    <p:sldId id="272" r:id="rId41"/>
    <p:sldId id="278" r:id="rId42"/>
    <p:sldId id="274" r:id="rId43"/>
    <p:sldId id="287" r:id="rId44"/>
    <p:sldId id="276" r:id="rId45"/>
    <p:sldId id="277" r:id="rId46"/>
    <p:sldId id="934" r:id="rId47"/>
    <p:sldId id="928" r:id="rId48"/>
    <p:sldId id="942" r:id="rId49"/>
    <p:sldId id="547" r:id="rId50"/>
    <p:sldId id="545" r:id="rId51"/>
    <p:sldId id="546" r:id="rId52"/>
    <p:sldId id="640" r:id="rId53"/>
    <p:sldId id="641" r:id="rId54"/>
    <p:sldId id="572" r:id="rId55"/>
    <p:sldId id="573" r:id="rId56"/>
    <p:sldId id="534" r:id="rId57"/>
    <p:sldId id="650" r:id="rId58"/>
    <p:sldId id="651" r:id="rId59"/>
    <p:sldId id="540" r:id="rId60"/>
    <p:sldId id="645" r:id="rId61"/>
    <p:sldId id="646" r:id="rId62"/>
    <p:sldId id="574" r:id="rId63"/>
    <p:sldId id="703" r:id="rId64"/>
    <p:sldId id="680" r:id="rId65"/>
    <p:sldId id="681" r:id="rId66"/>
    <p:sldId id="683" r:id="rId67"/>
    <p:sldId id="684" r:id="rId68"/>
    <p:sldId id="685" r:id="rId69"/>
    <p:sldId id="687" r:id="rId70"/>
    <p:sldId id="688" r:id="rId71"/>
    <p:sldId id="690" r:id="rId72"/>
    <p:sldId id="578" r:id="rId73"/>
    <p:sldId id="580" r:id="rId74"/>
    <p:sldId id="943" r:id="rId75"/>
    <p:sldId id="665" r:id="rId76"/>
    <p:sldId id="933" r:id="rId77"/>
    <p:sldId id="666" r:id="rId78"/>
    <p:sldId id="667" r:id="rId79"/>
    <p:sldId id="668" r:id="rId80"/>
    <p:sldId id="669" r:id="rId81"/>
    <p:sldId id="670" r:id="rId82"/>
    <p:sldId id="659" r:id="rId8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1F"/>
    <a:srgbClr val="1CADE4"/>
    <a:srgbClr val="969FA7"/>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114" d="100"/>
          <a:sy n="114" d="100"/>
        </p:scale>
        <p:origin x="4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1788EF-8202-4D28-97FA-58FCD2C8EF8D}" type="datetimeFigureOut">
              <a:rPr lang="en-US" smtClean="0"/>
              <a:t>10/21/2022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8B1E151-FEA1-4CDA-9D0B-9EC87A00863E}" type="slidenum">
              <a:rPr lang="en-US" smtClean="0"/>
              <a:t>‹#›</a:t>
            </a:fld>
            <a:endParaRPr lang="en-US"/>
          </a:p>
        </p:txBody>
      </p:sp>
    </p:spTree>
    <p:extLst>
      <p:ext uri="{BB962C8B-B14F-4D97-AF65-F5344CB8AC3E}">
        <p14:creationId xmlns:p14="http://schemas.microsoft.com/office/powerpoint/2010/main" val="409265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F61C1F0-5200-4B40-8876-7F482F180615}" type="slidenum">
              <a:rPr lang="en-US" smtClean="0"/>
              <a:pPr/>
              <a:t>16</a:t>
            </a:fld>
            <a:endParaRPr lang="en-US"/>
          </a:p>
        </p:txBody>
      </p:sp>
    </p:spTree>
    <p:extLst>
      <p:ext uri="{BB962C8B-B14F-4D97-AF65-F5344CB8AC3E}">
        <p14:creationId xmlns:p14="http://schemas.microsoft.com/office/powerpoint/2010/main" val="1289603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BBE654-E9A8-4769-BABB-AFCA6AE1B7BD}" type="slidenum">
              <a:rPr lang="en-US" smtClean="0"/>
              <a:t>66</a:t>
            </a:fld>
            <a:endParaRPr lang="en-US"/>
          </a:p>
        </p:txBody>
      </p:sp>
    </p:spTree>
    <p:extLst>
      <p:ext uri="{BB962C8B-B14F-4D97-AF65-F5344CB8AC3E}">
        <p14:creationId xmlns:p14="http://schemas.microsoft.com/office/powerpoint/2010/main" val="421196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69</a:t>
            </a:fld>
            <a:endParaRPr lang="en-US"/>
          </a:p>
        </p:txBody>
      </p:sp>
    </p:spTree>
    <p:extLst>
      <p:ext uri="{BB962C8B-B14F-4D97-AF65-F5344CB8AC3E}">
        <p14:creationId xmlns:p14="http://schemas.microsoft.com/office/powerpoint/2010/main" val="2257861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70</a:t>
            </a:fld>
            <a:endParaRPr lang="en-US"/>
          </a:p>
        </p:txBody>
      </p:sp>
    </p:spTree>
    <p:extLst>
      <p:ext uri="{BB962C8B-B14F-4D97-AF65-F5344CB8AC3E}">
        <p14:creationId xmlns:p14="http://schemas.microsoft.com/office/powerpoint/2010/main" val="425293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1C1F0-5200-4B40-8876-7F482F180615}" type="slidenum">
              <a:rPr lang="en-US" smtClean="0"/>
              <a:pPr/>
              <a:t>20</a:t>
            </a:fld>
            <a:endParaRPr lang="en-US"/>
          </a:p>
        </p:txBody>
      </p:sp>
    </p:spTree>
    <p:extLst>
      <p:ext uri="{BB962C8B-B14F-4D97-AF65-F5344CB8AC3E}">
        <p14:creationId xmlns:p14="http://schemas.microsoft.com/office/powerpoint/2010/main" val="178844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51</a:t>
            </a:fld>
            <a:endParaRPr lang="en-US"/>
          </a:p>
        </p:txBody>
      </p:sp>
    </p:spTree>
    <p:extLst>
      <p:ext uri="{BB962C8B-B14F-4D97-AF65-F5344CB8AC3E}">
        <p14:creationId xmlns:p14="http://schemas.microsoft.com/office/powerpoint/2010/main" val="3591603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1C1F0-5200-4B40-8876-7F482F180615}" type="slidenum">
              <a:rPr lang="en-US" smtClean="0"/>
              <a:pPr/>
              <a:t>52</a:t>
            </a:fld>
            <a:endParaRPr lang="en-US"/>
          </a:p>
        </p:txBody>
      </p:sp>
    </p:spTree>
    <p:extLst>
      <p:ext uri="{BB962C8B-B14F-4D97-AF65-F5344CB8AC3E}">
        <p14:creationId xmlns:p14="http://schemas.microsoft.com/office/powerpoint/2010/main" val="355245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615489-634C-44AF-84B2-CF568D3BB2B2}" type="slidenum">
              <a:rPr lang="en-US" altLang="en-US" smtClean="0"/>
              <a:pPr>
                <a:spcBef>
                  <a:spcPct val="0"/>
                </a:spcBef>
              </a:pPr>
              <a:t>57</a:t>
            </a:fld>
            <a:endParaRPr lang="en-US" altLang="en-US"/>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262880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B4DDD7-5A31-44F7-8F3F-80DA139A08DD}" type="slidenum">
              <a:rPr lang="en-US" altLang="en-US" smtClean="0"/>
              <a:pPr>
                <a:spcBef>
                  <a:spcPct val="0"/>
                </a:spcBef>
              </a:pPr>
              <a:t>58</a:t>
            </a:fld>
            <a:endParaRPr lang="en-US" altLang="en-US"/>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523187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1C1F0-5200-4B40-8876-7F482F180615}" type="slidenum">
              <a:rPr lang="en-US" smtClean="0"/>
              <a:pPr/>
              <a:t>59</a:t>
            </a:fld>
            <a:endParaRPr lang="en-US"/>
          </a:p>
        </p:txBody>
      </p:sp>
    </p:spTree>
    <p:extLst>
      <p:ext uri="{BB962C8B-B14F-4D97-AF65-F5344CB8AC3E}">
        <p14:creationId xmlns:p14="http://schemas.microsoft.com/office/powerpoint/2010/main" val="229525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1C1F0-5200-4B40-8876-7F482F180615}" type="slidenum">
              <a:rPr lang="en-US" smtClean="0"/>
              <a:pPr/>
              <a:t>60</a:t>
            </a:fld>
            <a:endParaRPr lang="en-US"/>
          </a:p>
        </p:txBody>
      </p:sp>
    </p:spTree>
    <p:extLst>
      <p:ext uri="{BB962C8B-B14F-4D97-AF65-F5344CB8AC3E}">
        <p14:creationId xmlns:p14="http://schemas.microsoft.com/office/powerpoint/2010/main" val="4174222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conditions covered: MS, ALS, Parkinson’s (25%), Advanced Alzheimer (50%), skin cancer ($250)</a:t>
            </a:r>
          </a:p>
        </p:txBody>
      </p:sp>
      <p:sp>
        <p:nvSpPr>
          <p:cNvPr id="4" name="Slide Number Placeholder 3"/>
          <p:cNvSpPr>
            <a:spLocks noGrp="1"/>
          </p:cNvSpPr>
          <p:nvPr>
            <p:ph type="sldNum" sz="quarter" idx="10"/>
          </p:nvPr>
        </p:nvSpPr>
        <p:spPr/>
        <p:txBody>
          <a:bodyPr/>
          <a:lstStyle/>
          <a:p>
            <a:fld id="{9F61C1F0-5200-4B40-8876-7F482F180615}" type="slidenum">
              <a:rPr lang="en-US" smtClean="0"/>
              <a:pPr/>
              <a:t>64</a:t>
            </a:fld>
            <a:endParaRPr lang="en-US"/>
          </a:p>
        </p:txBody>
      </p:sp>
    </p:spTree>
    <p:extLst>
      <p:ext uri="{BB962C8B-B14F-4D97-AF65-F5344CB8AC3E}">
        <p14:creationId xmlns:p14="http://schemas.microsoft.com/office/powerpoint/2010/main" val="3566316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81194" y="2495445"/>
            <a:ext cx="10993546" cy="590321"/>
          </a:xfrm>
        </p:spPr>
        <p:txBody>
          <a:bodyPr anchor="t">
            <a:normAutofit/>
          </a:bodyPr>
          <a:lstStyle>
            <a:lvl1pPr marL="0" indent="0" algn="l">
              <a:buNone/>
              <a:defRPr sz="1600" cap="none">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A4AB121-3C1C-40DE-8502-70C75131D840}" type="datetime1">
              <a:rPr lang="en-US" smtClean="0"/>
              <a:t>10/21/2022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8EB9D7-5A4F-4C4A-BAD5-1F9BF3C5F43B}" type="datetime1">
              <a:rPr lang="en-US" smtClean="0"/>
              <a:t>10/21/2022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6807DD-55BB-44E8-9BA0-7FF5605234B4}" type="datetime1">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3D6FC0D-1184-449C-8CA8-42CEEA3EEA57}" type="datetime1">
              <a:rPr lang="en-US" smtClean="0"/>
              <a:t>10/21/2022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53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571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9797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989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81194" y="2495445"/>
            <a:ext cx="10993546" cy="590321"/>
          </a:xfrm>
        </p:spPr>
        <p:txBody>
          <a:bodyPr anchor="t">
            <a:normAutofit/>
          </a:bodyPr>
          <a:lstStyle>
            <a:lvl1pPr marL="0" indent="0" algn="l">
              <a:buNone/>
              <a:defRPr sz="1600" cap="none">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A938473A-59F3-416E-B553-9865DDECBF1B}" type="datetime1">
              <a:rPr lang="en-US" smtClean="0"/>
              <a:t>10/21/2022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5286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24D32B69-D27C-4BCD-A98F-EA27B7BF5710}" type="datetime1">
              <a:rPr lang="en-US" smtClean="0"/>
              <a:t>10/21/2022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D3B52D9-FB3C-4DCD-9730-F5272CF0ECC3}" type="datetime1">
              <a:rPr lang="en-US" smtClean="0"/>
              <a:t>10/21/2022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3EC4D1-A9B9-4736-B109-5DBB7AEDBA5A}" type="datetime1">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1078F1-12D8-4AEF-A3F0-535BE7289A72}" type="datetime1">
              <a:rPr lang="en-US" smtClean="0"/>
              <a:t>10/21/2022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75894" y="729658"/>
            <a:ext cx="11029616" cy="988332"/>
          </a:xfrm>
        </p:spPr>
        <p:txBody>
          <a:bodyPr anchor="t"/>
          <a:lstStyle>
            <a:lvl1pPr>
              <a:defRPr cap="none"/>
            </a:lvl1pPr>
          </a:lstStyle>
          <a:p>
            <a:r>
              <a:rPr lang="en-US" dirty="0"/>
              <a:t>Click To Edit Master Title Style</a:t>
            </a:r>
          </a:p>
        </p:txBody>
      </p:sp>
      <p:sp>
        <p:nvSpPr>
          <p:cNvPr id="3" name="Date Placeholder 2"/>
          <p:cNvSpPr>
            <a:spLocks noGrp="1"/>
          </p:cNvSpPr>
          <p:nvPr>
            <p:ph type="dt" sz="half" idx="10"/>
          </p:nvPr>
        </p:nvSpPr>
        <p:spPr/>
        <p:txBody>
          <a:bodyPr/>
          <a:lstStyle/>
          <a:p>
            <a:fld id="{6196EA94-1A96-4291-85B2-25270E9DA6DE}" type="datetime1">
              <a:rPr lang="en-US" smtClean="0"/>
              <a:t>10/21/2022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F3F6F-0F6A-4E12-BDA6-E12E28DF9263}" type="datetime1">
              <a:rPr lang="en-US" smtClean="0"/>
              <a:t>10/21/2022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2D05CAD6-24CF-49E5-B609-DCE3E625BB26}" type="datetime1">
              <a:rPr lang="en-US" smtClean="0"/>
              <a:t>10/21/2022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1DF1D82C-4744-4EC8-9C8C-E5B26F7803F3}" type="datetime1">
              <a:rPr lang="en-US" smtClean="0"/>
              <a:t>10/21/2022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63" r:id="rId2"/>
    <p:sldLayoutId id="2147483757" r:id="rId3"/>
    <p:sldLayoutId id="2147483758" r:id="rId4"/>
    <p:sldLayoutId id="2147483759" r:id="rId5"/>
    <p:sldLayoutId id="2147483711" r:id="rId6"/>
    <p:sldLayoutId id="2147483760" r:id="rId7"/>
    <p:sldLayoutId id="2147483762" r:id="rId8"/>
    <p:sldLayoutId id="2147483706" r:id="rId9"/>
    <p:sldLayoutId id="2147483709" r:id="rId10"/>
    <p:sldLayoutId id="2147483707" r:id="rId11"/>
    <p:sldLayoutId id="2147483708" r:id="rId12"/>
    <p:sldLayoutId id="2147483764" r:id="rId13"/>
    <p:sldLayoutId id="2147483765" r:id="rId14"/>
    <p:sldLayoutId id="2147483766" r:id="rId15"/>
    <p:sldLayoutId id="2147483768" r:id="rId16"/>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bcbs.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hyperlink" Target="http://www.deltadentalva.com/" TargetMode="Externa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70.xml.rels><?xml version="1.0" encoding="UTF-8" standalone="yes"?>
<Relationships xmlns="http://schemas.openxmlformats.org/package/2006/relationships"><Relationship Id="rId3" Type="http://schemas.openxmlformats.org/officeDocument/2006/relationships/hyperlink" Target="https://benefits.petinsurance.com/vabanker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2.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http://learnyourworklife.com/index.html" TargetMode="External"/><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vbabenefits.bswift.com/" TargetMode="Externa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725045"/>
            <a:ext cx="10993549" cy="1475013"/>
          </a:xfrm>
        </p:spPr>
        <p:txBody>
          <a:bodyPr>
            <a:normAutofit/>
          </a:bodyPr>
          <a:lstStyle/>
          <a:p>
            <a:r>
              <a:rPr lang="en-US" b="1" dirty="0">
                <a:latin typeface="Calibri" panose="020F0502020204030204" pitchFamily="34" charset="0"/>
                <a:cs typeface="Calibri" panose="020F0502020204030204" pitchFamily="34" charset="0"/>
              </a:rPr>
              <a:t>2023 Benefits Open Enrollment</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200059"/>
            <a:ext cx="10993546" cy="750795"/>
          </a:xfrm>
        </p:spPr>
        <p:txBody>
          <a:bodyPr>
            <a:normAutofit/>
          </a:bodyPr>
          <a:lstStyle/>
          <a:p>
            <a:r>
              <a:rPr lang="en-US" sz="1400" dirty="0">
                <a:latin typeface="Calibri" panose="020F0502020204030204" pitchFamily="34" charset="0"/>
                <a:cs typeface="Calibri" panose="020F0502020204030204" pitchFamily="34" charset="0"/>
              </a:rPr>
              <a:t>November XX, 2022</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pSp>
        <p:nvGrpSpPr>
          <p:cNvPr id="29" name="Group 28">
            <a:extLst>
              <a:ext uri="{FF2B5EF4-FFF2-40B4-BE49-F238E27FC236}">
                <a16:creationId xmlns:a16="http://schemas.microsoft.com/office/drawing/2014/main" id="{04333F3A-92B2-4721-A9F3-A690711386A7}"/>
              </a:ext>
            </a:extLst>
          </p:cNvPr>
          <p:cNvGrpSpPr/>
          <p:nvPr/>
        </p:nvGrpSpPr>
        <p:grpSpPr>
          <a:xfrm>
            <a:off x="699633" y="3213219"/>
            <a:ext cx="7814353" cy="3187581"/>
            <a:chOff x="862003" y="3213219"/>
            <a:chExt cx="7814353" cy="3187581"/>
          </a:xfrm>
        </p:grpSpPr>
        <p:grpSp>
          <p:nvGrpSpPr>
            <p:cNvPr id="9" name="object 118">
              <a:extLst>
                <a:ext uri="{FF2B5EF4-FFF2-40B4-BE49-F238E27FC236}">
                  <a16:creationId xmlns:a16="http://schemas.microsoft.com/office/drawing/2014/main" id="{85319277-4219-48F0-B9B2-994029C0FC14}"/>
                </a:ext>
              </a:extLst>
            </p:cNvPr>
            <p:cNvGrpSpPr/>
            <p:nvPr/>
          </p:nvGrpSpPr>
          <p:grpSpPr>
            <a:xfrm>
              <a:off x="862003" y="3282800"/>
              <a:ext cx="7723162" cy="3081456"/>
              <a:chOff x="665810" y="5093170"/>
              <a:chExt cx="6276377" cy="2996730"/>
            </a:xfrm>
          </p:grpSpPr>
          <p:pic>
            <p:nvPicPr>
              <p:cNvPr id="11" name="object 120">
                <a:extLst>
                  <a:ext uri="{FF2B5EF4-FFF2-40B4-BE49-F238E27FC236}">
                    <a16:creationId xmlns:a16="http://schemas.microsoft.com/office/drawing/2014/main" id="{AC9C36B2-9752-4243-BE73-49AB2DF084F2}"/>
                  </a:ext>
                </a:extLst>
              </p:cNvPr>
              <p:cNvPicPr/>
              <p:nvPr/>
            </p:nvPicPr>
            <p:blipFill>
              <a:blip r:embed="rId2" cstate="print"/>
              <a:stretch>
                <a:fillRect/>
              </a:stretch>
            </p:blipFill>
            <p:spPr>
              <a:xfrm>
                <a:off x="3420579" y="5093183"/>
                <a:ext cx="1783816" cy="1825675"/>
              </a:xfrm>
              <a:prstGeom prst="rect">
                <a:avLst/>
              </a:prstGeom>
            </p:spPr>
          </p:pic>
          <p:pic>
            <p:nvPicPr>
              <p:cNvPr id="13" name="object 122">
                <a:extLst>
                  <a:ext uri="{FF2B5EF4-FFF2-40B4-BE49-F238E27FC236}">
                    <a16:creationId xmlns:a16="http://schemas.microsoft.com/office/drawing/2014/main" id="{478F2F1E-A33E-4CE0-8674-222D1E66B1F2}"/>
                  </a:ext>
                </a:extLst>
              </p:cNvPr>
              <p:cNvPicPr/>
              <p:nvPr/>
            </p:nvPicPr>
            <p:blipFill>
              <a:blip r:embed="rId3" cstate="print"/>
              <a:stretch>
                <a:fillRect/>
              </a:stretch>
            </p:blipFill>
            <p:spPr>
              <a:xfrm>
                <a:off x="5204383" y="6208052"/>
                <a:ext cx="1737804" cy="1881835"/>
              </a:xfrm>
              <a:prstGeom prst="rect">
                <a:avLst/>
              </a:prstGeom>
            </p:spPr>
          </p:pic>
          <p:pic>
            <p:nvPicPr>
              <p:cNvPr id="15" name="object 124">
                <a:extLst>
                  <a:ext uri="{FF2B5EF4-FFF2-40B4-BE49-F238E27FC236}">
                    <a16:creationId xmlns:a16="http://schemas.microsoft.com/office/drawing/2014/main" id="{642EC080-2EB7-4711-9D51-03F37538DB9B}"/>
                  </a:ext>
                </a:extLst>
              </p:cNvPr>
              <p:cNvPicPr/>
              <p:nvPr/>
            </p:nvPicPr>
            <p:blipFill>
              <a:blip r:embed="rId4" cstate="print"/>
              <a:stretch>
                <a:fillRect/>
              </a:stretch>
            </p:blipFill>
            <p:spPr>
              <a:xfrm>
                <a:off x="3420579" y="6918846"/>
                <a:ext cx="1783803" cy="1171054"/>
              </a:xfrm>
              <a:prstGeom prst="rect">
                <a:avLst/>
              </a:prstGeom>
            </p:spPr>
          </p:pic>
          <p:pic>
            <p:nvPicPr>
              <p:cNvPr id="17" name="object 126">
                <a:extLst>
                  <a:ext uri="{FF2B5EF4-FFF2-40B4-BE49-F238E27FC236}">
                    <a16:creationId xmlns:a16="http://schemas.microsoft.com/office/drawing/2014/main" id="{E38CF6EB-B098-4493-BA2C-970108E3AEE9}"/>
                  </a:ext>
                </a:extLst>
              </p:cNvPr>
              <p:cNvPicPr/>
              <p:nvPr/>
            </p:nvPicPr>
            <p:blipFill>
              <a:blip r:embed="rId5" cstate="print"/>
              <a:stretch>
                <a:fillRect/>
              </a:stretch>
            </p:blipFill>
            <p:spPr>
              <a:xfrm>
                <a:off x="665810" y="5093170"/>
                <a:ext cx="2754769" cy="2996717"/>
              </a:xfrm>
              <a:prstGeom prst="rect">
                <a:avLst/>
              </a:prstGeom>
            </p:spPr>
          </p:pic>
          <p:pic>
            <p:nvPicPr>
              <p:cNvPr id="21" name="object 128">
                <a:extLst>
                  <a:ext uri="{FF2B5EF4-FFF2-40B4-BE49-F238E27FC236}">
                    <a16:creationId xmlns:a16="http://schemas.microsoft.com/office/drawing/2014/main" id="{EE6321DD-D9B3-4D39-B8C5-E459F95FAF93}"/>
                  </a:ext>
                </a:extLst>
              </p:cNvPr>
              <p:cNvPicPr/>
              <p:nvPr/>
            </p:nvPicPr>
            <p:blipFill>
              <a:blip r:embed="rId6" cstate="print"/>
              <a:stretch>
                <a:fillRect/>
              </a:stretch>
            </p:blipFill>
            <p:spPr>
              <a:xfrm>
                <a:off x="5204383" y="5093183"/>
                <a:ext cx="1737804" cy="1114882"/>
              </a:xfrm>
              <a:prstGeom prst="rect">
                <a:avLst/>
              </a:prstGeom>
            </p:spPr>
          </p:pic>
        </p:grpSp>
        <p:sp>
          <p:nvSpPr>
            <p:cNvPr id="4" name="Rectangle 3">
              <a:extLst>
                <a:ext uri="{FF2B5EF4-FFF2-40B4-BE49-F238E27FC236}">
                  <a16:creationId xmlns:a16="http://schemas.microsoft.com/office/drawing/2014/main" id="{DA9065C9-CED5-48F8-8CD5-1AFBF1B4700A}"/>
                </a:ext>
              </a:extLst>
            </p:cNvPr>
            <p:cNvSpPr/>
            <p:nvPr/>
          </p:nvSpPr>
          <p:spPr>
            <a:xfrm>
              <a:off x="862003" y="3213219"/>
              <a:ext cx="7723162" cy="318758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B6E9346F-2731-4C14-AB3A-FFC7AEEE025A}"/>
                </a:ext>
              </a:extLst>
            </p:cNvPr>
            <p:cNvCxnSpPr/>
            <p:nvPr/>
          </p:nvCxnSpPr>
          <p:spPr>
            <a:xfrm>
              <a:off x="4251781" y="3282800"/>
              <a:ext cx="0" cy="3118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178E803-29B9-4663-8BDF-61C0B2761778}"/>
                </a:ext>
              </a:extLst>
            </p:cNvPr>
            <p:cNvCxnSpPr/>
            <p:nvPr/>
          </p:nvCxnSpPr>
          <p:spPr>
            <a:xfrm>
              <a:off x="6449870" y="3282800"/>
              <a:ext cx="0" cy="3118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98B1D5A-A0F8-4CFB-8D10-1F40ABD35393}"/>
                </a:ext>
              </a:extLst>
            </p:cNvPr>
            <p:cNvCxnSpPr>
              <a:cxnSpLocks/>
            </p:cNvCxnSpPr>
            <p:nvPr/>
          </p:nvCxnSpPr>
          <p:spPr>
            <a:xfrm flipH="1">
              <a:off x="4251782" y="5160093"/>
              <a:ext cx="219499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57A125-2DD6-4259-B238-2920FA9AB28A}"/>
                </a:ext>
              </a:extLst>
            </p:cNvPr>
            <p:cNvCxnSpPr>
              <a:cxnSpLocks/>
            </p:cNvCxnSpPr>
            <p:nvPr/>
          </p:nvCxnSpPr>
          <p:spPr>
            <a:xfrm flipH="1">
              <a:off x="6481365" y="4429203"/>
              <a:ext cx="219499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88A364C7-63B7-31AD-3ECC-35FC08EB8217}"/>
              </a:ext>
            </a:extLst>
          </p:cNvPr>
          <p:cNvSpPr txBox="1"/>
          <p:nvPr/>
        </p:nvSpPr>
        <p:spPr>
          <a:xfrm>
            <a:off x="9122428" y="4106037"/>
            <a:ext cx="2134611" cy="646331"/>
          </a:xfrm>
          <a:prstGeom prst="rect">
            <a:avLst/>
          </a:prstGeom>
          <a:noFill/>
          <a:ln>
            <a:solidFill>
              <a:schemeClr val="tx1"/>
            </a:solidFill>
          </a:ln>
        </p:spPr>
        <p:txBody>
          <a:bodyPr wrap="square" rtlCol="0">
            <a:spAutoFit/>
          </a:bodyPr>
          <a:lstStyle/>
          <a:p>
            <a:r>
              <a:rPr lang="en-US" dirty="0">
                <a:solidFill>
                  <a:srgbClr val="FF0000"/>
                </a:solidFill>
                <a:latin typeface="Calibri" panose="020F0502020204030204" pitchFamily="34" charset="0"/>
                <a:cs typeface="Calibri" panose="020F0502020204030204" pitchFamily="34" charset="0"/>
              </a:rPr>
              <a:t>Insert Employer Logo</a:t>
            </a:r>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221984"/>
            <a:ext cx="12192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grpSp>
        <p:nvGrpSpPr>
          <p:cNvPr id="6" name="object 6"/>
          <p:cNvGrpSpPr/>
          <p:nvPr/>
        </p:nvGrpSpPr>
        <p:grpSpPr>
          <a:xfrm>
            <a:off x="1" y="631952"/>
            <a:ext cx="12192000" cy="5596110"/>
            <a:chOff x="0" y="473964"/>
            <a:chExt cx="9144000" cy="4197082"/>
          </a:xfrm>
        </p:grpSpPr>
        <p:sp>
          <p:nvSpPr>
            <p:cNvPr id="7" name="object 7"/>
            <p:cNvSpPr/>
            <p:nvPr/>
          </p:nvSpPr>
          <p:spPr>
            <a:xfrm>
              <a:off x="0" y="4666487"/>
              <a:ext cx="9144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pic>
          <p:nvPicPr>
            <p:cNvPr id="8" name="object 8"/>
            <p:cNvPicPr/>
            <p:nvPr/>
          </p:nvPicPr>
          <p:blipFill>
            <a:blip r:embed="rId2" cstate="print"/>
            <a:stretch>
              <a:fillRect/>
            </a:stretch>
          </p:blipFill>
          <p:spPr>
            <a:xfrm>
              <a:off x="5850635" y="473964"/>
              <a:ext cx="3293363" cy="4197082"/>
            </a:xfrm>
            <a:prstGeom prst="rect">
              <a:avLst/>
            </a:prstGeom>
          </p:spPr>
        </p:pic>
        <p:sp>
          <p:nvSpPr>
            <p:cNvPr id="9" name="object 9"/>
            <p:cNvSpPr/>
            <p:nvPr/>
          </p:nvSpPr>
          <p:spPr>
            <a:xfrm>
              <a:off x="0" y="1489466"/>
              <a:ext cx="6017260" cy="2658110"/>
            </a:xfrm>
            <a:custGeom>
              <a:avLst/>
              <a:gdLst/>
              <a:ahLst/>
              <a:cxnLst/>
              <a:rect l="l" t="t" r="r" b="b"/>
              <a:pathLst>
                <a:path w="6017260" h="2658110">
                  <a:moveTo>
                    <a:pt x="6016752" y="0"/>
                  </a:moveTo>
                  <a:lnTo>
                    <a:pt x="0" y="0"/>
                  </a:lnTo>
                  <a:lnTo>
                    <a:pt x="0" y="2657868"/>
                  </a:lnTo>
                  <a:lnTo>
                    <a:pt x="6016752" y="2657868"/>
                  </a:lnTo>
                  <a:lnTo>
                    <a:pt x="6016752" y="0"/>
                  </a:lnTo>
                  <a:close/>
                </a:path>
              </a:pathLst>
            </a:custGeom>
            <a:solidFill>
              <a:srgbClr val="DCEBF8">
                <a:alpha val="83529"/>
              </a:srgbClr>
            </a:solidFill>
          </p:spPr>
          <p:txBody>
            <a:bodyPr wrap="square" lIns="0" tIns="0" rIns="0" bIns="0" rtlCol="0"/>
            <a:lstStyle/>
            <a:p>
              <a:endParaRPr sz="2400" dirty="0"/>
            </a:p>
          </p:txBody>
        </p:sp>
        <p:sp>
          <p:nvSpPr>
            <p:cNvPr id="11" name="object 11"/>
            <p:cNvSpPr/>
            <p:nvPr/>
          </p:nvSpPr>
          <p:spPr>
            <a:xfrm>
              <a:off x="0" y="4666487"/>
              <a:ext cx="9144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grpSp>
      <p:sp>
        <p:nvSpPr>
          <p:cNvPr id="13" name="object 13"/>
          <p:cNvSpPr txBox="1">
            <a:spLocks noGrp="1"/>
          </p:cNvSpPr>
          <p:nvPr>
            <p:ph type="title"/>
          </p:nvPr>
        </p:nvSpPr>
        <p:spPr>
          <a:xfrm>
            <a:off x="450849" y="550028"/>
            <a:ext cx="14706155" cy="508687"/>
          </a:xfrm>
          <a:prstGeom prst="rect">
            <a:avLst/>
          </a:prstGeom>
        </p:spPr>
        <p:txBody>
          <a:bodyPr vert="horz" wrap="square" lIns="0" tIns="16087" rIns="0" bIns="0" rtlCol="0" anchor="b">
            <a:spAutoFit/>
          </a:bodyPr>
          <a:lstStyle/>
          <a:p>
            <a:pPr marL="16933">
              <a:spcBef>
                <a:spcPts val="127"/>
              </a:spcBef>
            </a:pPr>
            <a:r>
              <a:rPr sz="3200" b="1" spc="-147" dirty="0">
                <a:latin typeface="Calibri" panose="020F0502020204030204" pitchFamily="34" charset="0"/>
                <a:cs typeface="Calibri" panose="020F0502020204030204" pitchFamily="34" charset="0"/>
              </a:rPr>
              <a:t>Anthem</a:t>
            </a:r>
            <a:r>
              <a:rPr sz="3200" b="1" spc="-200" dirty="0">
                <a:latin typeface="Calibri" panose="020F0502020204030204" pitchFamily="34" charset="0"/>
                <a:cs typeface="Calibri" panose="020F0502020204030204" pitchFamily="34" charset="0"/>
              </a:rPr>
              <a:t> </a:t>
            </a:r>
            <a:r>
              <a:rPr sz="3200" b="1" spc="-133" dirty="0">
                <a:latin typeface="Calibri" panose="020F0502020204030204" pitchFamily="34" charset="0"/>
                <a:cs typeface="Calibri" panose="020F0502020204030204" pitchFamily="34" charset="0"/>
              </a:rPr>
              <a:t>Health</a:t>
            </a:r>
            <a:r>
              <a:rPr sz="3200" b="1" spc="-220" dirty="0">
                <a:latin typeface="Calibri" panose="020F0502020204030204" pitchFamily="34" charset="0"/>
                <a:cs typeface="Calibri" panose="020F0502020204030204" pitchFamily="34" charset="0"/>
              </a:rPr>
              <a:t> </a:t>
            </a:r>
            <a:r>
              <a:rPr sz="3200" b="1" spc="-67" dirty="0">
                <a:latin typeface="Calibri" panose="020F0502020204030204" pitchFamily="34" charset="0"/>
                <a:cs typeface="Calibri" panose="020F0502020204030204" pitchFamily="34" charset="0"/>
              </a:rPr>
              <a:t>Guides</a:t>
            </a:r>
          </a:p>
        </p:txBody>
      </p:sp>
      <p:sp>
        <p:nvSpPr>
          <p:cNvPr id="14" name="object 14"/>
          <p:cNvSpPr txBox="1"/>
          <p:nvPr/>
        </p:nvSpPr>
        <p:spPr>
          <a:xfrm>
            <a:off x="1242534" y="2569333"/>
            <a:ext cx="1988820" cy="509541"/>
          </a:xfrm>
          <a:prstGeom prst="rect">
            <a:avLst/>
          </a:prstGeom>
        </p:spPr>
        <p:txBody>
          <a:bodyPr vert="horz" wrap="square" lIns="0" tIns="16933" rIns="0" bIns="0" rtlCol="0">
            <a:spAutoFit/>
          </a:bodyPr>
          <a:lstStyle/>
          <a:p>
            <a:pPr marL="16933" marR="6773">
              <a:spcBef>
                <a:spcPts val="133"/>
              </a:spcBef>
            </a:pPr>
            <a:r>
              <a:rPr sz="1600" dirty="0">
                <a:solidFill>
                  <a:srgbClr val="5E5E5E"/>
                </a:solidFill>
                <a:latin typeface="Calibri" panose="020F0502020204030204" pitchFamily="34" charset="0"/>
                <a:cs typeface="Calibri" panose="020F0502020204030204" pitchFamily="34" charset="0"/>
              </a:rPr>
              <a:t>Find</a:t>
            </a:r>
            <a:r>
              <a:rPr sz="1600" spc="-2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the</a:t>
            </a:r>
            <a:r>
              <a:rPr sz="1600" spc="-2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right</a:t>
            </a:r>
            <a:r>
              <a:rPr sz="1600" spc="-20"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benefits </a:t>
            </a:r>
            <a:r>
              <a:rPr sz="1600" dirty="0">
                <a:solidFill>
                  <a:srgbClr val="5E5E5E"/>
                </a:solidFill>
                <a:latin typeface="Calibri" panose="020F0502020204030204" pitchFamily="34" charset="0"/>
                <a:cs typeface="Calibri" panose="020F0502020204030204" pitchFamily="34" charset="0"/>
              </a:rPr>
              <a:t>for</a:t>
            </a:r>
            <a:r>
              <a:rPr sz="1600" spc="-2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your</a:t>
            </a:r>
            <a:r>
              <a:rPr sz="1600" spc="-7"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needs.</a:t>
            </a:r>
            <a:endParaRPr sz="1600" dirty="0">
              <a:latin typeface="Calibri" panose="020F0502020204030204" pitchFamily="34" charset="0"/>
              <a:cs typeface="Calibri" panose="020F0502020204030204" pitchFamily="34" charset="0"/>
            </a:endParaRPr>
          </a:p>
        </p:txBody>
      </p:sp>
      <p:sp>
        <p:nvSpPr>
          <p:cNvPr id="15" name="object 15"/>
          <p:cNvSpPr txBox="1"/>
          <p:nvPr/>
        </p:nvSpPr>
        <p:spPr>
          <a:xfrm>
            <a:off x="401082" y="4301806"/>
            <a:ext cx="6985000" cy="755762"/>
          </a:xfrm>
          <a:prstGeom prst="rect">
            <a:avLst/>
          </a:prstGeom>
        </p:spPr>
        <p:txBody>
          <a:bodyPr vert="horz" wrap="square" lIns="0" tIns="16933" rIns="0" bIns="0" rtlCol="0">
            <a:spAutoFit/>
          </a:bodyPr>
          <a:lstStyle/>
          <a:p>
            <a:pPr marL="16933" marR="6773">
              <a:spcBef>
                <a:spcPts val="133"/>
              </a:spcBef>
            </a:pPr>
            <a:r>
              <a:rPr sz="1600" dirty="0">
                <a:solidFill>
                  <a:srgbClr val="0079C2"/>
                </a:solidFill>
                <a:latin typeface="Calibri" panose="020F0502020204030204" pitchFamily="34" charset="0"/>
                <a:cs typeface="Calibri" panose="020F0502020204030204" pitchFamily="34" charset="0"/>
              </a:rPr>
              <a:t>Reach</a:t>
            </a:r>
            <a:r>
              <a:rPr sz="1600" spc="-3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an</a:t>
            </a:r>
            <a:r>
              <a:rPr sz="1600" spc="-107"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Anthem</a:t>
            </a:r>
            <a:r>
              <a:rPr sz="1600" spc="-1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Health</a:t>
            </a:r>
            <a:r>
              <a:rPr sz="1600" spc="-60"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Guide</a:t>
            </a:r>
            <a:r>
              <a:rPr sz="1600" spc="-27"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at</a:t>
            </a:r>
            <a:r>
              <a:rPr sz="1600" spc="-20" dirty="0">
                <a:solidFill>
                  <a:srgbClr val="0079C2"/>
                </a:solidFill>
                <a:latin typeface="Calibri" panose="020F0502020204030204" pitchFamily="34" charset="0"/>
                <a:cs typeface="Calibri" panose="020F0502020204030204" pitchFamily="34" charset="0"/>
              </a:rPr>
              <a:t> </a:t>
            </a:r>
            <a:r>
              <a:rPr sz="1600" b="1" spc="-13" dirty="0">
                <a:solidFill>
                  <a:srgbClr val="0079C2"/>
                </a:solidFill>
                <a:latin typeface="Calibri" panose="020F0502020204030204" pitchFamily="34" charset="0"/>
                <a:cs typeface="Calibri" panose="020F0502020204030204" pitchFamily="34" charset="0"/>
              </a:rPr>
              <a:t>833-831-</a:t>
            </a:r>
            <a:r>
              <a:rPr sz="1600" b="1" dirty="0">
                <a:solidFill>
                  <a:srgbClr val="0079C2"/>
                </a:solidFill>
                <a:latin typeface="Calibri" panose="020F0502020204030204" pitchFamily="34" charset="0"/>
                <a:cs typeface="Calibri" panose="020F0502020204030204" pitchFamily="34" charset="0"/>
              </a:rPr>
              <a:t>0085</a:t>
            </a:r>
            <a:r>
              <a:rPr sz="1600" b="1" spc="-60"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which is on</a:t>
            </a:r>
            <a:r>
              <a:rPr sz="1600" spc="-27"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the</a:t>
            </a:r>
            <a:r>
              <a:rPr sz="1600" spc="-1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back</a:t>
            </a:r>
            <a:r>
              <a:rPr sz="1600" spc="-3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of </a:t>
            </a:r>
            <a:r>
              <a:rPr sz="1600" spc="-27" dirty="0">
                <a:solidFill>
                  <a:srgbClr val="0079C2"/>
                </a:solidFill>
                <a:latin typeface="Calibri" panose="020F0502020204030204" pitchFamily="34" charset="0"/>
                <a:cs typeface="Calibri" panose="020F0502020204030204" pitchFamily="34" charset="0"/>
              </a:rPr>
              <a:t>your </a:t>
            </a:r>
            <a:r>
              <a:rPr sz="1600" dirty="0">
                <a:solidFill>
                  <a:srgbClr val="0079C2"/>
                </a:solidFill>
                <a:latin typeface="Calibri" panose="020F0502020204030204" pitchFamily="34" charset="0"/>
                <a:cs typeface="Calibri" panose="020F0502020204030204" pitchFamily="34" charset="0"/>
              </a:rPr>
              <a:t>member</a:t>
            </a:r>
            <a:r>
              <a:rPr sz="1600" spc="-47"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ID</a:t>
            </a:r>
            <a:r>
              <a:rPr sz="1600" spc="-7"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card.</a:t>
            </a:r>
            <a:r>
              <a:rPr sz="1600" spc="-53" dirty="0">
                <a:solidFill>
                  <a:srgbClr val="0079C2"/>
                </a:solidFill>
                <a:latin typeface="Calibri" panose="020F0502020204030204" pitchFamily="34" charset="0"/>
                <a:cs typeface="Calibri" panose="020F0502020204030204" pitchFamily="34" charset="0"/>
              </a:rPr>
              <a:t> </a:t>
            </a:r>
            <a:r>
              <a:rPr sz="1600" spc="-40" dirty="0">
                <a:solidFill>
                  <a:srgbClr val="0079C2"/>
                </a:solidFill>
                <a:latin typeface="Calibri" panose="020F0502020204030204" pitchFamily="34" charset="0"/>
                <a:cs typeface="Calibri" panose="020F0502020204030204" pitchFamily="34" charset="0"/>
              </a:rPr>
              <a:t>You</a:t>
            </a:r>
            <a:r>
              <a:rPr sz="1600" spc="-1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can</a:t>
            </a:r>
            <a:r>
              <a:rPr sz="1600" spc="-1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also</a:t>
            </a:r>
            <a:r>
              <a:rPr sz="1600" spc="-3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go to</a:t>
            </a:r>
            <a:r>
              <a:rPr sz="1600" spc="-13" dirty="0">
                <a:solidFill>
                  <a:srgbClr val="0079C2"/>
                </a:solidFill>
                <a:latin typeface="Calibri" panose="020F0502020204030204" pitchFamily="34" charset="0"/>
                <a:cs typeface="Calibri" panose="020F0502020204030204" pitchFamily="34" charset="0"/>
              </a:rPr>
              <a:t> </a:t>
            </a:r>
            <a:r>
              <a:rPr sz="1600" b="1" dirty="0">
                <a:solidFill>
                  <a:srgbClr val="0079C2"/>
                </a:solidFill>
                <a:latin typeface="Calibri" panose="020F0502020204030204" pitchFamily="34" charset="0"/>
                <a:cs typeface="Calibri" panose="020F0502020204030204" pitchFamily="34" charset="0"/>
              </a:rPr>
              <a:t>anthem.com</a:t>
            </a:r>
            <a:r>
              <a:rPr sz="1600" b="1" spc="-20"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to</a:t>
            </a:r>
            <a:r>
              <a:rPr sz="1600" spc="-1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send</a:t>
            </a:r>
            <a:r>
              <a:rPr sz="1600" spc="-3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a</a:t>
            </a:r>
            <a:r>
              <a:rPr sz="1600" spc="-1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secure</a:t>
            </a:r>
            <a:r>
              <a:rPr sz="1600" spc="-3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email</a:t>
            </a:r>
            <a:r>
              <a:rPr sz="1600" spc="-40" dirty="0">
                <a:solidFill>
                  <a:srgbClr val="0079C2"/>
                </a:solidFill>
                <a:latin typeface="Calibri" panose="020F0502020204030204" pitchFamily="34" charset="0"/>
                <a:cs typeface="Calibri" panose="020F0502020204030204" pitchFamily="34" charset="0"/>
              </a:rPr>
              <a:t> </a:t>
            </a:r>
            <a:r>
              <a:rPr sz="1600" spc="-33" dirty="0">
                <a:solidFill>
                  <a:srgbClr val="0079C2"/>
                </a:solidFill>
                <a:latin typeface="Calibri" panose="020F0502020204030204" pitchFamily="34" charset="0"/>
                <a:cs typeface="Calibri" panose="020F0502020204030204" pitchFamily="34" charset="0"/>
              </a:rPr>
              <a:t>or </a:t>
            </a:r>
            <a:r>
              <a:rPr sz="1600" dirty="0">
                <a:solidFill>
                  <a:srgbClr val="0079C2"/>
                </a:solidFill>
                <a:latin typeface="Calibri" panose="020F0502020204030204" pitchFamily="34" charset="0"/>
                <a:cs typeface="Calibri" panose="020F0502020204030204" pitchFamily="34" charset="0"/>
              </a:rPr>
              <a:t>chat</a:t>
            </a:r>
            <a:r>
              <a:rPr sz="1600" spc="-27" dirty="0">
                <a:solidFill>
                  <a:srgbClr val="0079C2"/>
                </a:solidFill>
                <a:latin typeface="Calibri" panose="020F0502020204030204" pitchFamily="34" charset="0"/>
                <a:cs typeface="Calibri" panose="020F0502020204030204" pitchFamily="34" charset="0"/>
              </a:rPr>
              <a:t> </a:t>
            </a:r>
            <a:r>
              <a:rPr sz="1600" spc="-13" dirty="0">
                <a:solidFill>
                  <a:srgbClr val="0079C2"/>
                </a:solidFill>
                <a:latin typeface="Calibri" panose="020F0502020204030204" pitchFamily="34" charset="0"/>
                <a:cs typeface="Calibri" panose="020F0502020204030204" pitchFamily="34" charset="0"/>
              </a:rPr>
              <a:t>online.</a:t>
            </a:r>
            <a:endParaRPr sz="1600" dirty="0">
              <a:latin typeface="Calibri" panose="020F0502020204030204" pitchFamily="34" charset="0"/>
              <a:cs typeface="Calibri" panose="020F0502020204030204" pitchFamily="34" charset="0"/>
            </a:endParaRPr>
          </a:p>
        </p:txBody>
      </p:sp>
      <p:grpSp>
        <p:nvGrpSpPr>
          <p:cNvPr id="16" name="object 16"/>
          <p:cNvGrpSpPr/>
          <p:nvPr/>
        </p:nvGrpSpPr>
        <p:grpSpPr>
          <a:xfrm>
            <a:off x="418591" y="2523970"/>
            <a:ext cx="4303777" cy="1536192"/>
            <a:chOff x="313943" y="2450592"/>
            <a:chExt cx="3227833" cy="1152144"/>
          </a:xfrm>
        </p:grpSpPr>
        <p:sp>
          <p:nvSpPr>
            <p:cNvPr id="20" name="object 20"/>
            <p:cNvSpPr/>
            <p:nvPr/>
          </p:nvSpPr>
          <p:spPr>
            <a:xfrm>
              <a:off x="313943" y="2450592"/>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001F69"/>
            </a:solidFill>
          </p:spPr>
          <p:txBody>
            <a:bodyPr wrap="square" lIns="0" tIns="0" rIns="0" bIns="0" rtlCol="0"/>
            <a:lstStyle/>
            <a:p>
              <a:endParaRPr sz="2400"/>
            </a:p>
          </p:txBody>
        </p:sp>
        <p:sp>
          <p:nvSpPr>
            <p:cNvPr id="21" name="object 21"/>
            <p:cNvSpPr/>
            <p:nvPr/>
          </p:nvSpPr>
          <p:spPr>
            <a:xfrm>
              <a:off x="496823" y="2535936"/>
              <a:ext cx="182245" cy="257810"/>
            </a:xfrm>
            <a:custGeom>
              <a:avLst/>
              <a:gdLst/>
              <a:ahLst/>
              <a:cxnLst/>
              <a:rect l="l" t="t" r="r" b="b"/>
              <a:pathLst>
                <a:path w="182245" h="257810">
                  <a:moveTo>
                    <a:pt x="86613" y="0"/>
                  </a:moveTo>
                  <a:lnTo>
                    <a:pt x="79755" y="0"/>
                  </a:lnTo>
                  <a:lnTo>
                    <a:pt x="74421" y="1778"/>
                  </a:lnTo>
                  <a:lnTo>
                    <a:pt x="67817" y="7861"/>
                  </a:lnTo>
                  <a:lnTo>
                    <a:pt x="66039" y="11671"/>
                  </a:lnTo>
                  <a:lnTo>
                    <a:pt x="66039" y="15989"/>
                  </a:lnTo>
                  <a:lnTo>
                    <a:pt x="62555" y="42172"/>
                  </a:lnTo>
                  <a:lnTo>
                    <a:pt x="56070" y="59504"/>
                  </a:lnTo>
                  <a:lnTo>
                    <a:pt x="49680" y="69222"/>
                  </a:lnTo>
                  <a:lnTo>
                    <a:pt x="46481" y="72567"/>
                  </a:lnTo>
                  <a:lnTo>
                    <a:pt x="1015" y="104038"/>
                  </a:lnTo>
                  <a:lnTo>
                    <a:pt x="0" y="106070"/>
                  </a:lnTo>
                  <a:lnTo>
                    <a:pt x="0" y="111391"/>
                  </a:lnTo>
                  <a:lnTo>
                    <a:pt x="2793" y="113931"/>
                  </a:lnTo>
                  <a:lnTo>
                    <a:pt x="6349" y="113931"/>
                  </a:lnTo>
                  <a:lnTo>
                    <a:pt x="8889" y="113677"/>
                  </a:lnTo>
                  <a:lnTo>
                    <a:pt x="53593" y="82219"/>
                  </a:lnTo>
                  <a:lnTo>
                    <a:pt x="74203" y="46926"/>
                  </a:lnTo>
                  <a:lnTo>
                    <a:pt x="78485" y="16243"/>
                  </a:lnTo>
                  <a:lnTo>
                    <a:pt x="78485" y="12433"/>
                  </a:lnTo>
                  <a:lnTo>
                    <a:pt x="82803" y="11925"/>
                  </a:lnTo>
                  <a:lnTo>
                    <a:pt x="86613" y="11925"/>
                  </a:lnTo>
                  <a:lnTo>
                    <a:pt x="98000" y="16858"/>
                  </a:lnTo>
                  <a:lnTo>
                    <a:pt x="103981" y="27976"/>
                  </a:lnTo>
                  <a:lnTo>
                    <a:pt x="106295" y="39759"/>
                  </a:lnTo>
                  <a:lnTo>
                    <a:pt x="106679" y="46685"/>
                  </a:lnTo>
                  <a:lnTo>
                    <a:pt x="105275" y="59990"/>
                  </a:lnTo>
                  <a:lnTo>
                    <a:pt x="102107" y="71843"/>
                  </a:lnTo>
                  <a:lnTo>
                    <a:pt x="98750" y="80696"/>
                  </a:lnTo>
                  <a:lnTo>
                    <a:pt x="95757" y="86779"/>
                  </a:lnTo>
                  <a:lnTo>
                    <a:pt x="96011" y="89065"/>
                  </a:lnTo>
                  <a:lnTo>
                    <a:pt x="98297" y="92621"/>
                  </a:lnTo>
                  <a:lnTo>
                    <a:pt x="100329" y="93891"/>
                  </a:lnTo>
                  <a:lnTo>
                    <a:pt x="160527" y="93891"/>
                  </a:lnTo>
                  <a:lnTo>
                    <a:pt x="166115" y="97180"/>
                  </a:lnTo>
                  <a:lnTo>
                    <a:pt x="170941" y="108356"/>
                  </a:lnTo>
                  <a:lnTo>
                    <a:pt x="169417" y="114947"/>
                  </a:lnTo>
                  <a:lnTo>
                    <a:pt x="164337" y="119011"/>
                  </a:lnTo>
                  <a:lnTo>
                    <a:pt x="157987" y="124587"/>
                  </a:lnTo>
                  <a:lnTo>
                    <a:pt x="156717" y="133985"/>
                  </a:lnTo>
                  <a:lnTo>
                    <a:pt x="161797" y="140830"/>
                  </a:lnTo>
                  <a:lnTo>
                    <a:pt x="163321" y="143370"/>
                  </a:lnTo>
                  <a:lnTo>
                    <a:pt x="164337" y="146164"/>
                  </a:lnTo>
                  <a:lnTo>
                    <a:pt x="164337" y="153263"/>
                  </a:lnTo>
                  <a:lnTo>
                    <a:pt x="162559" y="157327"/>
                  </a:lnTo>
                  <a:lnTo>
                    <a:pt x="152653" y="165442"/>
                  </a:lnTo>
                  <a:lnTo>
                    <a:pt x="151383" y="174828"/>
                  </a:lnTo>
                  <a:lnTo>
                    <a:pt x="158241" y="184226"/>
                  </a:lnTo>
                  <a:lnTo>
                    <a:pt x="159003" y="187007"/>
                  </a:lnTo>
                  <a:lnTo>
                    <a:pt x="159003" y="194373"/>
                  </a:lnTo>
                  <a:lnTo>
                    <a:pt x="157226" y="198437"/>
                  </a:lnTo>
                  <a:lnTo>
                    <a:pt x="148335" y="205282"/>
                  </a:lnTo>
                  <a:lnTo>
                    <a:pt x="146303" y="212394"/>
                  </a:lnTo>
                  <a:lnTo>
                    <a:pt x="148589" y="219240"/>
                  </a:lnTo>
                  <a:lnTo>
                    <a:pt x="148589" y="220764"/>
                  </a:lnTo>
                  <a:lnTo>
                    <a:pt x="115014" y="240988"/>
                  </a:lnTo>
                  <a:lnTo>
                    <a:pt x="70865" y="245376"/>
                  </a:lnTo>
                  <a:lnTo>
                    <a:pt x="60451" y="245376"/>
                  </a:lnTo>
                  <a:lnTo>
                    <a:pt x="48311" y="244809"/>
                  </a:lnTo>
                  <a:lnTo>
                    <a:pt x="35528" y="243124"/>
                  </a:lnTo>
                  <a:lnTo>
                    <a:pt x="22125" y="240345"/>
                  </a:lnTo>
                  <a:lnTo>
                    <a:pt x="7619" y="236245"/>
                  </a:lnTo>
                  <a:lnTo>
                    <a:pt x="2793" y="236245"/>
                  </a:lnTo>
                  <a:lnTo>
                    <a:pt x="0" y="238772"/>
                  </a:lnTo>
                  <a:lnTo>
                    <a:pt x="0" y="244868"/>
                  </a:lnTo>
                  <a:lnTo>
                    <a:pt x="47216" y="256941"/>
                  </a:lnTo>
                  <a:lnTo>
                    <a:pt x="60451" y="257556"/>
                  </a:lnTo>
                  <a:lnTo>
                    <a:pt x="70865" y="257556"/>
                  </a:lnTo>
                  <a:lnTo>
                    <a:pt x="122729" y="251453"/>
                  </a:lnTo>
                  <a:lnTo>
                    <a:pt x="159396" y="228200"/>
                  </a:lnTo>
                  <a:lnTo>
                    <a:pt x="161035" y="220764"/>
                  </a:lnTo>
                  <a:lnTo>
                    <a:pt x="160781" y="216700"/>
                  </a:lnTo>
                  <a:lnTo>
                    <a:pt x="159765" y="213398"/>
                  </a:lnTo>
                  <a:lnTo>
                    <a:pt x="160273" y="211632"/>
                  </a:lnTo>
                  <a:lnTo>
                    <a:pt x="167894" y="205282"/>
                  </a:lnTo>
                  <a:lnTo>
                    <a:pt x="171449" y="197929"/>
                  </a:lnTo>
                  <a:lnTo>
                    <a:pt x="171449" y="184480"/>
                  </a:lnTo>
                  <a:lnTo>
                    <a:pt x="169925" y="179146"/>
                  </a:lnTo>
                  <a:lnTo>
                    <a:pt x="165353" y="173062"/>
                  </a:lnTo>
                  <a:lnTo>
                    <a:pt x="165607" y="170522"/>
                  </a:lnTo>
                  <a:lnTo>
                    <a:pt x="167385" y="169252"/>
                  </a:lnTo>
                  <a:lnTo>
                    <a:pt x="173481" y="164172"/>
                  </a:lnTo>
                  <a:lnTo>
                    <a:pt x="176783" y="156819"/>
                  </a:lnTo>
                  <a:lnTo>
                    <a:pt x="176783" y="143624"/>
                  </a:lnTo>
                  <a:lnTo>
                    <a:pt x="175005" y="138290"/>
                  </a:lnTo>
                  <a:lnTo>
                    <a:pt x="170687" y="132207"/>
                  </a:lnTo>
                  <a:lnTo>
                    <a:pt x="170941" y="129667"/>
                  </a:lnTo>
                  <a:lnTo>
                    <a:pt x="172465" y="128397"/>
                  </a:lnTo>
                  <a:lnTo>
                    <a:pt x="178018" y="122193"/>
                  </a:lnTo>
                  <a:lnTo>
                    <a:pt x="181260" y="114915"/>
                  </a:lnTo>
                  <a:lnTo>
                    <a:pt x="182074" y="107019"/>
                  </a:lnTo>
                  <a:lnTo>
                    <a:pt x="180339" y="98958"/>
                  </a:lnTo>
                  <a:lnTo>
                    <a:pt x="176283" y="91875"/>
                  </a:lnTo>
                  <a:lnTo>
                    <a:pt x="170179" y="86434"/>
                  </a:lnTo>
                  <a:lnTo>
                    <a:pt x="162552" y="82943"/>
                  </a:lnTo>
                  <a:lnTo>
                    <a:pt x="153923" y="81711"/>
                  </a:lnTo>
                  <a:lnTo>
                    <a:pt x="111759" y="81711"/>
                  </a:lnTo>
                  <a:lnTo>
                    <a:pt x="114625" y="73558"/>
                  </a:lnTo>
                  <a:lnTo>
                    <a:pt x="116839" y="65368"/>
                  </a:lnTo>
                  <a:lnTo>
                    <a:pt x="118483" y="56276"/>
                  </a:lnTo>
                  <a:lnTo>
                    <a:pt x="119125" y="46685"/>
                  </a:lnTo>
                  <a:lnTo>
                    <a:pt x="117439" y="30293"/>
                  </a:lnTo>
                  <a:lnTo>
                    <a:pt x="111918" y="15255"/>
                  </a:lnTo>
                  <a:lnTo>
                    <a:pt x="101873" y="4262"/>
                  </a:lnTo>
                  <a:lnTo>
                    <a:pt x="86613" y="0"/>
                  </a:lnTo>
                  <a:close/>
                </a:path>
              </a:pathLst>
            </a:custGeom>
            <a:solidFill>
              <a:srgbClr val="FFFFFF"/>
            </a:solidFill>
          </p:spPr>
          <p:txBody>
            <a:bodyPr wrap="square" lIns="0" tIns="0" rIns="0" bIns="0" rtlCol="0"/>
            <a:lstStyle/>
            <a:p>
              <a:endParaRPr sz="2400"/>
            </a:p>
          </p:txBody>
        </p:sp>
        <p:pic>
          <p:nvPicPr>
            <p:cNvPr id="22" name="object 22"/>
            <p:cNvPicPr/>
            <p:nvPr/>
          </p:nvPicPr>
          <p:blipFill>
            <a:blip r:embed="rId3" cstate="print"/>
            <a:stretch>
              <a:fillRect/>
            </a:stretch>
          </p:blipFill>
          <p:spPr>
            <a:xfrm>
              <a:off x="422146" y="2638043"/>
              <a:ext cx="65531" cy="147827"/>
            </a:xfrm>
            <a:prstGeom prst="rect">
              <a:avLst/>
            </a:prstGeom>
          </p:spPr>
        </p:pic>
        <p:sp>
          <p:nvSpPr>
            <p:cNvPr id="23" name="object 23"/>
            <p:cNvSpPr/>
            <p:nvPr/>
          </p:nvSpPr>
          <p:spPr>
            <a:xfrm>
              <a:off x="3084576" y="3145536"/>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001F69"/>
            </a:solidFill>
          </p:spPr>
          <p:txBody>
            <a:bodyPr wrap="square" lIns="0" tIns="0" rIns="0" bIns="0" rtlCol="0"/>
            <a:lstStyle/>
            <a:p>
              <a:endParaRPr sz="2400"/>
            </a:p>
          </p:txBody>
        </p:sp>
        <p:sp>
          <p:nvSpPr>
            <p:cNvPr id="24" name="object 24"/>
            <p:cNvSpPr/>
            <p:nvPr/>
          </p:nvSpPr>
          <p:spPr>
            <a:xfrm>
              <a:off x="3182110" y="3295916"/>
              <a:ext cx="268605" cy="203200"/>
            </a:xfrm>
            <a:custGeom>
              <a:avLst/>
              <a:gdLst/>
              <a:ahLst/>
              <a:cxnLst/>
              <a:rect l="l" t="t" r="r" b="b"/>
              <a:pathLst>
                <a:path w="268604" h="203200">
                  <a:moveTo>
                    <a:pt x="39863" y="0"/>
                  </a:moveTo>
                  <a:lnTo>
                    <a:pt x="24688" y="1012"/>
                  </a:lnTo>
                  <a:lnTo>
                    <a:pt x="22898" y="2371"/>
                  </a:lnTo>
                  <a:lnTo>
                    <a:pt x="20878" y="5774"/>
                  </a:lnTo>
                  <a:lnTo>
                    <a:pt x="20878" y="8035"/>
                  </a:lnTo>
                  <a:lnTo>
                    <a:pt x="25819" y="16874"/>
                  </a:lnTo>
                  <a:lnTo>
                    <a:pt x="36144" y="33879"/>
                  </a:lnTo>
                  <a:lnTo>
                    <a:pt x="37261" y="43163"/>
                  </a:lnTo>
                  <a:lnTo>
                    <a:pt x="32251" y="49924"/>
                  </a:lnTo>
                  <a:lnTo>
                    <a:pt x="28000" y="56963"/>
                  </a:lnTo>
                  <a:lnTo>
                    <a:pt x="24506" y="64300"/>
                  </a:lnTo>
                  <a:lnTo>
                    <a:pt x="21767" y="71954"/>
                  </a:lnTo>
                  <a:lnTo>
                    <a:pt x="6057" y="71954"/>
                  </a:lnTo>
                  <a:lnTo>
                    <a:pt x="0" y="78748"/>
                  </a:lnTo>
                  <a:lnTo>
                    <a:pt x="0" y="130209"/>
                  </a:lnTo>
                  <a:lnTo>
                    <a:pt x="4038" y="133155"/>
                  </a:lnTo>
                  <a:lnTo>
                    <a:pt x="6515" y="134057"/>
                  </a:lnTo>
                  <a:lnTo>
                    <a:pt x="9423" y="135416"/>
                  </a:lnTo>
                  <a:lnTo>
                    <a:pt x="26263" y="135416"/>
                  </a:lnTo>
                  <a:lnTo>
                    <a:pt x="31290" y="144190"/>
                  </a:lnTo>
                  <a:lnTo>
                    <a:pt x="37541" y="151708"/>
                  </a:lnTo>
                  <a:lnTo>
                    <a:pt x="44887" y="157824"/>
                  </a:lnTo>
                  <a:lnTo>
                    <a:pt x="53200" y="162391"/>
                  </a:lnTo>
                  <a:lnTo>
                    <a:pt x="46685" y="193214"/>
                  </a:lnTo>
                  <a:lnTo>
                    <a:pt x="47586" y="196389"/>
                  </a:lnTo>
                  <a:lnTo>
                    <a:pt x="51625" y="201596"/>
                  </a:lnTo>
                  <a:lnTo>
                    <a:pt x="54990" y="203183"/>
                  </a:lnTo>
                  <a:lnTo>
                    <a:pt x="58585" y="202954"/>
                  </a:lnTo>
                  <a:lnTo>
                    <a:pt x="95389" y="202954"/>
                  </a:lnTo>
                  <a:lnTo>
                    <a:pt x="101231" y="198205"/>
                  </a:lnTo>
                  <a:lnTo>
                    <a:pt x="105041" y="180069"/>
                  </a:lnTo>
                  <a:lnTo>
                    <a:pt x="111785" y="180971"/>
                  </a:lnTo>
                  <a:lnTo>
                    <a:pt x="119633" y="181428"/>
                  </a:lnTo>
                  <a:lnTo>
                    <a:pt x="133553" y="181428"/>
                  </a:lnTo>
                  <a:lnTo>
                    <a:pt x="141414" y="180971"/>
                  </a:lnTo>
                  <a:lnTo>
                    <a:pt x="148145" y="180069"/>
                  </a:lnTo>
                  <a:lnTo>
                    <a:pt x="151955" y="198205"/>
                  </a:lnTo>
                  <a:lnTo>
                    <a:pt x="157568" y="202954"/>
                  </a:lnTo>
                  <a:lnTo>
                    <a:pt x="198196" y="202954"/>
                  </a:lnTo>
                  <a:lnTo>
                    <a:pt x="201333" y="201596"/>
                  </a:lnTo>
                  <a:lnTo>
                    <a:pt x="205600" y="196389"/>
                  </a:lnTo>
                  <a:lnTo>
                    <a:pt x="206273" y="193214"/>
                  </a:lnTo>
                  <a:lnTo>
                    <a:pt x="205828" y="190039"/>
                  </a:lnTo>
                  <a:lnTo>
                    <a:pt x="199542" y="158758"/>
                  </a:lnTo>
                  <a:lnTo>
                    <a:pt x="214353" y="144955"/>
                  </a:lnTo>
                  <a:lnTo>
                    <a:pt x="225269" y="129045"/>
                  </a:lnTo>
                  <a:lnTo>
                    <a:pt x="232017" y="111561"/>
                  </a:lnTo>
                  <a:lnTo>
                    <a:pt x="234327" y="93036"/>
                  </a:lnTo>
                  <a:lnTo>
                    <a:pt x="234327" y="90318"/>
                  </a:lnTo>
                  <a:lnTo>
                    <a:pt x="237477" y="91677"/>
                  </a:lnTo>
                  <a:lnTo>
                    <a:pt x="240398" y="92122"/>
                  </a:lnTo>
                  <a:lnTo>
                    <a:pt x="245109" y="92122"/>
                  </a:lnTo>
                  <a:lnTo>
                    <a:pt x="248475" y="91677"/>
                  </a:lnTo>
                  <a:lnTo>
                    <a:pt x="259245" y="89404"/>
                  </a:lnTo>
                  <a:lnTo>
                    <a:pt x="264858" y="80336"/>
                  </a:lnTo>
                  <a:lnTo>
                    <a:pt x="268223" y="74443"/>
                  </a:lnTo>
                  <a:lnTo>
                    <a:pt x="267106" y="70824"/>
                  </a:lnTo>
                  <a:lnTo>
                    <a:pt x="264185" y="69008"/>
                  </a:lnTo>
                  <a:lnTo>
                    <a:pt x="261264" y="67420"/>
                  </a:lnTo>
                  <a:lnTo>
                    <a:pt x="257454" y="68550"/>
                  </a:lnTo>
                  <a:lnTo>
                    <a:pt x="251840" y="78304"/>
                  </a:lnTo>
                  <a:lnTo>
                    <a:pt x="245998" y="79663"/>
                  </a:lnTo>
                  <a:lnTo>
                    <a:pt x="241960" y="80336"/>
                  </a:lnTo>
                  <a:lnTo>
                    <a:pt x="237248" y="78977"/>
                  </a:lnTo>
                  <a:lnTo>
                    <a:pt x="232092" y="75358"/>
                  </a:lnTo>
                  <a:lnTo>
                    <a:pt x="227975" y="62757"/>
                  </a:lnTo>
                  <a:lnTo>
                    <a:pt x="221710" y="50902"/>
                  </a:lnTo>
                  <a:lnTo>
                    <a:pt x="213340" y="39941"/>
                  </a:lnTo>
                  <a:lnTo>
                    <a:pt x="202907" y="30019"/>
                  </a:lnTo>
                  <a:lnTo>
                    <a:pt x="200444" y="27987"/>
                  </a:lnTo>
                  <a:lnTo>
                    <a:pt x="196621" y="28431"/>
                  </a:lnTo>
                  <a:lnTo>
                    <a:pt x="194373" y="30933"/>
                  </a:lnTo>
                  <a:lnTo>
                    <a:pt x="192354" y="33651"/>
                  </a:lnTo>
                  <a:lnTo>
                    <a:pt x="192582" y="37499"/>
                  </a:lnTo>
                  <a:lnTo>
                    <a:pt x="195275" y="39544"/>
                  </a:lnTo>
                  <a:lnTo>
                    <a:pt x="206740" y="51182"/>
                  </a:lnTo>
                  <a:lnTo>
                    <a:pt x="215111" y="64161"/>
                  </a:lnTo>
                  <a:lnTo>
                    <a:pt x="220240" y="78204"/>
                  </a:lnTo>
                  <a:lnTo>
                    <a:pt x="221983" y="93036"/>
                  </a:lnTo>
                  <a:lnTo>
                    <a:pt x="219799" y="109528"/>
                  </a:lnTo>
                  <a:lnTo>
                    <a:pt x="213429" y="125021"/>
                  </a:lnTo>
                  <a:lnTo>
                    <a:pt x="203145" y="139027"/>
                  </a:lnTo>
                  <a:lnTo>
                    <a:pt x="189217" y="151062"/>
                  </a:lnTo>
                  <a:lnTo>
                    <a:pt x="187426" y="152421"/>
                  </a:lnTo>
                  <a:lnTo>
                    <a:pt x="186296" y="154910"/>
                  </a:lnTo>
                  <a:lnTo>
                    <a:pt x="193484" y="190724"/>
                  </a:lnTo>
                  <a:lnTo>
                    <a:pt x="163410" y="190496"/>
                  </a:lnTo>
                  <a:lnTo>
                    <a:pt x="162737" y="190039"/>
                  </a:lnTo>
                  <a:lnTo>
                    <a:pt x="158241" y="168283"/>
                  </a:lnTo>
                  <a:lnTo>
                    <a:pt x="154876" y="166239"/>
                  </a:lnTo>
                  <a:lnTo>
                    <a:pt x="144995" y="168283"/>
                  </a:lnTo>
                  <a:lnTo>
                    <a:pt x="135127" y="169185"/>
                  </a:lnTo>
                  <a:lnTo>
                    <a:pt x="118059" y="169185"/>
                  </a:lnTo>
                  <a:lnTo>
                    <a:pt x="108191" y="168283"/>
                  </a:lnTo>
                  <a:lnTo>
                    <a:pt x="98094" y="166239"/>
                  </a:lnTo>
                  <a:lnTo>
                    <a:pt x="94945" y="168283"/>
                  </a:lnTo>
                  <a:lnTo>
                    <a:pt x="90462" y="190039"/>
                  </a:lnTo>
                  <a:lnTo>
                    <a:pt x="89788" y="190496"/>
                  </a:lnTo>
                  <a:lnTo>
                    <a:pt x="59702" y="190724"/>
                  </a:lnTo>
                  <a:lnTo>
                    <a:pt x="66890" y="156726"/>
                  </a:lnTo>
                  <a:lnTo>
                    <a:pt x="65087" y="153551"/>
                  </a:lnTo>
                  <a:lnTo>
                    <a:pt x="35686" y="127034"/>
                  </a:lnTo>
                  <a:lnTo>
                    <a:pt x="34797" y="124532"/>
                  </a:lnTo>
                  <a:lnTo>
                    <a:pt x="32550" y="123173"/>
                  </a:lnTo>
                  <a:lnTo>
                    <a:pt x="13017" y="123173"/>
                  </a:lnTo>
                  <a:lnTo>
                    <a:pt x="12115" y="122957"/>
                  </a:lnTo>
                  <a:lnTo>
                    <a:pt x="12115" y="84425"/>
                  </a:lnTo>
                  <a:lnTo>
                    <a:pt x="29400" y="84425"/>
                  </a:lnTo>
                  <a:lnTo>
                    <a:pt x="31876" y="82381"/>
                  </a:lnTo>
                  <a:lnTo>
                    <a:pt x="49161" y="47926"/>
                  </a:lnTo>
                  <a:lnTo>
                    <a:pt x="49834" y="46109"/>
                  </a:lnTo>
                  <a:lnTo>
                    <a:pt x="37490" y="12340"/>
                  </a:lnTo>
                  <a:lnTo>
                    <a:pt x="49540" y="12676"/>
                  </a:lnTo>
                  <a:lnTo>
                    <a:pt x="60351" y="14667"/>
                  </a:lnTo>
                  <a:lnTo>
                    <a:pt x="69774" y="18273"/>
                  </a:lnTo>
                  <a:lnTo>
                    <a:pt x="77660" y="23453"/>
                  </a:lnTo>
                  <a:lnTo>
                    <a:pt x="79235" y="25040"/>
                  </a:lnTo>
                  <a:lnTo>
                    <a:pt x="81699" y="25269"/>
                  </a:lnTo>
                  <a:lnTo>
                    <a:pt x="89788" y="22094"/>
                  </a:lnTo>
                  <a:lnTo>
                    <a:pt x="97193" y="20049"/>
                  </a:lnTo>
                  <a:lnTo>
                    <a:pt x="108407" y="18233"/>
                  </a:lnTo>
                  <a:lnTo>
                    <a:pt x="110655" y="15058"/>
                  </a:lnTo>
                  <a:lnTo>
                    <a:pt x="109766" y="8263"/>
                  </a:lnTo>
                  <a:lnTo>
                    <a:pt x="106387" y="6003"/>
                  </a:lnTo>
                  <a:lnTo>
                    <a:pt x="103250" y="6676"/>
                  </a:lnTo>
                  <a:lnTo>
                    <a:pt x="95846" y="7806"/>
                  </a:lnTo>
                  <a:lnTo>
                    <a:pt x="88658" y="9622"/>
                  </a:lnTo>
                  <a:lnTo>
                    <a:pt x="82600" y="11896"/>
                  </a:lnTo>
                  <a:lnTo>
                    <a:pt x="68945" y="4643"/>
                  </a:lnTo>
                  <a:lnTo>
                    <a:pt x="54321" y="982"/>
                  </a:lnTo>
                  <a:lnTo>
                    <a:pt x="39863" y="0"/>
                  </a:lnTo>
                  <a:close/>
                </a:path>
              </a:pathLst>
            </a:custGeom>
            <a:solidFill>
              <a:srgbClr val="FFFFFF"/>
            </a:solidFill>
          </p:spPr>
          <p:txBody>
            <a:bodyPr wrap="square" lIns="0" tIns="0" rIns="0" bIns="0" rtlCol="0"/>
            <a:lstStyle/>
            <a:p>
              <a:endParaRPr sz="2400"/>
            </a:p>
          </p:txBody>
        </p:sp>
        <p:pic>
          <p:nvPicPr>
            <p:cNvPr id="25" name="object 25"/>
            <p:cNvPicPr/>
            <p:nvPr/>
          </p:nvPicPr>
          <p:blipFill>
            <a:blip r:embed="rId4" cstate="print"/>
            <a:stretch>
              <a:fillRect/>
            </a:stretch>
          </p:blipFill>
          <p:spPr>
            <a:xfrm>
              <a:off x="3294888" y="3214115"/>
              <a:ext cx="105155" cy="105156"/>
            </a:xfrm>
            <a:prstGeom prst="rect">
              <a:avLst/>
            </a:prstGeom>
          </p:spPr>
        </p:pic>
        <p:sp>
          <p:nvSpPr>
            <p:cNvPr id="26" name="object 26"/>
            <p:cNvSpPr/>
            <p:nvPr/>
          </p:nvSpPr>
          <p:spPr>
            <a:xfrm>
              <a:off x="3229357" y="3358890"/>
              <a:ext cx="20320" cy="21590"/>
            </a:xfrm>
            <a:custGeom>
              <a:avLst/>
              <a:gdLst/>
              <a:ahLst/>
              <a:cxnLst/>
              <a:rect l="l" t="t" r="r" b="b"/>
              <a:pathLst>
                <a:path w="20319" h="21589">
                  <a:moveTo>
                    <a:pt x="15138" y="0"/>
                  </a:moveTo>
                  <a:lnTo>
                    <a:pt x="11125" y="0"/>
                  </a:lnTo>
                  <a:lnTo>
                    <a:pt x="8902" y="2298"/>
                  </a:lnTo>
                  <a:lnTo>
                    <a:pt x="6007" y="5283"/>
                  </a:lnTo>
                  <a:lnTo>
                    <a:pt x="3555" y="8496"/>
                  </a:lnTo>
                  <a:lnTo>
                    <a:pt x="1777" y="11937"/>
                  </a:lnTo>
                  <a:lnTo>
                    <a:pt x="0" y="14922"/>
                  </a:lnTo>
                  <a:lnTo>
                    <a:pt x="1117" y="18821"/>
                  </a:lnTo>
                  <a:lnTo>
                    <a:pt x="4000" y="20421"/>
                  </a:lnTo>
                  <a:lnTo>
                    <a:pt x="4889" y="21107"/>
                  </a:lnTo>
                  <a:lnTo>
                    <a:pt x="6007" y="21335"/>
                  </a:lnTo>
                  <a:lnTo>
                    <a:pt x="9131" y="21335"/>
                  </a:lnTo>
                  <a:lnTo>
                    <a:pt x="11125" y="20192"/>
                  </a:lnTo>
                  <a:lnTo>
                    <a:pt x="13576" y="15608"/>
                  </a:lnTo>
                  <a:lnTo>
                    <a:pt x="15354" y="13309"/>
                  </a:lnTo>
                  <a:lnTo>
                    <a:pt x="19811" y="8724"/>
                  </a:lnTo>
                  <a:lnTo>
                    <a:pt x="19811" y="4825"/>
                  </a:lnTo>
                  <a:lnTo>
                    <a:pt x="15138" y="0"/>
                  </a:lnTo>
                  <a:close/>
                </a:path>
              </a:pathLst>
            </a:custGeom>
            <a:solidFill>
              <a:srgbClr val="FFFFFF"/>
            </a:solidFill>
          </p:spPr>
          <p:txBody>
            <a:bodyPr wrap="square" lIns="0" tIns="0" rIns="0" bIns="0" rtlCol="0"/>
            <a:lstStyle/>
            <a:p>
              <a:endParaRPr sz="2400"/>
            </a:p>
          </p:txBody>
        </p:sp>
        <p:sp>
          <p:nvSpPr>
            <p:cNvPr id="27" name="object 27"/>
            <p:cNvSpPr/>
            <p:nvPr/>
          </p:nvSpPr>
          <p:spPr>
            <a:xfrm>
              <a:off x="3084576" y="2450592"/>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001F69"/>
            </a:solidFill>
          </p:spPr>
          <p:txBody>
            <a:bodyPr wrap="square" lIns="0" tIns="0" rIns="0" bIns="0" rtlCol="0"/>
            <a:lstStyle/>
            <a:p>
              <a:endParaRPr sz="2400"/>
            </a:p>
          </p:txBody>
        </p:sp>
        <p:pic>
          <p:nvPicPr>
            <p:cNvPr id="28" name="object 28"/>
            <p:cNvPicPr/>
            <p:nvPr/>
          </p:nvPicPr>
          <p:blipFill>
            <a:blip r:embed="rId5" cstate="print"/>
            <a:stretch>
              <a:fillRect/>
            </a:stretch>
          </p:blipFill>
          <p:spPr>
            <a:xfrm>
              <a:off x="3168143" y="2531108"/>
              <a:ext cx="283968" cy="267209"/>
            </a:xfrm>
            <a:prstGeom prst="rect">
              <a:avLst/>
            </a:prstGeom>
          </p:spPr>
        </p:pic>
        <p:sp>
          <p:nvSpPr>
            <p:cNvPr id="29" name="object 29"/>
            <p:cNvSpPr/>
            <p:nvPr/>
          </p:nvSpPr>
          <p:spPr>
            <a:xfrm>
              <a:off x="313943" y="3145536"/>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001F69"/>
            </a:solidFill>
          </p:spPr>
          <p:txBody>
            <a:bodyPr wrap="square" lIns="0" tIns="0" rIns="0" bIns="0" rtlCol="0"/>
            <a:lstStyle/>
            <a:p>
              <a:endParaRPr sz="2400"/>
            </a:p>
          </p:txBody>
        </p:sp>
        <p:sp>
          <p:nvSpPr>
            <p:cNvPr id="30" name="object 30"/>
            <p:cNvSpPr/>
            <p:nvPr/>
          </p:nvSpPr>
          <p:spPr>
            <a:xfrm>
              <a:off x="423498" y="3332260"/>
              <a:ext cx="247015" cy="150495"/>
            </a:xfrm>
            <a:custGeom>
              <a:avLst/>
              <a:gdLst/>
              <a:ahLst/>
              <a:cxnLst/>
              <a:rect l="l" t="t" r="r" b="b"/>
              <a:pathLst>
                <a:path w="247015" h="150495">
                  <a:moveTo>
                    <a:pt x="0" y="0"/>
                  </a:moveTo>
                  <a:lnTo>
                    <a:pt x="0" y="136165"/>
                  </a:lnTo>
                  <a:lnTo>
                    <a:pt x="0" y="144102"/>
                  </a:lnTo>
                  <a:lnTo>
                    <a:pt x="6117" y="150209"/>
                  </a:lnTo>
                  <a:lnTo>
                    <a:pt x="14069" y="150209"/>
                  </a:lnTo>
                  <a:lnTo>
                    <a:pt x="232453" y="150209"/>
                  </a:lnTo>
                  <a:lnTo>
                    <a:pt x="240405" y="150209"/>
                  </a:lnTo>
                  <a:lnTo>
                    <a:pt x="246523" y="144102"/>
                  </a:lnTo>
                  <a:lnTo>
                    <a:pt x="246523" y="136165"/>
                  </a:lnTo>
                  <a:lnTo>
                    <a:pt x="246523" y="0"/>
                  </a:lnTo>
                </a:path>
              </a:pathLst>
            </a:custGeom>
            <a:ln w="12725">
              <a:solidFill>
                <a:srgbClr val="FFFFFF"/>
              </a:solidFill>
            </a:ln>
          </p:spPr>
          <p:txBody>
            <a:bodyPr wrap="square" lIns="0" tIns="0" rIns="0" bIns="0" rtlCol="0"/>
            <a:lstStyle/>
            <a:p>
              <a:endParaRPr sz="2400"/>
            </a:p>
          </p:txBody>
        </p:sp>
        <p:sp>
          <p:nvSpPr>
            <p:cNvPr id="31" name="object 31"/>
            <p:cNvSpPr/>
            <p:nvPr/>
          </p:nvSpPr>
          <p:spPr>
            <a:xfrm>
              <a:off x="541560" y="3371949"/>
              <a:ext cx="10795" cy="0"/>
            </a:xfrm>
            <a:custGeom>
              <a:avLst/>
              <a:gdLst/>
              <a:ahLst/>
              <a:cxnLst/>
              <a:rect l="l" t="t" r="r" b="b"/>
              <a:pathLst>
                <a:path w="10795">
                  <a:moveTo>
                    <a:pt x="0" y="0"/>
                  </a:moveTo>
                  <a:lnTo>
                    <a:pt x="10399" y="0"/>
                  </a:lnTo>
                </a:path>
              </a:pathLst>
            </a:custGeom>
            <a:ln w="12718">
              <a:solidFill>
                <a:srgbClr val="FFFFFF"/>
              </a:solidFill>
            </a:ln>
          </p:spPr>
          <p:txBody>
            <a:bodyPr wrap="square" lIns="0" tIns="0" rIns="0" bIns="0" rtlCol="0"/>
            <a:lstStyle/>
            <a:p>
              <a:endParaRPr sz="2400"/>
            </a:p>
          </p:txBody>
        </p:sp>
        <p:sp>
          <p:nvSpPr>
            <p:cNvPr id="32" name="object 32"/>
            <p:cNvSpPr/>
            <p:nvPr/>
          </p:nvSpPr>
          <p:spPr>
            <a:xfrm>
              <a:off x="615578" y="3371949"/>
              <a:ext cx="10795" cy="0"/>
            </a:xfrm>
            <a:custGeom>
              <a:avLst/>
              <a:gdLst/>
              <a:ahLst/>
              <a:cxnLst/>
              <a:rect l="l" t="t" r="r" b="b"/>
              <a:pathLst>
                <a:path w="10795">
                  <a:moveTo>
                    <a:pt x="0" y="0"/>
                  </a:moveTo>
                  <a:lnTo>
                    <a:pt x="10399" y="0"/>
                  </a:lnTo>
                </a:path>
              </a:pathLst>
            </a:custGeom>
            <a:ln w="12718">
              <a:solidFill>
                <a:srgbClr val="FFFFFF"/>
              </a:solidFill>
            </a:ln>
          </p:spPr>
          <p:txBody>
            <a:bodyPr wrap="square" lIns="0" tIns="0" rIns="0" bIns="0" rtlCol="0"/>
            <a:lstStyle/>
            <a:p>
              <a:endParaRPr sz="2400"/>
            </a:p>
          </p:txBody>
        </p:sp>
        <p:sp>
          <p:nvSpPr>
            <p:cNvPr id="33" name="object 33"/>
            <p:cNvSpPr/>
            <p:nvPr/>
          </p:nvSpPr>
          <p:spPr>
            <a:xfrm>
              <a:off x="578875" y="3371949"/>
              <a:ext cx="10795" cy="0"/>
            </a:xfrm>
            <a:custGeom>
              <a:avLst/>
              <a:gdLst/>
              <a:ahLst/>
              <a:cxnLst/>
              <a:rect l="l" t="t" r="r" b="b"/>
              <a:pathLst>
                <a:path w="10795">
                  <a:moveTo>
                    <a:pt x="0" y="0"/>
                  </a:moveTo>
                  <a:lnTo>
                    <a:pt x="10399" y="0"/>
                  </a:lnTo>
                </a:path>
              </a:pathLst>
            </a:custGeom>
            <a:ln w="12718">
              <a:solidFill>
                <a:srgbClr val="FFFFFF"/>
              </a:solidFill>
            </a:ln>
          </p:spPr>
          <p:txBody>
            <a:bodyPr wrap="square" lIns="0" tIns="0" rIns="0" bIns="0" rtlCol="0"/>
            <a:lstStyle/>
            <a:p>
              <a:endParaRPr sz="2400"/>
            </a:p>
          </p:txBody>
        </p:sp>
        <p:sp>
          <p:nvSpPr>
            <p:cNvPr id="34" name="object 34"/>
            <p:cNvSpPr/>
            <p:nvPr/>
          </p:nvSpPr>
          <p:spPr>
            <a:xfrm>
              <a:off x="541560" y="3409807"/>
              <a:ext cx="10795" cy="0"/>
            </a:xfrm>
            <a:custGeom>
              <a:avLst/>
              <a:gdLst/>
              <a:ahLst/>
              <a:cxnLst/>
              <a:rect l="l" t="t" r="r" b="b"/>
              <a:pathLst>
                <a:path w="10795">
                  <a:moveTo>
                    <a:pt x="0" y="0"/>
                  </a:moveTo>
                  <a:lnTo>
                    <a:pt x="10399" y="0"/>
                  </a:lnTo>
                </a:path>
              </a:pathLst>
            </a:custGeom>
            <a:ln w="12718">
              <a:solidFill>
                <a:srgbClr val="FFFFFF"/>
              </a:solidFill>
            </a:ln>
          </p:spPr>
          <p:txBody>
            <a:bodyPr wrap="square" lIns="0" tIns="0" rIns="0" bIns="0" rtlCol="0"/>
            <a:lstStyle/>
            <a:p>
              <a:endParaRPr sz="2400"/>
            </a:p>
          </p:txBody>
        </p:sp>
        <p:sp>
          <p:nvSpPr>
            <p:cNvPr id="35" name="object 35"/>
            <p:cNvSpPr/>
            <p:nvPr/>
          </p:nvSpPr>
          <p:spPr>
            <a:xfrm>
              <a:off x="504857" y="3409807"/>
              <a:ext cx="10795" cy="0"/>
            </a:xfrm>
            <a:custGeom>
              <a:avLst/>
              <a:gdLst/>
              <a:ahLst/>
              <a:cxnLst/>
              <a:rect l="l" t="t" r="r" b="b"/>
              <a:pathLst>
                <a:path w="10795">
                  <a:moveTo>
                    <a:pt x="0" y="0"/>
                  </a:moveTo>
                  <a:lnTo>
                    <a:pt x="10399" y="0"/>
                  </a:lnTo>
                </a:path>
              </a:pathLst>
            </a:custGeom>
            <a:ln w="12718">
              <a:solidFill>
                <a:srgbClr val="FFFFFF"/>
              </a:solidFill>
            </a:ln>
          </p:spPr>
          <p:txBody>
            <a:bodyPr wrap="square" lIns="0" tIns="0" rIns="0" bIns="0" rtlCol="0"/>
            <a:lstStyle/>
            <a:p>
              <a:endParaRPr sz="2400"/>
            </a:p>
          </p:txBody>
        </p:sp>
        <p:sp>
          <p:nvSpPr>
            <p:cNvPr id="36" name="object 36"/>
            <p:cNvSpPr/>
            <p:nvPr/>
          </p:nvSpPr>
          <p:spPr>
            <a:xfrm>
              <a:off x="615578" y="3409807"/>
              <a:ext cx="10795" cy="0"/>
            </a:xfrm>
            <a:custGeom>
              <a:avLst/>
              <a:gdLst/>
              <a:ahLst/>
              <a:cxnLst/>
              <a:rect l="l" t="t" r="r" b="b"/>
              <a:pathLst>
                <a:path w="10795">
                  <a:moveTo>
                    <a:pt x="0" y="0"/>
                  </a:moveTo>
                  <a:lnTo>
                    <a:pt x="10399" y="0"/>
                  </a:lnTo>
                </a:path>
              </a:pathLst>
            </a:custGeom>
            <a:ln w="12718">
              <a:solidFill>
                <a:srgbClr val="FFFFFF"/>
              </a:solidFill>
            </a:ln>
          </p:spPr>
          <p:txBody>
            <a:bodyPr wrap="square" lIns="0" tIns="0" rIns="0" bIns="0" rtlCol="0"/>
            <a:lstStyle/>
            <a:p>
              <a:endParaRPr sz="2400"/>
            </a:p>
          </p:txBody>
        </p:sp>
        <p:sp>
          <p:nvSpPr>
            <p:cNvPr id="37" name="object 37"/>
            <p:cNvSpPr/>
            <p:nvPr/>
          </p:nvSpPr>
          <p:spPr>
            <a:xfrm>
              <a:off x="578875" y="3409807"/>
              <a:ext cx="10795" cy="0"/>
            </a:xfrm>
            <a:custGeom>
              <a:avLst/>
              <a:gdLst/>
              <a:ahLst/>
              <a:cxnLst/>
              <a:rect l="l" t="t" r="r" b="b"/>
              <a:pathLst>
                <a:path w="10795">
                  <a:moveTo>
                    <a:pt x="0" y="0"/>
                  </a:moveTo>
                  <a:lnTo>
                    <a:pt x="10399" y="0"/>
                  </a:lnTo>
                </a:path>
              </a:pathLst>
            </a:custGeom>
            <a:ln w="12718">
              <a:solidFill>
                <a:srgbClr val="FFFFFF"/>
              </a:solidFill>
            </a:ln>
          </p:spPr>
          <p:txBody>
            <a:bodyPr wrap="square" lIns="0" tIns="0" rIns="0" bIns="0" rtlCol="0"/>
            <a:lstStyle/>
            <a:p>
              <a:endParaRPr sz="2400"/>
            </a:p>
          </p:txBody>
        </p:sp>
        <p:sp>
          <p:nvSpPr>
            <p:cNvPr id="38" name="object 38"/>
            <p:cNvSpPr/>
            <p:nvPr/>
          </p:nvSpPr>
          <p:spPr>
            <a:xfrm>
              <a:off x="468154" y="3409807"/>
              <a:ext cx="10795" cy="0"/>
            </a:xfrm>
            <a:custGeom>
              <a:avLst/>
              <a:gdLst/>
              <a:ahLst/>
              <a:cxnLst/>
              <a:rect l="l" t="t" r="r" b="b"/>
              <a:pathLst>
                <a:path w="10795">
                  <a:moveTo>
                    <a:pt x="0" y="0"/>
                  </a:moveTo>
                  <a:lnTo>
                    <a:pt x="10399" y="0"/>
                  </a:lnTo>
                </a:path>
              </a:pathLst>
            </a:custGeom>
            <a:ln w="12718">
              <a:solidFill>
                <a:srgbClr val="FFFFFF"/>
              </a:solidFill>
            </a:ln>
          </p:spPr>
          <p:txBody>
            <a:bodyPr wrap="square" lIns="0" tIns="0" rIns="0" bIns="0" rtlCol="0"/>
            <a:lstStyle/>
            <a:p>
              <a:endParaRPr sz="2400"/>
            </a:p>
          </p:txBody>
        </p:sp>
        <p:sp>
          <p:nvSpPr>
            <p:cNvPr id="39" name="object 39"/>
            <p:cNvSpPr/>
            <p:nvPr/>
          </p:nvSpPr>
          <p:spPr>
            <a:xfrm>
              <a:off x="541560" y="3447665"/>
              <a:ext cx="10795" cy="0"/>
            </a:xfrm>
            <a:custGeom>
              <a:avLst/>
              <a:gdLst/>
              <a:ahLst/>
              <a:cxnLst/>
              <a:rect l="l" t="t" r="r" b="b"/>
              <a:pathLst>
                <a:path w="10795">
                  <a:moveTo>
                    <a:pt x="0" y="0"/>
                  </a:moveTo>
                  <a:lnTo>
                    <a:pt x="10399" y="0"/>
                  </a:lnTo>
                </a:path>
              </a:pathLst>
            </a:custGeom>
            <a:ln w="12718">
              <a:solidFill>
                <a:srgbClr val="FFFFFF"/>
              </a:solidFill>
            </a:ln>
          </p:spPr>
          <p:txBody>
            <a:bodyPr wrap="square" lIns="0" tIns="0" rIns="0" bIns="0" rtlCol="0"/>
            <a:lstStyle/>
            <a:p>
              <a:endParaRPr sz="2400"/>
            </a:p>
          </p:txBody>
        </p:sp>
        <p:sp>
          <p:nvSpPr>
            <p:cNvPr id="40" name="object 40"/>
            <p:cNvSpPr/>
            <p:nvPr/>
          </p:nvSpPr>
          <p:spPr>
            <a:xfrm>
              <a:off x="504857" y="3447666"/>
              <a:ext cx="10795" cy="0"/>
            </a:xfrm>
            <a:custGeom>
              <a:avLst/>
              <a:gdLst/>
              <a:ahLst/>
              <a:cxnLst/>
              <a:rect l="l" t="t" r="r" b="b"/>
              <a:pathLst>
                <a:path w="10795">
                  <a:moveTo>
                    <a:pt x="0" y="0"/>
                  </a:moveTo>
                  <a:lnTo>
                    <a:pt x="10399" y="0"/>
                  </a:lnTo>
                </a:path>
              </a:pathLst>
            </a:custGeom>
            <a:ln w="12718">
              <a:solidFill>
                <a:srgbClr val="FFFFFF"/>
              </a:solidFill>
            </a:ln>
          </p:spPr>
          <p:txBody>
            <a:bodyPr wrap="square" lIns="0" tIns="0" rIns="0" bIns="0" rtlCol="0"/>
            <a:lstStyle/>
            <a:p>
              <a:endParaRPr sz="2400"/>
            </a:p>
          </p:txBody>
        </p:sp>
        <p:sp>
          <p:nvSpPr>
            <p:cNvPr id="41" name="object 41"/>
            <p:cNvSpPr/>
            <p:nvPr/>
          </p:nvSpPr>
          <p:spPr>
            <a:xfrm>
              <a:off x="578875" y="3447666"/>
              <a:ext cx="10795" cy="0"/>
            </a:xfrm>
            <a:custGeom>
              <a:avLst/>
              <a:gdLst/>
              <a:ahLst/>
              <a:cxnLst/>
              <a:rect l="l" t="t" r="r" b="b"/>
              <a:pathLst>
                <a:path w="10795">
                  <a:moveTo>
                    <a:pt x="0" y="0"/>
                  </a:moveTo>
                  <a:lnTo>
                    <a:pt x="10399" y="0"/>
                  </a:lnTo>
                </a:path>
              </a:pathLst>
            </a:custGeom>
            <a:ln w="12718">
              <a:solidFill>
                <a:srgbClr val="FFFFFF"/>
              </a:solidFill>
            </a:ln>
          </p:spPr>
          <p:txBody>
            <a:bodyPr wrap="square" lIns="0" tIns="0" rIns="0" bIns="0" rtlCol="0"/>
            <a:lstStyle/>
            <a:p>
              <a:endParaRPr sz="2400"/>
            </a:p>
          </p:txBody>
        </p:sp>
        <p:sp>
          <p:nvSpPr>
            <p:cNvPr id="42" name="object 42"/>
            <p:cNvSpPr/>
            <p:nvPr/>
          </p:nvSpPr>
          <p:spPr>
            <a:xfrm>
              <a:off x="468153" y="3447666"/>
              <a:ext cx="10795" cy="0"/>
            </a:xfrm>
            <a:custGeom>
              <a:avLst/>
              <a:gdLst/>
              <a:ahLst/>
              <a:cxnLst/>
              <a:rect l="l" t="t" r="r" b="b"/>
              <a:pathLst>
                <a:path w="10795">
                  <a:moveTo>
                    <a:pt x="0" y="0"/>
                  </a:moveTo>
                  <a:lnTo>
                    <a:pt x="10399" y="0"/>
                  </a:lnTo>
                </a:path>
              </a:pathLst>
            </a:custGeom>
            <a:ln w="12718">
              <a:solidFill>
                <a:srgbClr val="FFFFFF"/>
              </a:solidFill>
            </a:ln>
          </p:spPr>
          <p:txBody>
            <a:bodyPr wrap="square" lIns="0" tIns="0" rIns="0" bIns="0" rtlCol="0"/>
            <a:lstStyle/>
            <a:p>
              <a:endParaRPr sz="2400"/>
            </a:p>
          </p:txBody>
        </p:sp>
        <p:sp>
          <p:nvSpPr>
            <p:cNvPr id="43" name="object 43"/>
            <p:cNvSpPr/>
            <p:nvPr/>
          </p:nvSpPr>
          <p:spPr>
            <a:xfrm>
              <a:off x="423498" y="3280970"/>
              <a:ext cx="247015" cy="55880"/>
            </a:xfrm>
            <a:custGeom>
              <a:avLst/>
              <a:gdLst/>
              <a:ahLst/>
              <a:cxnLst/>
              <a:rect l="l" t="t" r="r" b="b"/>
              <a:pathLst>
                <a:path w="247015" h="55879">
                  <a:moveTo>
                    <a:pt x="246522" y="14043"/>
                  </a:moveTo>
                  <a:lnTo>
                    <a:pt x="246522" y="6106"/>
                  </a:lnTo>
                  <a:lnTo>
                    <a:pt x="240405" y="0"/>
                  </a:lnTo>
                  <a:lnTo>
                    <a:pt x="232453" y="0"/>
                  </a:lnTo>
                  <a:lnTo>
                    <a:pt x="179233" y="0"/>
                  </a:lnTo>
                  <a:lnTo>
                    <a:pt x="67900" y="0"/>
                  </a:lnTo>
                  <a:lnTo>
                    <a:pt x="14069" y="0"/>
                  </a:lnTo>
                  <a:lnTo>
                    <a:pt x="6117" y="0"/>
                  </a:lnTo>
                  <a:lnTo>
                    <a:pt x="0" y="6106"/>
                  </a:lnTo>
                  <a:lnTo>
                    <a:pt x="0" y="14043"/>
                  </a:lnTo>
                  <a:lnTo>
                    <a:pt x="0" y="55565"/>
                  </a:lnTo>
                  <a:lnTo>
                    <a:pt x="246522" y="55565"/>
                  </a:lnTo>
                  <a:lnTo>
                    <a:pt x="246522" y="14043"/>
                  </a:lnTo>
                  <a:close/>
                </a:path>
              </a:pathLst>
            </a:custGeom>
            <a:ln w="12720">
              <a:solidFill>
                <a:srgbClr val="FFFFFF"/>
              </a:solidFill>
            </a:ln>
          </p:spPr>
          <p:txBody>
            <a:bodyPr wrap="square" lIns="0" tIns="0" rIns="0" bIns="0" rtlCol="0"/>
            <a:lstStyle/>
            <a:p>
              <a:endParaRPr sz="2400"/>
            </a:p>
          </p:txBody>
        </p:sp>
        <p:sp>
          <p:nvSpPr>
            <p:cNvPr id="44" name="object 44"/>
            <p:cNvSpPr/>
            <p:nvPr/>
          </p:nvSpPr>
          <p:spPr>
            <a:xfrm>
              <a:off x="492010" y="3269369"/>
              <a:ext cx="0" cy="22225"/>
            </a:xfrm>
            <a:custGeom>
              <a:avLst/>
              <a:gdLst/>
              <a:ahLst/>
              <a:cxnLst/>
              <a:rect l="l" t="t" r="r" b="b"/>
              <a:pathLst>
                <a:path h="22225">
                  <a:moveTo>
                    <a:pt x="0" y="0"/>
                  </a:moveTo>
                  <a:lnTo>
                    <a:pt x="0" y="21981"/>
                  </a:lnTo>
                </a:path>
              </a:pathLst>
            </a:custGeom>
            <a:ln w="12742">
              <a:solidFill>
                <a:srgbClr val="FFFFFF"/>
              </a:solidFill>
            </a:ln>
          </p:spPr>
          <p:txBody>
            <a:bodyPr wrap="square" lIns="0" tIns="0" rIns="0" bIns="0" rtlCol="0"/>
            <a:lstStyle/>
            <a:p>
              <a:endParaRPr sz="2400"/>
            </a:p>
          </p:txBody>
        </p:sp>
        <p:sp>
          <p:nvSpPr>
            <p:cNvPr id="45" name="object 45"/>
            <p:cNvSpPr/>
            <p:nvPr/>
          </p:nvSpPr>
          <p:spPr>
            <a:xfrm>
              <a:off x="602120" y="3269369"/>
              <a:ext cx="0" cy="22225"/>
            </a:xfrm>
            <a:custGeom>
              <a:avLst/>
              <a:gdLst/>
              <a:ahLst/>
              <a:cxnLst/>
              <a:rect l="l" t="t" r="r" b="b"/>
              <a:pathLst>
                <a:path h="22225">
                  <a:moveTo>
                    <a:pt x="0" y="0"/>
                  </a:moveTo>
                  <a:lnTo>
                    <a:pt x="0" y="21981"/>
                  </a:lnTo>
                </a:path>
              </a:pathLst>
            </a:custGeom>
            <a:ln w="12742">
              <a:solidFill>
                <a:srgbClr val="FFFFFF"/>
              </a:solidFill>
            </a:ln>
          </p:spPr>
          <p:txBody>
            <a:bodyPr wrap="square" lIns="0" tIns="0" rIns="0" bIns="0" rtlCol="0"/>
            <a:lstStyle/>
            <a:p>
              <a:endParaRPr sz="2400"/>
            </a:p>
          </p:txBody>
        </p:sp>
      </p:grpSp>
      <p:sp>
        <p:nvSpPr>
          <p:cNvPr id="46" name="object 46"/>
          <p:cNvSpPr txBox="1"/>
          <p:nvPr/>
        </p:nvSpPr>
        <p:spPr>
          <a:xfrm>
            <a:off x="450849" y="1200445"/>
            <a:ext cx="5839460" cy="577081"/>
          </a:xfrm>
          <a:prstGeom prst="rect">
            <a:avLst/>
          </a:prstGeom>
        </p:spPr>
        <p:txBody>
          <a:bodyPr vert="horz" wrap="square" lIns="0" tIns="38100" rIns="0" bIns="0" rtlCol="0">
            <a:spAutoFit/>
          </a:bodyPr>
          <a:lstStyle/>
          <a:p>
            <a:pPr marL="16933" marR="6773">
              <a:lnSpc>
                <a:spcPts val="2133"/>
              </a:lnSpc>
              <a:spcBef>
                <a:spcPts val="300"/>
              </a:spcBef>
            </a:pPr>
            <a:r>
              <a:rPr sz="1867" dirty="0">
                <a:solidFill>
                  <a:srgbClr val="5E5E5E"/>
                </a:solidFill>
                <a:latin typeface="Calibri" panose="020F0502020204030204" pitchFamily="34" charset="0"/>
                <a:cs typeface="Calibri" panose="020F0502020204030204" pitchFamily="34" charset="0"/>
              </a:rPr>
              <a:t>Anthem</a:t>
            </a:r>
            <a:r>
              <a:rPr sz="1867" spc="-73"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Health</a:t>
            </a:r>
            <a:r>
              <a:rPr sz="1867" spc="-53"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Guides</a:t>
            </a:r>
            <a:r>
              <a:rPr sz="1867" spc="-6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answer</a:t>
            </a:r>
            <a:r>
              <a:rPr sz="1867" spc="-53"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your</a:t>
            </a:r>
            <a:r>
              <a:rPr sz="1867" spc="-27"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questions</a:t>
            </a:r>
            <a:r>
              <a:rPr sz="1867" spc="-67"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and</a:t>
            </a:r>
            <a:r>
              <a:rPr sz="1867" spc="-53" dirty="0">
                <a:solidFill>
                  <a:srgbClr val="5E5E5E"/>
                </a:solidFill>
                <a:latin typeface="Calibri" panose="020F0502020204030204" pitchFamily="34" charset="0"/>
                <a:cs typeface="Calibri" panose="020F0502020204030204" pitchFamily="34" charset="0"/>
              </a:rPr>
              <a:t> </a:t>
            </a:r>
            <a:r>
              <a:rPr sz="1867" spc="-27" dirty="0">
                <a:solidFill>
                  <a:srgbClr val="5E5E5E"/>
                </a:solidFill>
                <a:latin typeface="Calibri" panose="020F0502020204030204" pitchFamily="34" charset="0"/>
                <a:cs typeface="Calibri" panose="020F0502020204030204" pitchFamily="34" charset="0"/>
              </a:rPr>
              <a:t>walk </a:t>
            </a:r>
            <a:r>
              <a:rPr sz="1867" dirty="0">
                <a:solidFill>
                  <a:srgbClr val="5E5E5E"/>
                </a:solidFill>
                <a:latin typeface="Calibri" panose="020F0502020204030204" pitchFamily="34" charset="0"/>
                <a:cs typeface="Calibri" panose="020F0502020204030204" pitchFamily="34" charset="0"/>
              </a:rPr>
              <a:t>you</a:t>
            </a:r>
            <a:r>
              <a:rPr sz="1867" spc="-13"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through</a:t>
            </a:r>
            <a:r>
              <a:rPr sz="1867" spc="-8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the</a:t>
            </a:r>
            <a:r>
              <a:rPr sz="1867" spc="-47"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healthcare</a:t>
            </a:r>
            <a:r>
              <a:rPr sz="1867" spc="-73"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system</a:t>
            </a:r>
            <a:r>
              <a:rPr sz="1867" spc="-53"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so</a:t>
            </a:r>
            <a:r>
              <a:rPr sz="1867" spc="-47"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you</a:t>
            </a:r>
            <a:r>
              <a:rPr sz="1867" spc="-7" dirty="0">
                <a:solidFill>
                  <a:srgbClr val="5E5E5E"/>
                </a:solidFill>
                <a:latin typeface="Calibri" panose="020F0502020204030204" pitchFamily="34" charset="0"/>
                <a:cs typeface="Calibri" panose="020F0502020204030204" pitchFamily="34" charset="0"/>
              </a:rPr>
              <a:t> </a:t>
            </a:r>
            <a:r>
              <a:rPr sz="1867" spc="-27" dirty="0">
                <a:solidFill>
                  <a:srgbClr val="5E5E5E"/>
                </a:solidFill>
                <a:latin typeface="Calibri" panose="020F0502020204030204" pitchFamily="34" charset="0"/>
                <a:cs typeface="Calibri" panose="020F0502020204030204" pitchFamily="34" charset="0"/>
              </a:rPr>
              <a:t>can:</a:t>
            </a:r>
            <a:endParaRPr sz="1867" dirty="0">
              <a:latin typeface="Calibri" panose="020F0502020204030204" pitchFamily="34" charset="0"/>
              <a:cs typeface="Calibri" panose="020F0502020204030204" pitchFamily="34" charset="0"/>
            </a:endParaRPr>
          </a:p>
        </p:txBody>
      </p:sp>
      <p:sp>
        <p:nvSpPr>
          <p:cNvPr id="47" name="object 47"/>
          <p:cNvSpPr txBox="1"/>
          <p:nvPr/>
        </p:nvSpPr>
        <p:spPr>
          <a:xfrm>
            <a:off x="4963202" y="2556838"/>
            <a:ext cx="1444413" cy="509541"/>
          </a:xfrm>
          <a:prstGeom prst="rect">
            <a:avLst/>
          </a:prstGeom>
        </p:spPr>
        <p:txBody>
          <a:bodyPr vert="horz" wrap="square" lIns="0" tIns="16933" rIns="0" bIns="0" rtlCol="0">
            <a:spAutoFit/>
          </a:bodyPr>
          <a:lstStyle/>
          <a:p>
            <a:pPr marL="16933" marR="6773">
              <a:spcBef>
                <a:spcPts val="133"/>
              </a:spcBef>
            </a:pPr>
            <a:r>
              <a:rPr sz="1600" dirty="0">
                <a:solidFill>
                  <a:srgbClr val="5E5E5E"/>
                </a:solidFill>
                <a:latin typeface="Calibri" panose="020F0502020204030204" pitchFamily="34" charset="0"/>
                <a:cs typeface="Calibri" panose="020F0502020204030204" pitchFamily="34" charset="0"/>
              </a:rPr>
              <a:t>Save</a:t>
            </a:r>
            <a:r>
              <a:rPr sz="1600" spc="-2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money</a:t>
            </a:r>
            <a:r>
              <a:rPr sz="1600" spc="-47" dirty="0">
                <a:solidFill>
                  <a:srgbClr val="5E5E5E"/>
                </a:solidFill>
                <a:latin typeface="Calibri" panose="020F0502020204030204" pitchFamily="34" charset="0"/>
                <a:cs typeface="Calibri" panose="020F0502020204030204" pitchFamily="34" charset="0"/>
              </a:rPr>
              <a:t> </a:t>
            </a:r>
            <a:r>
              <a:rPr sz="1600" spc="-33" dirty="0">
                <a:solidFill>
                  <a:srgbClr val="5E5E5E"/>
                </a:solidFill>
                <a:latin typeface="Calibri" panose="020F0502020204030204" pitchFamily="34" charset="0"/>
                <a:cs typeface="Calibri" panose="020F0502020204030204" pitchFamily="34" charset="0"/>
              </a:rPr>
              <a:t>on </a:t>
            </a:r>
            <a:r>
              <a:rPr sz="1600" spc="-13" dirty="0">
                <a:solidFill>
                  <a:srgbClr val="5E5E5E"/>
                </a:solidFill>
                <a:latin typeface="Calibri" panose="020F0502020204030204" pitchFamily="34" charset="0"/>
                <a:cs typeface="Calibri" panose="020F0502020204030204" pitchFamily="34" charset="0"/>
              </a:rPr>
              <a:t>prescriptions.</a:t>
            </a:r>
            <a:endParaRPr sz="1600">
              <a:latin typeface="Calibri" panose="020F0502020204030204" pitchFamily="34" charset="0"/>
              <a:cs typeface="Calibri" panose="020F0502020204030204" pitchFamily="34" charset="0"/>
            </a:endParaRPr>
          </a:p>
        </p:txBody>
      </p:sp>
      <p:sp>
        <p:nvSpPr>
          <p:cNvPr id="48" name="object 48"/>
          <p:cNvSpPr txBox="1"/>
          <p:nvPr/>
        </p:nvSpPr>
        <p:spPr>
          <a:xfrm>
            <a:off x="1242610" y="3471238"/>
            <a:ext cx="1312333" cy="509541"/>
          </a:xfrm>
          <a:prstGeom prst="rect">
            <a:avLst/>
          </a:prstGeom>
        </p:spPr>
        <p:txBody>
          <a:bodyPr vert="horz" wrap="square" lIns="0" tIns="16933" rIns="0" bIns="0" rtlCol="0">
            <a:spAutoFit/>
          </a:bodyPr>
          <a:lstStyle/>
          <a:p>
            <a:pPr marL="16933" marR="6773">
              <a:spcBef>
                <a:spcPts val="133"/>
              </a:spcBef>
            </a:pPr>
            <a:r>
              <a:rPr sz="1600" dirty="0">
                <a:solidFill>
                  <a:srgbClr val="5E5E5E"/>
                </a:solidFill>
                <a:latin typeface="Calibri" panose="020F0502020204030204" pitchFamily="34" charset="0"/>
                <a:cs typeface="Calibri" panose="020F0502020204030204" pitchFamily="34" charset="0"/>
              </a:rPr>
              <a:t>Stay</a:t>
            </a:r>
            <a:r>
              <a:rPr sz="1600" spc="-2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on</a:t>
            </a:r>
            <a:r>
              <a:rPr sz="1600" spc="-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top</a:t>
            </a:r>
            <a:r>
              <a:rPr sz="1600" spc="-27" dirty="0">
                <a:solidFill>
                  <a:srgbClr val="5E5E5E"/>
                </a:solidFill>
                <a:latin typeface="Calibri" panose="020F0502020204030204" pitchFamily="34" charset="0"/>
                <a:cs typeface="Calibri" panose="020F0502020204030204" pitchFamily="34" charset="0"/>
              </a:rPr>
              <a:t> </a:t>
            </a:r>
            <a:r>
              <a:rPr sz="1600" spc="-33" dirty="0">
                <a:solidFill>
                  <a:srgbClr val="5E5E5E"/>
                </a:solidFill>
                <a:latin typeface="Calibri" panose="020F0502020204030204" pitchFamily="34" charset="0"/>
                <a:cs typeface="Calibri" panose="020F0502020204030204" pitchFamily="34" charset="0"/>
              </a:rPr>
              <a:t>of </a:t>
            </a:r>
            <a:r>
              <a:rPr sz="1600" spc="-13" dirty="0">
                <a:solidFill>
                  <a:srgbClr val="5E5E5E"/>
                </a:solidFill>
                <a:latin typeface="Calibri" panose="020F0502020204030204" pitchFamily="34" charset="0"/>
                <a:cs typeface="Calibri" panose="020F0502020204030204" pitchFamily="34" charset="0"/>
              </a:rPr>
              <a:t>appointments.</a:t>
            </a:r>
            <a:endParaRPr sz="1600">
              <a:latin typeface="Calibri" panose="020F0502020204030204" pitchFamily="34" charset="0"/>
              <a:cs typeface="Calibri" panose="020F0502020204030204" pitchFamily="34" charset="0"/>
            </a:endParaRPr>
          </a:p>
        </p:txBody>
      </p:sp>
      <p:sp>
        <p:nvSpPr>
          <p:cNvPr id="49" name="object 49"/>
          <p:cNvSpPr txBox="1"/>
          <p:nvPr/>
        </p:nvSpPr>
        <p:spPr>
          <a:xfrm>
            <a:off x="4963202" y="3506798"/>
            <a:ext cx="1836420" cy="509541"/>
          </a:xfrm>
          <a:prstGeom prst="rect">
            <a:avLst/>
          </a:prstGeom>
        </p:spPr>
        <p:txBody>
          <a:bodyPr vert="horz" wrap="square" lIns="0" tIns="16933" rIns="0" bIns="0" rtlCol="0">
            <a:spAutoFit/>
          </a:bodyPr>
          <a:lstStyle/>
          <a:p>
            <a:pPr marL="16933" marR="6773">
              <a:spcBef>
                <a:spcPts val="133"/>
              </a:spcBef>
            </a:pPr>
            <a:r>
              <a:rPr sz="1600" dirty="0">
                <a:solidFill>
                  <a:srgbClr val="5E5E5E"/>
                </a:solidFill>
                <a:latin typeface="Calibri" panose="020F0502020204030204" pitchFamily="34" charset="0"/>
                <a:cs typeface="Calibri" panose="020F0502020204030204" pitchFamily="34" charset="0"/>
              </a:rPr>
              <a:t>Compare</a:t>
            </a:r>
            <a:r>
              <a:rPr sz="1600" spc="-6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costs</a:t>
            </a:r>
            <a:r>
              <a:rPr sz="1600" spc="-7" dirty="0">
                <a:solidFill>
                  <a:srgbClr val="5E5E5E"/>
                </a:solidFill>
                <a:latin typeface="Calibri" panose="020F0502020204030204" pitchFamily="34" charset="0"/>
                <a:cs typeface="Calibri" panose="020F0502020204030204" pitchFamily="34" charset="0"/>
              </a:rPr>
              <a:t> </a:t>
            </a:r>
            <a:r>
              <a:rPr sz="1600" spc="-33" dirty="0">
                <a:solidFill>
                  <a:srgbClr val="5E5E5E"/>
                </a:solidFill>
                <a:latin typeface="Calibri" panose="020F0502020204030204" pitchFamily="34" charset="0"/>
                <a:cs typeface="Calibri" panose="020F0502020204030204" pitchFamily="34" charset="0"/>
              </a:rPr>
              <a:t>for </a:t>
            </a:r>
            <a:r>
              <a:rPr sz="1600" dirty="0">
                <a:solidFill>
                  <a:srgbClr val="5E5E5E"/>
                </a:solidFill>
                <a:latin typeface="Calibri" panose="020F0502020204030204" pitchFamily="34" charset="0"/>
                <a:cs typeface="Calibri" panose="020F0502020204030204" pitchFamily="34" charset="0"/>
              </a:rPr>
              <a:t>healthcare</a:t>
            </a:r>
            <a:r>
              <a:rPr sz="1600" spc="-73"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services.</a:t>
            </a:r>
            <a:endParaRPr sz="1600">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C14D9400-5E5F-F5D0-ACB8-B6AE7260F8BB}"/>
              </a:ext>
            </a:extLst>
          </p:cNvPr>
          <p:cNvSpPr txBox="1"/>
          <p:nvPr/>
        </p:nvSpPr>
        <p:spPr>
          <a:xfrm>
            <a:off x="293808" y="5598488"/>
            <a:ext cx="6153541" cy="615553"/>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*Call </a:t>
            </a:r>
            <a:r>
              <a:rPr lang="en-US" sz="1600" dirty="0" err="1">
                <a:latin typeface="Calibri" panose="020F0502020204030204" pitchFamily="34" charset="0"/>
                <a:cs typeface="Calibri" panose="020F0502020204030204" pitchFamily="34" charset="0"/>
              </a:rPr>
              <a:t>RxBenefits</a:t>
            </a:r>
            <a:r>
              <a:rPr lang="en-US" sz="1600" dirty="0">
                <a:latin typeface="Calibri" panose="020F0502020204030204" pitchFamily="34" charset="0"/>
                <a:cs typeface="Calibri" panose="020F0502020204030204" pitchFamily="34" charset="0"/>
              </a:rPr>
              <a:t> for Rx questions - </a:t>
            </a:r>
            <a:r>
              <a:rPr lang="en-US" sz="1600" dirty="0">
                <a:solidFill>
                  <a:schemeClr val="tx1"/>
                </a:solidFill>
                <a:latin typeface="Calibri" panose="020F0502020204030204" pitchFamily="34" charset="0"/>
                <a:cs typeface="Calibri" panose="020F0502020204030204" pitchFamily="34" charset="0"/>
              </a:rPr>
              <a:t>800-334-8134</a:t>
            </a:r>
          </a:p>
          <a:p>
            <a:r>
              <a:rPr lang="en-US" dirty="0"/>
              <a:t> </a:t>
            </a:r>
          </a:p>
        </p:txBody>
      </p:sp>
      <p:sp>
        <p:nvSpPr>
          <p:cNvPr id="2" name="Slide Number Placeholder 1">
            <a:extLst>
              <a:ext uri="{FF2B5EF4-FFF2-40B4-BE49-F238E27FC236}">
                <a16:creationId xmlns:a16="http://schemas.microsoft.com/office/drawing/2014/main" id="{74BAA2E3-393A-9691-5277-1538BC074648}"/>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 y="631952"/>
            <a:ext cx="12192000" cy="5590032"/>
            <a:chOff x="0" y="473964"/>
            <a:chExt cx="9144000" cy="4192524"/>
          </a:xfrm>
        </p:grpSpPr>
        <p:pic>
          <p:nvPicPr>
            <p:cNvPr id="3" name="object 3"/>
            <p:cNvPicPr/>
            <p:nvPr/>
          </p:nvPicPr>
          <p:blipFill>
            <a:blip r:embed="rId2" cstate="print"/>
            <a:stretch>
              <a:fillRect/>
            </a:stretch>
          </p:blipFill>
          <p:spPr>
            <a:xfrm>
              <a:off x="5850635" y="473964"/>
              <a:ext cx="3293363" cy="4191596"/>
            </a:xfrm>
            <a:prstGeom prst="rect">
              <a:avLst/>
            </a:prstGeom>
          </p:spPr>
        </p:pic>
        <p:sp>
          <p:nvSpPr>
            <p:cNvPr id="4" name="object 4"/>
            <p:cNvSpPr/>
            <p:nvPr/>
          </p:nvSpPr>
          <p:spPr>
            <a:xfrm>
              <a:off x="0" y="1266209"/>
              <a:ext cx="6017260" cy="2658110"/>
            </a:xfrm>
            <a:custGeom>
              <a:avLst/>
              <a:gdLst/>
              <a:ahLst/>
              <a:cxnLst/>
              <a:rect l="l" t="t" r="r" b="b"/>
              <a:pathLst>
                <a:path w="6017260" h="2658110">
                  <a:moveTo>
                    <a:pt x="6016752" y="0"/>
                  </a:moveTo>
                  <a:lnTo>
                    <a:pt x="0" y="0"/>
                  </a:lnTo>
                  <a:lnTo>
                    <a:pt x="0" y="2657868"/>
                  </a:lnTo>
                  <a:lnTo>
                    <a:pt x="6016752" y="2657868"/>
                  </a:lnTo>
                  <a:lnTo>
                    <a:pt x="6016752" y="0"/>
                  </a:lnTo>
                  <a:close/>
                </a:path>
              </a:pathLst>
            </a:custGeom>
            <a:solidFill>
              <a:srgbClr val="DCEBF8">
                <a:alpha val="83529"/>
              </a:srgbClr>
            </a:solidFill>
          </p:spPr>
          <p:txBody>
            <a:bodyPr wrap="square" lIns="0" tIns="0" rIns="0" bIns="0" rtlCol="0"/>
            <a:lstStyle/>
            <a:p>
              <a:endParaRPr sz="2400"/>
            </a:p>
          </p:txBody>
        </p:sp>
        <p:sp>
          <p:nvSpPr>
            <p:cNvPr id="6" name="object 6"/>
            <p:cNvSpPr/>
            <p:nvPr/>
          </p:nvSpPr>
          <p:spPr>
            <a:xfrm>
              <a:off x="0" y="4666488"/>
              <a:ext cx="9144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pic>
          <p:nvPicPr>
            <p:cNvPr id="7" name="object 7"/>
            <p:cNvPicPr/>
            <p:nvPr/>
          </p:nvPicPr>
          <p:blipFill>
            <a:blip r:embed="rId3" cstate="print"/>
            <a:stretch>
              <a:fillRect/>
            </a:stretch>
          </p:blipFill>
          <p:spPr>
            <a:xfrm>
              <a:off x="5164835" y="3430490"/>
              <a:ext cx="534923" cy="534923"/>
            </a:xfrm>
            <a:prstGeom prst="rect">
              <a:avLst/>
            </a:prstGeom>
          </p:spPr>
        </p:pic>
        <p:sp>
          <p:nvSpPr>
            <p:cNvPr id="11" name="object 11"/>
            <p:cNvSpPr/>
            <p:nvPr/>
          </p:nvSpPr>
          <p:spPr>
            <a:xfrm>
              <a:off x="470867" y="508244"/>
              <a:ext cx="23495" cy="0"/>
            </a:xfrm>
            <a:custGeom>
              <a:avLst/>
              <a:gdLst/>
              <a:ahLst/>
              <a:cxnLst/>
              <a:rect l="l" t="t" r="r" b="b"/>
              <a:pathLst>
                <a:path w="23495">
                  <a:moveTo>
                    <a:pt x="0" y="0"/>
                  </a:moveTo>
                  <a:lnTo>
                    <a:pt x="23494" y="0"/>
                  </a:lnTo>
                </a:path>
              </a:pathLst>
            </a:custGeom>
            <a:ln w="16345">
              <a:solidFill>
                <a:srgbClr val="FFFFFF"/>
              </a:solidFill>
            </a:ln>
          </p:spPr>
          <p:txBody>
            <a:bodyPr wrap="square" lIns="0" tIns="0" rIns="0" bIns="0" rtlCol="0"/>
            <a:lstStyle/>
            <a:p>
              <a:endParaRPr sz="2400"/>
            </a:p>
          </p:txBody>
        </p:sp>
        <p:sp>
          <p:nvSpPr>
            <p:cNvPr id="12" name="object 12"/>
            <p:cNvSpPr/>
            <p:nvPr/>
          </p:nvSpPr>
          <p:spPr>
            <a:xfrm>
              <a:off x="396334" y="478375"/>
              <a:ext cx="135255" cy="0"/>
            </a:xfrm>
            <a:custGeom>
              <a:avLst/>
              <a:gdLst/>
              <a:ahLst/>
              <a:cxnLst/>
              <a:rect l="l" t="t" r="r" b="b"/>
              <a:pathLst>
                <a:path w="135254">
                  <a:moveTo>
                    <a:pt x="0" y="0"/>
                  </a:moveTo>
                  <a:lnTo>
                    <a:pt x="135015" y="0"/>
                  </a:lnTo>
                </a:path>
              </a:pathLst>
            </a:custGeom>
            <a:ln w="16345">
              <a:solidFill>
                <a:srgbClr val="FFFFFF"/>
              </a:solidFill>
            </a:ln>
          </p:spPr>
          <p:txBody>
            <a:bodyPr wrap="square" lIns="0" tIns="0" rIns="0" bIns="0" rtlCol="0"/>
            <a:lstStyle/>
            <a:p>
              <a:endParaRPr sz="2400"/>
            </a:p>
          </p:txBody>
        </p:sp>
      </p:grpSp>
      <p:sp>
        <p:nvSpPr>
          <p:cNvPr id="13" name="object 13"/>
          <p:cNvSpPr txBox="1"/>
          <p:nvPr/>
        </p:nvSpPr>
        <p:spPr>
          <a:xfrm>
            <a:off x="397594" y="1790441"/>
            <a:ext cx="5431367" cy="496716"/>
          </a:xfrm>
          <a:prstGeom prst="rect">
            <a:avLst/>
          </a:prstGeom>
        </p:spPr>
        <p:txBody>
          <a:bodyPr vert="horz" wrap="square" lIns="0" tIns="34712" rIns="0" bIns="0" rtlCol="0">
            <a:spAutoFit/>
          </a:bodyPr>
          <a:lstStyle/>
          <a:p>
            <a:pPr marL="16933" marR="6773">
              <a:lnSpc>
                <a:spcPts val="1827"/>
              </a:lnSpc>
              <a:spcBef>
                <a:spcPts val="272"/>
              </a:spcBef>
            </a:pPr>
            <a:r>
              <a:rPr sz="1600" dirty="0">
                <a:solidFill>
                  <a:srgbClr val="5E5E5E"/>
                </a:solidFill>
                <a:latin typeface="Calibri" panose="020F0502020204030204" pitchFamily="34" charset="0"/>
                <a:cs typeface="Calibri" panose="020F0502020204030204" pitchFamily="34" charset="0"/>
              </a:rPr>
              <a:t>Download</a:t>
            </a:r>
            <a:r>
              <a:rPr sz="1600" spc="-5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Sydney</a:t>
            </a:r>
            <a:r>
              <a:rPr sz="1600" spc="-4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Health</a:t>
            </a:r>
            <a:r>
              <a:rPr sz="1600" spc="-4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and</a:t>
            </a:r>
            <a:r>
              <a:rPr sz="1600" spc="-3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register</a:t>
            </a:r>
            <a:r>
              <a:rPr sz="1600" spc="-3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on</a:t>
            </a:r>
            <a:r>
              <a:rPr sz="1600" spc="-1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the</a:t>
            </a:r>
            <a:r>
              <a:rPr sz="1600" spc="-4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app</a:t>
            </a:r>
            <a:r>
              <a:rPr sz="1600" spc="-3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to</a:t>
            </a:r>
            <a:r>
              <a:rPr sz="1600" spc="-2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take</a:t>
            </a:r>
            <a:r>
              <a:rPr sz="1600" spc="-13" dirty="0">
                <a:solidFill>
                  <a:srgbClr val="5E5E5E"/>
                </a:solidFill>
                <a:latin typeface="Calibri" panose="020F0502020204030204" pitchFamily="34" charset="0"/>
                <a:cs typeface="Calibri" panose="020F0502020204030204" pitchFamily="34" charset="0"/>
              </a:rPr>
              <a:t> </a:t>
            </a:r>
            <a:r>
              <a:rPr sz="1600" spc="-27" dirty="0">
                <a:solidFill>
                  <a:srgbClr val="5E5E5E"/>
                </a:solidFill>
                <a:latin typeface="Calibri" panose="020F0502020204030204" pitchFamily="34" charset="0"/>
                <a:cs typeface="Calibri" panose="020F0502020204030204" pitchFamily="34" charset="0"/>
              </a:rPr>
              <a:t>full </a:t>
            </a:r>
            <a:r>
              <a:rPr sz="1600" dirty="0">
                <a:solidFill>
                  <a:srgbClr val="5E5E5E"/>
                </a:solidFill>
                <a:latin typeface="Calibri" panose="020F0502020204030204" pitchFamily="34" charset="0"/>
                <a:cs typeface="Calibri" panose="020F0502020204030204" pitchFamily="34" charset="0"/>
              </a:rPr>
              <a:t>advantage</a:t>
            </a:r>
            <a:r>
              <a:rPr sz="1600" spc="-6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of</a:t>
            </a:r>
            <a:r>
              <a:rPr sz="1600" spc="-2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your</a:t>
            </a:r>
            <a:r>
              <a:rPr sz="1600" spc="-9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Anthem</a:t>
            </a:r>
            <a:r>
              <a:rPr sz="1600" spc="-60"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plan.</a:t>
            </a:r>
            <a:endParaRPr sz="1600" dirty="0">
              <a:latin typeface="Calibri" panose="020F0502020204030204" pitchFamily="34" charset="0"/>
              <a:cs typeface="Calibri" panose="020F0502020204030204" pitchFamily="34" charset="0"/>
            </a:endParaRPr>
          </a:p>
        </p:txBody>
      </p:sp>
      <p:sp>
        <p:nvSpPr>
          <p:cNvPr id="14" name="object 14"/>
          <p:cNvSpPr txBox="1">
            <a:spLocks noGrp="1"/>
          </p:cNvSpPr>
          <p:nvPr>
            <p:ph type="title"/>
          </p:nvPr>
        </p:nvSpPr>
        <p:spPr>
          <a:xfrm>
            <a:off x="454480" y="530424"/>
            <a:ext cx="5534660" cy="508687"/>
          </a:xfrm>
          <a:prstGeom prst="rect">
            <a:avLst/>
          </a:prstGeom>
        </p:spPr>
        <p:txBody>
          <a:bodyPr vert="horz" wrap="square" lIns="0" tIns="16087" rIns="0" bIns="0" rtlCol="0" anchor="b">
            <a:spAutoFit/>
          </a:bodyPr>
          <a:lstStyle/>
          <a:p>
            <a:pPr marL="16933">
              <a:spcBef>
                <a:spcPts val="127"/>
              </a:spcBef>
            </a:pPr>
            <a:r>
              <a:rPr sz="3200" b="1" spc="-147" dirty="0">
                <a:latin typeface="Calibri" panose="020F0502020204030204" pitchFamily="34" charset="0"/>
                <a:cs typeface="Calibri" panose="020F0502020204030204" pitchFamily="34" charset="0"/>
              </a:rPr>
              <a:t>Sydney</a:t>
            </a:r>
            <a:r>
              <a:rPr sz="3200" b="1" spc="-187" dirty="0">
                <a:latin typeface="Calibri" panose="020F0502020204030204" pitchFamily="34" charset="0"/>
                <a:cs typeface="Calibri" panose="020F0502020204030204" pitchFamily="34" charset="0"/>
              </a:rPr>
              <a:t> </a:t>
            </a:r>
            <a:r>
              <a:rPr sz="3200" b="1" spc="-133" dirty="0">
                <a:latin typeface="Calibri" panose="020F0502020204030204" pitchFamily="34" charset="0"/>
                <a:cs typeface="Calibri" panose="020F0502020204030204" pitchFamily="34" charset="0"/>
              </a:rPr>
              <a:t>Health</a:t>
            </a:r>
            <a:r>
              <a:rPr sz="3200" b="1" spc="-233" dirty="0">
                <a:latin typeface="Calibri" panose="020F0502020204030204" pitchFamily="34" charset="0"/>
                <a:cs typeface="Calibri" panose="020F0502020204030204" pitchFamily="34" charset="0"/>
              </a:rPr>
              <a:t> </a:t>
            </a:r>
            <a:r>
              <a:rPr sz="3200" b="1" spc="-140" dirty="0">
                <a:latin typeface="Calibri" panose="020F0502020204030204" pitchFamily="34" charset="0"/>
                <a:cs typeface="Calibri" panose="020F0502020204030204" pitchFamily="34" charset="0"/>
              </a:rPr>
              <a:t>mobile</a:t>
            </a:r>
            <a:r>
              <a:rPr sz="3200" b="1" spc="-220" dirty="0">
                <a:latin typeface="Calibri" panose="020F0502020204030204" pitchFamily="34" charset="0"/>
                <a:cs typeface="Calibri" panose="020F0502020204030204" pitchFamily="34" charset="0"/>
              </a:rPr>
              <a:t> </a:t>
            </a:r>
            <a:r>
              <a:rPr sz="3200" b="1" spc="-33" dirty="0">
                <a:latin typeface="Calibri" panose="020F0502020204030204" pitchFamily="34" charset="0"/>
                <a:cs typeface="Calibri" panose="020F0502020204030204" pitchFamily="34" charset="0"/>
              </a:rPr>
              <a:t>app</a:t>
            </a:r>
          </a:p>
        </p:txBody>
      </p:sp>
      <p:sp>
        <p:nvSpPr>
          <p:cNvPr id="15" name="object 15"/>
          <p:cNvSpPr txBox="1"/>
          <p:nvPr/>
        </p:nvSpPr>
        <p:spPr>
          <a:xfrm>
            <a:off x="397594" y="2485044"/>
            <a:ext cx="768773" cy="242866"/>
          </a:xfrm>
          <a:prstGeom prst="rect">
            <a:avLst/>
          </a:prstGeom>
        </p:spPr>
        <p:txBody>
          <a:bodyPr vert="horz" wrap="square" lIns="0" tIns="16933" rIns="0" bIns="0" rtlCol="0">
            <a:spAutoFit/>
          </a:bodyPr>
          <a:lstStyle/>
          <a:p>
            <a:pPr marL="16933">
              <a:spcBef>
                <a:spcPts val="133"/>
              </a:spcBef>
            </a:pPr>
            <a:r>
              <a:rPr sz="1467" dirty="0">
                <a:solidFill>
                  <a:srgbClr val="5E5E5E"/>
                </a:solidFill>
                <a:latin typeface="Calibri" panose="020F0502020204030204" pitchFamily="34" charset="0"/>
                <a:cs typeface="Calibri" panose="020F0502020204030204" pitchFamily="34" charset="0"/>
              </a:rPr>
              <a:t>Use</a:t>
            </a:r>
            <a:r>
              <a:rPr sz="1467" spc="-20"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it</a:t>
            </a:r>
            <a:r>
              <a:rPr sz="1467" spc="-33" dirty="0">
                <a:solidFill>
                  <a:srgbClr val="5E5E5E"/>
                </a:solidFill>
                <a:latin typeface="Calibri" panose="020F0502020204030204" pitchFamily="34" charset="0"/>
                <a:cs typeface="Calibri" panose="020F0502020204030204" pitchFamily="34" charset="0"/>
              </a:rPr>
              <a:t> to:</a:t>
            </a:r>
            <a:endParaRPr sz="1467" dirty="0">
              <a:latin typeface="Calibri" panose="020F0502020204030204" pitchFamily="34" charset="0"/>
              <a:cs typeface="Calibri" panose="020F0502020204030204" pitchFamily="34" charset="0"/>
            </a:endParaRPr>
          </a:p>
        </p:txBody>
      </p:sp>
      <p:sp>
        <p:nvSpPr>
          <p:cNvPr id="16" name="object 16"/>
          <p:cNvSpPr txBox="1"/>
          <p:nvPr/>
        </p:nvSpPr>
        <p:spPr>
          <a:xfrm>
            <a:off x="397408" y="2824348"/>
            <a:ext cx="2305473" cy="1920248"/>
          </a:xfrm>
          <a:prstGeom prst="rect">
            <a:avLst/>
          </a:prstGeom>
        </p:spPr>
        <p:txBody>
          <a:bodyPr vert="horz" wrap="square" lIns="0" tIns="27093" rIns="0" bIns="0" rtlCol="0">
            <a:spAutoFit/>
          </a:bodyPr>
          <a:lstStyle/>
          <a:p>
            <a:pPr marL="246374" marR="910991" indent="-230288">
              <a:lnSpc>
                <a:spcPts val="1733"/>
              </a:lnSpc>
              <a:spcBef>
                <a:spcPts val="213"/>
              </a:spcBef>
              <a:buClr>
                <a:srgbClr val="0079C2"/>
              </a:buClr>
              <a:buFont typeface="Century Gothic"/>
              <a:buChar char="◦"/>
              <a:tabLst>
                <a:tab pos="247220" algn="l"/>
              </a:tabLst>
            </a:pPr>
            <a:r>
              <a:rPr sz="1467" dirty="0">
                <a:solidFill>
                  <a:srgbClr val="5E5E5E"/>
                </a:solidFill>
                <a:latin typeface="Calibri" panose="020F0502020204030204" pitchFamily="34" charset="0"/>
                <a:cs typeface="Calibri" panose="020F0502020204030204" pitchFamily="34" charset="0"/>
              </a:rPr>
              <a:t>Find</a:t>
            </a:r>
            <a:r>
              <a:rPr sz="1467" spc="-20"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care</a:t>
            </a:r>
            <a:r>
              <a:rPr sz="1467" spc="-33" dirty="0">
                <a:solidFill>
                  <a:srgbClr val="5E5E5E"/>
                </a:solidFill>
                <a:latin typeface="Calibri" panose="020F0502020204030204" pitchFamily="34" charset="0"/>
                <a:cs typeface="Calibri" panose="020F0502020204030204" pitchFamily="34" charset="0"/>
              </a:rPr>
              <a:t> and </a:t>
            </a:r>
            <a:r>
              <a:rPr sz="1467" dirty="0">
                <a:solidFill>
                  <a:srgbClr val="5E5E5E"/>
                </a:solidFill>
                <a:latin typeface="Calibri" panose="020F0502020204030204" pitchFamily="34" charset="0"/>
                <a:cs typeface="Calibri" panose="020F0502020204030204" pitchFamily="34" charset="0"/>
              </a:rPr>
              <a:t>check</a:t>
            </a:r>
            <a:r>
              <a:rPr sz="1467" spc="-40" dirty="0">
                <a:solidFill>
                  <a:srgbClr val="5E5E5E"/>
                </a:solidFill>
                <a:latin typeface="Calibri" panose="020F0502020204030204" pitchFamily="34" charset="0"/>
                <a:cs typeface="Calibri" panose="020F0502020204030204" pitchFamily="34" charset="0"/>
              </a:rPr>
              <a:t> </a:t>
            </a:r>
            <a:r>
              <a:rPr sz="1467" spc="-13" dirty="0">
                <a:solidFill>
                  <a:srgbClr val="5E5E5E"/>
                </a:solidFill>
                <a:latin typeface="Calibri" panose="020F0502020204030204" pitchFamily="34" charset="0"/>
                <a:cs typeface="Calibri" panose="020F0502020204030204" pitchFamily="34" charset="0"/>
              </a:rPr>
              <a:t>costs.</a:t>
            </a:r>
            <a:endParaRPr sz="1467" dirty="0">
              <a:latin typeface="Calibri" panose="020F0502020204030204" pitchFamily="34" charset="0"/>
              <a:cs typeface="Calibri" panose="020F0502020204030204" pitchFamily="34" charset="0"/>
            </a:endParaRPr>
          </a:p>
          <a:p>
            <a:pPr marL="246374" indent="-230288">
              <a:spcBef>
                <a:spcPts val="853"/>
              </a:spcBef>
              <a:buClr>
                <a:srgbClr val="0079C2"/>
              </a:buClr>
              <a:buFont typeface="Century Gothic"/>
              <a:buChar char="◦"/>
              <a:tabLst>
                <a:tab pos="247220" algn="l"/>
              </a:tabLst>
            </a:pPr>
            <a:r>
              <a:rPr sz="1467" dirty="0">
                <a:solidFill>
                  <a:srgbClr val="5E5E5E"/>
                </a:solidFill>
                <a:latin typeface="Calibri" panose="020F0502020204030204" pitchFamily="34" charset="0"/>
                <a:cs typeface="Calibri" panose="020F0502020204030204" pitchFamily="34" charset="0"/>
              </a:rPr>
              <a:t>See</a:t>
            </a:r>
            <a:r>
              <a:rPr sz="1467" spc="-27"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all</a:t>
            </a:r>
            <a:r>
              <a:rPr sz="1467" spc="-20"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medical</a:t>
            </a:r>
            <a:r>
              <a:rPr sz="1467" spc="-20" dirty="0">
                <a:solidFill>
                  <a:srgbClr val="5E5E5E"/>
                </a:solidFill>
                <a:latin typeface="Calibri" panose="020F0502020204030204" pitchFamily="34" charset="0"/>
                <a:cs typeface="Calibri" panose="020F0502020204030204" pitchFamily="34" charset="0"/>
              </a:rPr>
              <a:t> </a:t>
            </a:r>
            <a:r>
              <a:rPr sz="1467" spc="-13" dirty="0">
                <a:solidFill>
                  <a:srgbClr val="5E5E5E"/>
                </a:solidFill>
                <a:latin typeface="Calibri" panose="020F0502020204030204" pitchFamily="34" charset="0"/>
                <a:cs typeface="Calibri" panose="020F0502020204030204" pitchFamily="34" charset="0"/>
              </a:rPr>
              <a:t>benefits.</a:t>
            </a:r>
            <a:endParaRPr sz="1467" dirty="0">
              <a:latin typeface="Calibri" panose="020F0502020204030204" pitchFamily="34" charset="0"/>
              <a:cs typeface="Calibri" panose="020F0502020204030204" pitchFamily="34" charset="0"/>
            </a:endParaRPr>
          </a:p>
          <a:p>
            <a:pPr marL="246374" marR="6773" indent="-230288">
              <a:lnSpc>
                <a:spcPts val="1733"/>
              </a:lnSpc>
              <a:spcBef>
                <a:spcPts val="993"/>
              </a:spcBef>
              <a:buClr>
                <a:srgbClr val="0079C2"/>
              </a:buClr>
              <a:buFont typeface="Century Gothic"/>
              <a:buChar char="◦"/>
              <a:tabLst>
                <a:tab pos="247220" algn="l"/>
              </a:tabLst>
            </a:pPr>
            <a:r>
              <a:rPr sz="1467" dirty="0">
                <a:solidFill>
                  <a:srgbClr val="5E5E5E"/>
                </a:solidFill>
                <a:latin typeface="Calibri" panose="020F0502020204030204" pitchFamily="34" charset="0"/>
                <a:cs typeface="Calibri" panose="020F0502020204030204" pitchFamily="34" charset="0"/>
              </a:rPr>
              <a:t>View</a:t>
            </a:r>
            <a:r>
              <a:rPr sz="1467" spc="-27"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medical</a:t>
            </a:r>
            <a:r>
              <a:rPr sz="1467" spc="-33"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claims</a:t>
            </a:r>
            <a:r>
              <a:rPr sz="1467" spc="-33" dirty="0">
                <a:solidFill>
                  <a:srgbClr val="5E5E5E"/>
                </a:solidFill>
                <a:latin typeface="Calibri" panose="020F0502020204030204" pitchFamily="34" charset="0"/>
                <a:cs typeface="Calibri" panose="020F0502020204030204" pitchFamily="34" charset="0"/>
              </a:rPr>
              <a:t> and </a:t>
            </a:r>
            <a:r>
              <a:rPr sz="1467" dirty="0">
                <a:solidFill>
                  <a:srgbClr val="5E5E5E"/>
                </a:solidFill>
                <a:latin typeface="Calibri" panose="020F0502020204030204" pitchFamily="34" charset="0"/>
                <a:cs typeface="Calibri" panose="020F0502020204030204" pitchFamily="34" charset="0"/>
              </a:rPr>
              <a:t>payment</a:t>
            </a:r>
            <a:r>
              <a:rPr sz="1467" spc="-67" dirty="0">
                <a:solidFill>
                  <a:srgbClr val="5E5E5E"/>
                </a:solidFill>
                <a:latin typeface="Calibri" panose="020F0502020204030204" pitchFamily="34" charset="0"/>
                <a:cs typeface="Calibri" panose="020F0502020204030204" pitchFamily="34" charset="0"/>
              </a:rPr>
              <a:t> </a:t>
            </a:r>
            <a:r>
              <a:rPr sz="1467" spc="-13" dirty="0">
                <a:solidFill>
                  <a:srgbClr val="5E5E5E"/>
                </a:solidFill>
                <a:latin typeface="Calibri" panose="020F0502020204030204" pitchFamily="34" charset="0"/>
                <a:cs typeface="Calibri" panose="020F0502020204030204" pitchFamily="34" charset="0"/>
              </a:rPr>
              <a:t>information.</a:t>
            </a:r>
            <a:endParaRPr sz="1467" dirty="0">
              <a:latin typeface="Calibri" panose="020F0502020204030204" pitchFamily="34" charset="0"/>
              <a:cs typeface="Calibri" panose="020F0502020204030204" pitchFamily="34" charset="0"/>
            </a:endParaRPr>
          </a:p>
          <a:p>
            <a:pPr marL="246374" marR="149856" indent="-230288">
              <a:lnSpc>
                <a:spcPts val="1733"/>
              </a:lnSpc>
              <a:spcBef>
                <a:spcPts val="933"/>
              </a:spcBef>
              <a:buClr>
                <a:srgbClr val="0079C2"/>
              </a:buClr>
              <a:buFont typeface="Century Gothic"/>
              <a:buChar char="◦"/>
              <a:tabLst>
                <a:tab pos="247220" algn="l"/>
              </a:tabLst>
            </a:pPr>
            <a:r>
              <a:rPr sz="1467" dirty="0">
                <a:solidFill>
                  <a:srgbClr val="5E5E5E"/>
                </a:solidFill>
                <a:latin typeface="Calibri" panose="020F0502020204030204" pitchFamily="34" charset="0"/>
                <a:cs typeface="Calibri" panose="020F0502020204030204" pitchFamily="34" charset="0"/>
              </a:rPr>
              <a:t>View</a:t>
            </a:r>
            <a:r>
              <a:rPr sz="1467" spc="-7"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and</a:t>
            </a:r>
            <a:r>
              <a:rPr sz="1467" spc="-33"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use</a:t>
            </a:r>
            <a:r>
              <a:rPr sz="1467" spc="-33"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digital</a:t>
            </a:r>
            <a:r>
              <a:rPr sz="1467" spc="-13" dirty="0">
                <a:solidFill>
                  <a:srgbClr val="5E5E5E"/>
                </a:solidFill>
                <a:latin typeface="Calibri" panose="020F0502020204030204" pitchFamily="34" charset="0"/>
                <a:cs typeface="Calibri" panose="020F0502020204030204" pitchFamily="34" charset="0"/>
              </a:rPr>
              <a:t> </a:t>
            </a:r>
            <a:r>
              <a:rPr sz="1467" spc="-33" dirty="0">
                <a:solidFill>
                  <a:srgbClr val="5E5E5E"/>
                </a:solidFill>
                <a:latin typeface="Calibri" panose="020F0502020204030204" pitchFamily="34" charset="0"/>
                <a:cs typeface="Calibri" panose="020F0502020204030204" pitchFamily="34" charset="0"/>
              </a:rPr>
              <a:t>ID </a:t>
            </a:r>
            <a:r>
              <a:rPr sz="1467" spc="-13" dirty="0">
                <a:solidFill>
                  <a:srgbClr val="5E5E5E"/>
                </a:solidFill>
                <a:latin typeface="Calibri" panose="020F0502020204030204" pitchFamily="34" charset="0"/>
                <a:cs typeface="Calibri" panose="020F0502020204030204" pitchFamily="34" charset="0"/>
              </a:rPr>
              <a:t>cards.</a:t>
            </a:r>
            <a:endParaRPr sz="1467" dirty="0">
              <a:latin typeface="Calibri" panose="020F0502020204030204" pitchFamily="34" charset="0"/>
              <a:cs typeface="Calibri" panose="020F0502020204030204" pitchFamily="34" charset="0"/>
            </a:endParaRPr>
          </a:p>
        </p:txBody>
      </p:sp>
      <p:sp>
        <p:nvSpPr>
          <p:cNvPr id="17" name="object 17"/>
          <p:cNvSpPr txBox="1"/>
          <p:nvPr/>
        </p:nvSpPr>
        <p:spPr>
          <a:xfrm>
            <a:off x="3250173" y="2772752"/>
            <a:ext cx="2738967" cy="2260576"/>
          </a:xfrm>
          <a:prstGeom prst="rect">
            <a:avLst/>
          </a:prstGeom>
        </p:spPr>
        <p:txBody>
          <a:bodyPr vert="horz" wrap="square" lIns="0" tIns="26247" rIns="0" bIns="0" rtlCol="0">
            <a:spAutoFit/>
          </a:bodyPr>
          <a:lstStyle/>
          <a:p>
            <a:pPr marL="246374" marR="123610" indent="-230288">
              <a:lnSpc>
                <a:spcPts val="1747"/>
              </a:lnSpc>
              <a:spcBef>
                <a:spcPts val="207"/>
              </a:spcBef>
              <a:buClr>
                <a:srgbClr val="0079C2"/>
              </a:buClr>
              <a:buFont typeface="Century Gothic"/>
              <a:buChar char="◦"/>
              <a:tabLst>
                <a:tab pos="247220" algn="l"/>
              </a:tabLst>
            </a:pPr>
            <a:r>
              <a:rPr sz="1467" dirty="0">
                <a:solidFill>
                  <a:srgbClr val="5E5E5E"/>
                </a:solidFill>
                <a:latin typeface="Calibri" panose="020F0502020204030204" pitchFamily="34" charset="0"/>
                <a:cs typeface="Calibri" panose="020F0502020204030204" pitchFamily="34" charset="0"/>
              </a:rPr>
              <a:t>Get</a:t>
            </a:r>
            <a:r>
              <a:rPr sz="1467" spc="-60"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answers</a:t>
            </a:r>
            <a:r>
              <a:rPr sz="1467" spc="-13"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quickly</a:t>
            </a:r>
            <a:r>
              <a:rPr sz="1467" spc="-53"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with</a:t>
            </a:r>
            <a:r>
              <a:rPr sz="1467" spc="-20" dirty="0">
                <a:solidFill>
                  <a:srgbClr val="5E5E5E"/>
                </a:solidFill>
                <a:latin typeface="Calibri" panose="020F0502020204030204" pitchFamily="34" charset="0"/>
                <a:cs typeface="Calibri" panose="020F0502020204030204" pitchFamily="34" charset="0"/>
              </a:rPr>
              <a:t> </a:t>
            </a:r>
            <a:r>
              <a:rPr sz="1467" spc="-33" dirty="0">
                <a:solidFill>
                  <a:srgbClr val="5E5E5E"/>
                </a:solidFill>
                <a:latin typeface="Calibri" panose="020F0502020204030204" pitchFamily="34" charset="0"/>
                <a:cs typeface="Calibri" panose="020F0502020204030204" pitchFamily="34" charset="0"/>
              </a:rPr>
              <a:t>the </a:t>
            </a:r>
            <a:r>
              <a:rPr sz="1467" dirty="0">
                <a:solidFill>
                  <a:srgbClr val="5E5E5E"/>
                </a:solidFill>
                <a:latin typeface="Calibri" panose="020F0502020204030204" pitchFamily="34" charset="0"/>
                <a:cs typeface="Calibri" panose="020F0502020204030204" pitchFamily="34" charset="0"/>
              </a:rPr>
              <a:t>interactive</a:t>
            </a:r>
            <a:r>
              <a:rPr sz="1467" spc="-60"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chat</a:t>
            </a:r>
            <a:r>
              <a:rPr sz="1467" spc="-53" dirty="0">
                <a:solidFill>
                  <a:srgbClr val="5E5E5E"/>
                </a:solidFill>
                <a:latin typeface="Calibri" panose="020F0502020204030204" pitchFamily="34" charset="0"/>
                <a:cs typeface="Calibri" panose="020F0502020204030204" pitchFamily="34" charset="0"/>
              </a:rPr>
              <a:t> </a:t>
            </a:r>
            <a:r>
              <a:rPr sz="1467" spc="-13" dirty="0">
                <a:solidFill>
                  <a:srgbClr val="5E5E5E"/>
                </a:solidFill>
                <a:latin typeface="Calibri" panose="020F0502020204030204" pitchFamily="34" charset="0"/>
                <a:cs typeface="Calibri" panose="020F0502020204030204" pitchFamily="34" charset="0"/>
              </a:rPr>
              <a:t>feature.</a:t>
            </a:r>
            <a:endParaRPr sz="1467" dirty="0">
              <a:latin typeface="Calibri" panose="020F0502020204030204" pitchFamily="34" charset="0"/>
              <a:cs typeface="Calibri" panose="020F0502020204030204" pitchFamily="34" charset="0"/>
            </a:endParaRPr>
          </a:p>
          <a:p>
            <a:pPr marL="246374" indent="-230288">
              <a:spcBef>
                <a:spcPts val="833"/>
              </a:spcBef>
              <a:buClr>
                <a:srgbClr val="0079C2"/>
              </a:buClr>
              <a:buFont typeface="Century Gothic"/>
              <a:buChar char="◦"/>
              <a:tabLst>
                <a:tab pos="247220" algn="l"/>
              </a:tabLst>
            </a:pPr>
            <a:r>
              <a:rPr sz="1467" dirty="0">
                <a:solidFill>
                  <a:srgbClr val="5E5E5E"/>
                </a:solidFill>
                <a:latin typeface="Calibri" panose="020F0502020204030204" pitchFamily="34" charset="0"/>
                <a:cs typeface="Calibri" panose="020F0502020204030204" pitchFamily="34" charset="0"/>
              </a:rPr>
              <a:t>Access</a:t>
            </a:r>
            <a:r>
              <a:rPr sz="1467" spc="-60"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virtual</a:t>
            </a:r>
            <a:r>
              <a:rPr sz="1467" spc="-27" dirty="0">
                <a:solidFill>
                  <a:srgbClr val="5E5E5E"/>
                </a:solidFill>
                <a:latin typeface="Calibri" panose="020F0502020204030204" pitchFamily="34" charset="0"/>
                <a:cs typeface="Calibri" panose="020F0502020204030204" pitchFamily="34" charset="0"/>
              </a:rPr>
              <a:t> care.</a:t>
            </a:r>
            <a:endParaRPr sz="1467" dirty="0">
              <a:latin typeface="Calibri" panose="020F0502020204030204" pitchFamily="34" charset="0"/>
              <a:cs typeface="Calibri" panose="020F0502020204030204" pitchFamily="34" charset="0"/>
            </a:endParaRPr>
          </a:p>
          <a:p>
            <a:pPr marL="246374" marR="240447" indent="-230288">
              <a:lnSpc>
                <a:spcPts val="1733"/>
              </a:lnSpc>
              <a:spcBef>
                <a:spcPts val="993"/>
              </a:spcBef>
              <a:buClr>
                <a:srgbClr val="0079C2"/>
              </a:buClr>
              <a:buFont typeface="Century Gothic"/>
              <a:buChar char="◦"/>
              <a:tabLst>
                <a:tab pos="247220" algn="l"/>
              </a:tabLst>
            </a:pPr>
            <a:r>
              <a:rPr sz="1467" dirty="0">
                <a:solidFill>
                  <a:srgbClr val="5E5E5E"/>
                </a:solidFill>
                <a:latin typeface="Calibri" panose="020F0502020204030204" pitchFamily="34" charset="0"/>
                <a:cs typeface="Calibri" panose="020F0502020204030204" pitchFamily="34" charset="0"/>
              </a:rPr>
              <a:t>Access</a:t>
            </a:r>
            <a:r>
              <a:rPr sz="1467" spc="-60"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wellness </a:t>
            </a:r>
            <a:r>
              <a:rPr sz="1467" spc="-13" dirty="0">
                <a:solidFill>
                  <a:srgbClr val="5E5E5E"/>
                </a:solidFill>
                <a:latin typeface="Calibri" panose="020F0502020204030204" pitchFamily="34" charset="0"/>
                <a:cs typeface="Calibri" panose="020F0502020204030204" pitchFamily="34" charset="0"/>
              </a:rPr>
              <a:t>resources </a:t>
            </a:r>
            <a:r>
              <a:rPr sz="1467" dirty="0">
                <a:solidFill>
                  <a:srgbClr val="5E5E5E"/>
                </a:solidFill>
                <a:latin typeface="Calibri" panose="020F0502020204030204" pitchFamily="34" charset="0"/>
                <a:cs typeface="Calibri" panose="020F0502020204030204" pitchFamily="34" charset="0"/>
              </a:rPr>
              <a:t>and</a:t>
            </a:r>
            <a:r>
              <a:rPr sz="1467" spc="-40" dirty="0">
                <a:solidFill>
                  <a:srgbClr val="5E5E5E"/>
                </a:solidFill>
                <a:latin typeface="Calibri" panose="020F0502020204030204" pitchFamily="34" charset="0"/>
                <a:cs typeface="Calibri" panose="020F0502020204030204" pitchFamily="34" charset="0"/>
              </a:rPr>
              <a:t> </a:t>
            </a:r>
            <a:r>
              <a:rPr sz="1467" spc="-13" dirty="0">
                <a:solidFill>
                  <a:srgbClr val="5E5E5E"/>
                </a:solidFill>
                <a:latin typeface="Calibri" panose="020F0502020204030204" pitchFamily="34" charset="0"/>
                <a:cs typeface="Calibri" panose="020F0502020204030204" pitchFamily="34" charset="0"/>
              </a:rPr>
              <a:t>rewards.</a:t>
            </a:r>
            <a:endParaRPr sz="1467" dirty="0">
              <a:latin typeface="Calibri" panose="020F0502020204030204" pitchFamily="34" charset="0"/>
              <a:cs typeface="Calibri" panose="020F0502020204030204" pitchFamily="34" charset="0"/>
            </a:endParaRPr>
          </a:p>
          <a:p>
            <a:pPr marL="246374" indent="-230288">
              <a:spcBef>
                <a:spcPts val="853"/>
              </a:spcBef>
              <a:buClr>
                <a:srgbClr val="0079C2"/>
              </a:buClr>
              <a:buFont typeface="Century Gothic"/>
              <a:buChar char="◦"/>
              <a:tabLst>
                <a:tab pos="247220" algn="l"/>
              </a:tabLst>
            </a:pPr>
            <a:r>
              <a:rPr sz="1467" dirty="0">
                <a:solidFill>
                  <a:srgbClr val="5E5E5E"/>
                </a:solidFill>
                <a:latin typeface="Calibri" panose="020F0502020204030204" pitchFamily="34" charset="0"/>
                <a:cs typeface="Calibri" panose="020F0502020204030204" pitchFamily="34" charset="0"/>
              </a:rPr>
              <a:t>Sync</a:t>
            </a:r>
            <a:r>
              <a:rPr sz="1467" spc="-27"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with</a:t>
            </a:r>
            <a:r>
              <a:rPr sz="1467" spc="-7"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your</a:t>
            </a:r>
            <a:r>
              <a:rPr sz="1467" spc="-33"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fitness</a:t>
            </a:r>
            <a:r>
              <a:rPr sz="1467" spc="-80" dirty="0">
                <a:solidFill>
                  <a:srgbClr val="5E5E5E"/>
                </a:solidFill>
                <a:latin typeface="Calibri" panose="020F0502020204030204" pitchFamily="34" charset="0"/>
                <a:cs typeface="Calibri" panose="020F0502020204030204" pitchFamily="34" charset="0"/>
              </a:rPr>
              <a:t> </a:t>
            </a:r>
            <a:r>
              <a:rPr sz="1467" spc="-13" dirty="0">
                <a:solidFill>
                  <a:srgbClr val="5E5E5E"/>
                </a:solidFill>
                <a:latin typeface="Calibri" panose="020F0502020204030204" pitchFamily="34" charset="0"/>
                <a:cs typeface="Calibri" panose="020F0502020204030204" pitchFamily="34" charset="0"/>
              </a:rPr>
              <a:t>tracker.</a:t>
            </a:r>
            <a:endParaRPr sz="1467" dirty="0">
              <a:latin typeface="Calibri" panose="020F0502020204030204" pitchFamily="34" charset="0"/>
              <a:cs typeface="Calibri" panose="020F0502020204030204" pitchFamily="34" charset="0"/>
            </a:endParaRPr>
          </a:p>
          <a:p>
            <a:pPr marL="246374" marR="447029" indent="-230288">
              <a:lnSpc>
                <a:spcPts val="1733"/>
              </a:lnSpc>
              <a:spcBef>
                <a:spcPts val="993"/>
              </a:spcBef>
              <a:buClr>
                <a:srgbClr val="0079C2"/>
              </a:buClr>
              <a:buFont typeface="Century Gothic"/>
              <a:buChar char="◦"/>
              <a:tabLst>
                <a:tab pos="247220" algn="l"/>
              </a:tabLst>
            </a:pPr>
            <a:r>
              <a:rPr sz="1467" dirty="0">
                <a:solidFill>
                  <a:srgbClr val="5E5E5E"/>
                </a:solidFill>
                <a:latin typeface="Calibri" panose="020F0502020204030204" pitchFamily="34" charset="0"/>
                <a:cs typeface="Calibri" panose="020F0502020204030204" pitchFamily="34" charset="0"/>
              </a:rPr>
              <a:t>Reach</a:t>
            </a:r>
            <a:r>
              <a:rPr sz="1467" spc="-47" dirty="0">
                <a:solidFill>
                  <a:srgbClr val="5E5E5E"/>
                </a:solidFill>
                <a:latin typeface="Calibri" panose="020F0502020204030204" pitchFamily="34" charset="0"/>
                <a:cs typeface="Calibri" panose="020F0502020204030204" pitchFamily="34" charset="0"/>
              </a:rPr>
              <a:t> </a:t>
            </a:r>
            <a:r>
              <a:rPr sz="1467" dirty="0">
                <a:solidFill>
                  <a:srgbClr val="5E5E5E"/>
                </a:solidFill>
                <a:latin typeface="Calibri" panose="020F0502020204030204" pitchFamily="34" charset="0"/>
                <a:cs typeface="Calibri" panose="020F0502020204030204" pitchFamily="34" charset="0"/>
              </a:rPr>
              <a:t>Member</a:t>
            </a:r>
            <a:r>
              <a:rPr sz="1467" spc="-53" dirty="0">
                <a:solidFill>
                  <a:srgbClr val="5E5E5E"/>
                </a:solidFill>
                <a:latin typeface="Calibri" panose="020F0502020204030204" pitchFamily="34" charset="0"/>
                <a:cs typeface="Calibri" panose="020F0502020204030204" pitchFamily="34" charset="0"/>
              </a:rPr>
              <a:t> </a:t>
            </a:r>
            <a:r>
              <a:rPr sz="1467" spc="-13" dirty="0">
                <a:solidFill>
                  <a:srgbClr val="5E5E5E"/>
                </a:solidFill>
                <a:latin typeface="Calibri" panose="020F0502020204030204" pitchFamily="34" charset="0"/>
                <a:cs typeface="Calibri" panose="020F0502020204030204" pitchFamily="34" charset="0"/>
              </a:rPr>
              <a:t>Services </a:t>
            </a:r>
            <a:r>
              <a:rPr sz="1467" dirty="0">
                <a:solidFill>
                  <a:srgbClr val="5E5E5E"/>
                </a:solidFill>
                <a:latin typeface="Calibri" panose="020F0502020204030204" pitchFamily="34" charset="0"/>
                <a:cs typeface="Calibri" panose="020F0502020204030204" pitchFamily="34" charset="0"/>
              </a:rPr>
              <a:t>for</a:t>
            </a:r>
            <a:r>
              <a:rPr sz="1467" spc="-40" dirty="0">
                <a:solidFill>
                  <a:srgbClr val="5E5E5E"/>
                </a:solidFill>
                <a:latin typeface="Calibri" panose="020F0502020204030204" pitchFamily="34" charset="0"/>
                <a:cs typeface="Calibri" panose="020F0502020204030204" pitchFamily="34" charset="0"/>
              </a:rPr>
              <a:t> </a:t>
            </a:r>
            <a:r>
              <a:rPr sz="1467" spc="-13" dirty="0">
                <a:solidFill>
                  <a:srgbClr val="5E5E5E"/>
                </a:solidFill>
                <a:latin typeface="Calibri" panose="020F0502020204030204" pitchFamily="34" charset="0"/>
                <a:cs typeface="Calibri" panose="020F0502020204030204" pitchFamily="34" charset="0"/>
              </a:rPr>
              <a:t>support.</a:t>
            </a:r>
            <a:endParaRPr sz="1467" dirty="0">
              <a:latin typeface="Calibri" panose="020F0502020204030204" pitchFamily="34" charset="0"/>
              <a:cs typeface="Calibri" panose="020F0502020204030204" pitchFamily="34" charset="0"/>
            </a:endParaRPr>
          </a:p>
        </p:txBody>
      </p:sp>
      <p:pic>
        <p:nvPicPr>
          <p:cNvPr id="18" name="object 18"/>
          <p:cNvPicPr/>
          <p:nvPr/>
        </p:nvPicPr>
        <p:blipFill>
          <a:blip r:embed="rId4" cstate="print"/>
          <a:stretch>
            <a:fillRect/>
          </a:stretch>
        </p:blipFill>
        <p:spPr>
          <a:xfrm>
            <a:off x="6786879" y="1156320"/>
            <a:ext cx="1564639" cy="3045951"/>
          </a:xfrm>
          <a:prstGeom prst="rect">
            <a:avLst/>
          </a:prstGeom>
        </p:spPr>
      </p:pic>
      <p:sp>
        <p:nvSpPr>
          <p:cNvPr id="5" name="Slide Number Placeholder 4">
            <a:extLst>
              <a:ext uri="{FF2B5EF4-FFF2-40B4-BE49-F238E27FC236}">
                <a16:creationId xmlns:a16="http://schemas.microsoft.com/office/drawing/2014/main" id="{CE2E9B55-DD8B-9388-3F96-369FE6DC04C0}"/>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449072" y="1069436"/>
            <a:ext cx="11675069" cy="5590538"/>
            <a:chOff x="336804" y="1494287"/>
            <a:chExt cx="8756302" cy="4192904"/>
          </a:xfrm>
        </p:grpSpPr>
        <p:sp>
          <p:nvSpPr>
            <p:cNvPr id="7" name="object 7"/>
            <p:cNvSpPr/>
            <p:nvPr/>
          </p:nvSpPr>
          <p:spPr>
            <a:xfrm>
              <a:off x="7437661" y="1494287"/>
              <a:ext cx="1655445" cy="4192904"/>
            </a:xfrm>
            <a:custGeom>
              <a:avLst/>
              <a:gdLst/>
              <a:ahLst/>
              <a:cxnLst/>
              <a:rect l="l" t="t" r="r" b="b"/>
              <a:pathLst>
                <a:path w="1655445" h="4192904">
                  <a:moveTo>
                    <a:pt x="1655064" y="0"/>
                  </a:moveTo>
                  <a:lnTo>
                    <a:pt x="0" y="0"/>
                  </a:lnTo>
                  <a:lnTo>
                    <a:pt x="0" y="4192524"/>
                  </a:lnTo>
                  <a:lnTo>
                    <a:pt x="1655064" y="4192524"/>
                  </a:lnTo>
                  <a:lnTo>
                    <a:pt x="1655064" y="0"/>
                  </a:lnTo>
                  <a:close/>
                </a:path>
              </a:pathLst>
            </a:custGeom>
            <a:solidFill>
              <a:srgbClr val="0079C2"/>
            </a:solidFill>
          </p:spPr>
          <p:txBody>
            <a:bodyPr wrap="square" lIns="0" tIns="0" rIns="0" bIns="0" rtlCol="0"/>
            <a:lstStyle/>
            <a:p>
              <a:endParaRPr sz="2400"/>
            </a:p>
          </p:txBody>
        </p:sp>
        <p:sp>
          <p:nvSpPr>
            <p:cNvPr id="9" name="object 9"/>
            <p:cNvSpPr/>
            <p:nvPr/>
          </p:nvSpPr>
          <p:spPr>
            <a:xfrm>
              <a:off x="336804" y="2122931"/>
              <a:ext cx="34289" cy="2482429"/>
            </a:xfrm>
            <a:custGeom>
              <a:avLst/>
              <a:gdLst/>
              <a:ahLst/>
              <a:cxnLst/>
              <a:rect l="l" t="t" r="r" b="b"/>
              <a:pathLst>
                <a:path w="47625" h="2147570">
                  <a:moveTo>
                    <a:pt x="47243" y="2147316"/>
                  </a:moveTo>
                  <a:lnTo>
                    <a:pt x="28851" y="2145227"/>
                  </a:lnTo>
                  <a:lnTo>
                    <a:pt x="13835" y="2139529"/>
                  </a:lnTo>
                  <a:lnTo>
                    <a:pt x="3711" y="2131076"/>
                  </a:lnTo>
                  <a:lnTo>
                    <a:pt x="0" y="2120722"/>
                  </a:lnTo>
                  <a:lnTo>
                    <a:pt x="0" y="26593"/>
                  </a:lnTo>
                  <a:lnTo>
                    <a:pt x="3711" y="16239"/>
                  </a:lnTo>
                  <a:lnTo>
                    <a:pt x="13835" y="7786"/>
                  </a:lnTo>
                  <a:lnTo>
                    <a:pt x="28851" y="2088"/>
                  </a:lnTo>
                  <a:lnTo>
                    <a:pt x="47243" y="0"/>
                  </a:lnTo>
                </a:path>
              </a:pathLst>
            </a:custGeom>
            <a:ln w="15875">
              <a:solidFill>
                <a:srgbClr val="0079C2"/>
              </a:solidFill>
            </a:ln>
          </p:spPr>
          <p:txBody>
            <a:bodyPr wrap="square" lIns="0" tIns="0" rIns="0" bIns="0" rtlCol="0"/>
            <a:lstStyle/>
            <a:p>
              <a:endParaRPr sz="2400"/>
            </a:p>
          </p:txBody>
        </p:sp>
        <p:sp>
          <p:nvSpPr>
            <p:cNvPr id="10" name="object 10"/>
            <p:cNvSpPr/>
            <p:nvPr/>
          </p:nvSpPr>
          <p:spPr>
            <a:xfrm>
              <a:off x="5418686" y="2122932"/>
              <a:ext cx="47625" cy="2147570"/>
            </a:xfrm>
            <a:custGeom>
              <a:avLst/>
              <a:gdLst/>
              <a:ahLst/>
              <a:cxnLst/>
              <a:rect l="l" t="t" r="r" b="b"/>
              <a:pathLst>
                <a:path w="47625" h="2147570">
                  <a:moveTo>
                    <a:pt x="47244" y="2147316"/>
                  </a:moveTo>
                  <a:lnTo>
                    <a:pt x="28851" y="2145227"/>
                  </a:lnTo>
                  <a:lnTo>
                    <a:pt x="13835" y="2139529"/>
                  </a:lnTo>
                  <a:lnTo>
                    <a:pt x="3711" y="2131076"/>
                  </a:lnTo>
                  <a:lnTo>
                    <a:pt x="0" y="2120722"/>
                  </a:lnTo>
                  <a:lnTo>
                    <a:pt x="0" y="26593"/>
                  </a:lnTo>
                  <a:lnTo>
                    <a:pt x="3711" y="16239"/>
                  </a:lnTo>
                  <a:lnTo>
                    <a:pt x="13835" y="7786"/>
                  </a:lnTo>
                  <a:lnTo>
                    <a:pt x="28851" y="2088"/>
                  </a:lnTo>
                  <a:lnTo>
                    <a:pt x="47244" y="0"/>
                  </a:lnTo>
                </a:path>
              </a:pathLst>
            </a:custGeom>
            <a:ln w="15875">
              <a:solidFill>
                <a:srgbClr val="0079C2"/>
              </a:solidFill>
            </a:ln>
          </p:spPr>
          <p:txBody>
            <a:bodyPr wrap="square" lIns="0" tIns="0" rIns="0" bIns="0" rtlCol="0"/>
            <a:lstStyle/>
            <a:p>
              <a:endParaRPr sz="2400"/>
            </a:p>
          </p:txBody>
        </p:sp>
      </p:grpSp>
      <p:sp>
        <p:nvSpPr>
          <p:cNvPr id="12" name="object 12"/>
          <p:cNvSpPr txBox="1">
            <a:spLocks noGrp="1"/>
          </p:cNvSpPr>
          <p:nvPr>
            <p:ph type="title"/>
          </p:nvPr>
        </p:nvSpPr>
        <p:spPr>
          <a:xfrm>
            <a:off x="457618" y="479247"/>
            <a:ext cx="14706155" cy="508687"/>
          </a:xfrm>
          <a:prstGeom prst="rect">
            <a:avLst/>
          </a:prstGeom>
        </p:spPr>
        <p:txBody>
          <a:bodyPr vert="horz" wrap="square" lIns="0" tIns="16087" rIns="0" bIns="0" rtlCol="0" anchor="b">
            <a:spAutoFit/>
          </a:bodyPr>
          <a:lstStyle/>
          <a:p>
            <a:pPr marL="16933">
              <a:spcBef>
                <a:spcPts val="127"/>
              </a:spcBef>
            </a:pPr>
            <a:r>
              <a:rPr sz="3200" b="1" spc="-167" dirty="0">
                <a:latin typeface="Calibri" panose="020F0502020204030204" pitchFamily="34" charset="0"/>
                <a:cs typeface="Calibri" panose="020F0502020204030204" pitchFamily="34" charset="0"/>
              </a:rPr>
              <a:t>Telehealth</a:t>
            </a:r>
            <a:r>
              <a:rPr sz="3200" b="1" spc="-240" dirty="0">
                <a:latin typeface="Calibri" panose="020F0502020204030204" pitchFamily="34" charset="0"/>
                <a:cs typeface="Calibri" panose="020F0502020204030204" pitchFamily="34" charset="0"/>
              </a:rPr>
              <a:t> </a:t>
            </a:r>
            <a:r>
              <a:rPr sz="3200" b="1" spc="-127" dirty="0">
                <a:latin typeface="Calibri" panose="020F0502020204030204" pitchFamily="34" charset="0"/>
                <a:cs typeface="Calibri" panose="020F0502020204030204" pitchFamily="34" charset="0"/>
              </a:rPr>
              <a:t>with</a:t>
            </a:r>
            <a:r>
              <a:rPr sz="3200" b="1" spc="-233" dirty="0">
                <a:latin typeface="Calibri" panose="020F0502020204030204" pitchFamily="34" charset="0"/>
                <a:cs typeface="Calibri" panose="020F0502020204030204" pitchFamily="34" charset="0"/>
              </a:rPr>
              <a:t> </a:t>
            </a:r>
            <a:r>
              <a:rPr sz="3200" b="1" spc="-133" dirty="0">
                <a:latin typeface="Calibri" panose="020F0502020204030204" pitchFamily="34" charset="0"/>
                <a:cs typeface="Calibri" panose="020F0502020204030204" pitchFamily="34" charset="0"/>
              </a:rPr>
              <a:t>virtual</a:t>
            </a:r>
            <a:r>
              <a:rPr sz="3200" b="1" spc="-240" dirty="0">
                <a:latin typeface="Calibri" panose="020F0502020204030204" pitchFamily="34" charset="0"/>
                <a:cs typeface="Calibri" panose="020F0502020204030204" pitchFamily="34" charset="0"/>
              </a:rPr>
              <a:t> </a:t>
            </a:r>
            <a:r>
              <a:rPr sz="3200" b="1" spc="-140" dirty="0">
                <a:latin typeface="Calibri" panose="020F0502020204030204" pitchFamily="34" charset="0"/>
                <a:cs typeface="Calibri" panose="020F0502020204030204" pitchFamily="34" charset="0"/>
              </a:rPr>
              <a:t>primary</a:t>
            </a:r>
            <a:r>
              <a:rPr sz="3200" b="1" spc="-220" dirty="0">
                <a:latin typeface="Calibri" panose="020F0502020204030204" pitchFamily="34" charset="0"/>
                <a:cs typeface="Calibri" panose="020F0502020204030204" pitchFamily="34" charset="0"/>
              </a:rPr>
              <a:t> </a:t>
            </a:r>
            <a:r>
              <a:rPr sz="3200" b="1" spc="-27" dirty="0">
                <a:latin typeface="Calibri" panose="020F0502020204030204" pitchFamily="34" charset="0"/>
                <a:cs typeface="Calibri" panose="020F0502020204030204" pitchFamily="34" charset="0"/>
              </a:rPr>
              <a:t>care</a:t>
            </a:r>
          </a:p>
        </p:txBody>
      </p:sp>
      <p:sp>
        <p:nvSpPr>
          <p:cNvPr id="13" name="object 13"/>
          <p:cNvSpPr txBox="1"/>
          <p:nvPr/>
        </p:nvSpPr>
        <p:spPr>
          <a:xfrm>
            <a:off x="397594" y="1055412"/>
            <a:ext cx="6120553" cy="305276"/>
          </a:xfrm>
          <a:prstGeom prst="rect">
            <a:avLst/>
          </a:prstGeom>
        </p:spPr>
        <p:txBody>
          <a:bodyPr vert="horz" wrap="square" lIns="0" tIns="17780" rIns="0" bIns="0" rtlCol="0">
            <a:spAutoFit/>
          </a:bodyPr>
          <a:lstStyle/>
          <a:p>
            <a:pPr marL="16933">
              <a:spcBef>
                <a:spcPts val="140"/>
              </a:spcBef>
            </a:pPr>
            <a:r>
              <a:rPr sz="1867" dirty="0">
                <a:solidFill>
                  <a:schemeClr val="tx1">
                    <a:lumMod val="75000"/>
                    <a:lumOff val="25000"/>
                  </a:schemeClr>
                </a:solidFill>
                <a:latin typeface="Calibri" panose="020F0502020204030204" pitchFamily="34" charset="0"/>
                <a:cs typeface="Calibri" panose="020F0502020204030204" pitchFamily="34" charset="0"/>
              </a:rPr>
              <a:t>Access</a:t>
            </a:r>
            <a:r>
              <a:rPr sz="1867" spc="-67" dirty="0">
                <a:solidFill>
                  <a:schemeClr val="tx1">
                    <a:lumMod val="75000"/>
                    <a:lumOff val="25000"/>
                  </a:schemeClr>
                </a:solidFill>
                <a:latin typeface="Calibri" panose="020F0502020204030204" pitchFamily="34" charset="0"/>
                <a:cs typeface="Calibri" panose="020F0502020204030204" pitchFamily="34" charset="0"/>
              </a:rPr>
              <a:t> </a:t>
            </a:r>
            <a:r>
              <a:rPr sz="1867" dirty="0">
                <a:solidFill>
                  <a:schemeClr val="tx1">
                    <a:lumMod val="75000"/>
                    <a:lumOff val="25000"/>
                  </a:schemeClr>
                </a:solidFill>
                <a:latin typeface="Calibri" panose="020F0502020204030204" pitchFamily="34" charset="0"/>
                <a:cs typeface="Calibri" panose="020F0502020204030204" pitchFamily="34" charset="0"/>
              </a:rPr>
              <a:t>to</a:t>
            </a:r>
            <a:r>
              <a:rPr sz="1867" spc="-33" dirty="0">
                <a:solidFill>
                  <a:schemeClr val="tx1">
                    <a:lumMod val="75000"/>
                    <a:lumOff val="25000"/>
                  </a:schemeClr>
                </a:solidFill>
                <a:latin typeface="Calibri" panose="020F0502020204030204" pitchFamily="34" charset="0"/>
                <a:cs typeface="Calibri" panose="020F0502020204030204" pitchFamily="34" charset="0"/>
              </a:rPr>
              <a:t> </a:t>
            </a:r>
            <a:r>
              <a:rPr sz="1867" dirty="0">
                <a:solidFill>
                  <a:schemeClr val="tx1">
                    <a:lumMod val="75000"/>
                    <a:lumOff val="25000"/>
                  </a:schemeClr>
                </a:solidFill>
                <a:latin typeface="Calibri" panose="020F0502020204030204" pitchFamily="34" charset="0"/>
                <a:cs typeface="Calibri" panose="020F0502020204030204" pitchFamily="34" charset="0"/>
              </a:rPr>
              <a:t>routine</a:t>
            </a:r>
            <a:r>
              <a:rPr sz="1867" spc="-47" dirty="0">
                <a:solidFill>
                  <a:schemeClr val="tx1">
                    <a:lumMod val="75000"/>
                    <a:lumOff val="25000"/>
                  </a:schemeClr>
                </a:solidFill>
                <a:latin typeface="Calibri" panose="020F0502020204030204" pitchFamily="34" charset="0"/>
                <a:cs typeface="Calibri" panose="020F0502020204030204" pitchFamily="34" charset="0"/>
              </a:rPr>
              <a:t> </a:t>
            </a:r>
            <a:r>
              <a:rPr sz="1867" dirty="0">
                <a:solidFill>
                  <a:schemeClr val="tx1">
                    <a:lumMod val="75000"/>
                    <a:lumOff val="25000"/>
                  </a:schemeClr>
                </a:solidFill>
                <a:latin typeface="Calibri" panose="020F0502020204030204" pitchFamily="34" charset="0"/>
                <a:cs typeface="Calibri" panose="020F0502020204030204" pitchFamily="34" charset="0"/>
              </a:rPr>
              <a:t>care</a:t>
            </a:r>
            <a:r>
              <a:rPr sz="1867" spc="-47" dirty="0">
                <a:solidFill>
                  <a:schemeClr val="tx1">
                    <a:lumMod val="75000"/>
                    <a:lumOff val="25000"/>
                  </a:schemeClr>
                </a:solidFill>
                <a:latin typeface="Calibri" panose="020F0502020204030204" pitchFamily="34" charset="0"/>
                <a:cs typeface="Calibri" panose="020F0502020204030204" pitchFamily="34" charset="0"/>
              </a:rPr>
              <a:t> </a:t>
            </a:r>
            <a:r>
              <a:rPr sz="1867" dirty="0">
                <a:solidFill>
                  <a:schemeClr val="tx1">
                    <a:lumMod val="75000"/>
                    <a:lumOff val="25000"/>
                  </a:schemeClr>
                </a:solidFill>
                <a:latin typeface="Calibri" panose="020F0502020204030204" pitchFamily="34" charset="0"/>
                <a:cs typeface="Calibri" panose="020F0502020204030204" pitchFamily="34" charset="0"/>
              </a:rPr>
              <a:t>and</a:t>
            </a:r>
            <a:r>
              <a:rPr sz="1867" spc="-33" dirty="0">
                <a:solidFill>
                  <a:schemeClr val="tx1">
                    <a:lumMod val="75000"/>
                    <a:lumOff val="25000"/>
                  </a:schemeClr>
                </a:solidFill>
                <a:latin typeface="Calibri" panose="020F0502020204030204" pitchFamily="34" charset="0"/>
                <a:cs typeface="Calibri" panose="020F0502020204030204" pitchFamily="34" charset="0"/>
              </a:rPr>
              <a:t> </a:t>
            </a:r>
            <a:r>
              <a:rPr sz="1867" dirty="0">
                <a:solidFill>
                  <a:schemeClr val="tx1">
                    <a:lumMod val="75000"/>
                    <a:lumOff val="25000"/>
                  </a:schemeClr>
                </a:solidFill>
                <a:latin typeface="Calibri" panose="020F0502020204030204" pitchFamily="34" charset="0"/>
                <a:cs typeface="Calibri" panose="020F0502020204030204" pitchFamily="34" charset="0"/>
              </a:rPr>
              <a:t>chronic</a:t>
            </a:r>
            <a:r>
              <a:rPr sz="1867" spc="-40" dirty="0">
                <a:solidFill>
                  <a:schemeClr val="tx1">
                    <a:lumMod val="75000"/>
                    <a:lumOff val="25000"/>
                  </a:schemeClr>
                </a:solidFill>
                <a:latin typeface="Calibri" panose="020F0502020204030204" pitchFamily="34" charset="0"/>
                <a:cs typeface="Calibri" panose="020F0502020204030204" pitchFamily="34" charset="0"/>
              </a:rPr>
              <a:t> </a:t>
            </a:r>
            <a:r>
              <a:rPr sz="1867" dirty="0">
                <a:solidFill>
                  <a:schemeClr val="tx1">
                    <a:lumMod val="75000"/>
                    <a:lumOff val="25000"/>
                  </a:schemeClr>
                </a:solidFill>
                <a:latin typeface="Calibri" panose="020F0502020204030204" pitchFamily="34" charset="0"/>
                <a:cs typeface="Calibri" panose="020F0502020204030204" pitchFamily="34" charset="0"/>
              </a:rPr>
              <a:t>condition</a:t>
            </a:r>
            <a:r>
              <a:rPr sz="1867" spc="-60" dirty="0">
                <a:solidFill>
                  <a:schemeClr val="tx1">
                    <a:lumMod val="75000"/>
                    <a:lumOff val="25000"/>
                  </a:schemeClr>
                </a:solidFill>
                <a:latin typeface="Calibri" panose="020F0502020204030204" pitchFamily="34" charset="0"/>
                <a:cs typeface="Calibri" panose="020F0502020204030204" pitchFamily="34" charset="0"/>
              </a:rPr>
              <a:t> </a:t>
            </a:r>
            <a:r>
              <a:rPr sz="1867" spc="-13" dirty="0">
                <a:solidFill>
                  <a:schemeClr val="tx1">
                    <a:lumMod val="75000"/>
                    <a:lumOff val="25000"/>
                  </a:schemeClr>
                </a:solidFill>
                <a:latin typeface="Calibri" panose="020F0502020204030204" pitchFamily="34" charset="0"/>
                <a:cs typeface="Calibri" panose="020F0502020204030204" pitchFamily="34" charset="0"/>
              </a:rPr>
              <a:t>management</a:t>
            </a:r>
            <a:endParaRPr sz="1867"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4" name="object 14"/>
          <p:cNvSpPr txBox="1"/>
          <p:nvPr/>
        </p:nvSpPr>
        <p:spPr>
          <a:xfrm>
            <a:off x="7444534" y="1967241"/>
            <a:ext cx="2098887" cy="840401"/>
          </a:xfrm>
          <a:prstGeom prst="rect">
            <a:avLst/>
          </a:prstGeom>
        </p:spPr>
        <p:txBody>
          <a:bodyPr vert="horz" wrap="square" lIns="0" tIns="16933" rIns="0" bIns="0" rtlCol="0">
            <a:spAutoFit/>
          </a:bodyPr>
          <a:lstStyle/>
          <a:p>
            <a:pPr marL="28786">
              <a:spcBef>
                <a:spcPts val="133"/>
              </a:spcBef>
            </a:pPr>
            <a:r>
              <a:rPr sz="1600" b="1" dirty="0">
                <a:solidFill>
                  <a:srgbClr val="0079C2"/>
                </a:solidFill>
                <a:latin typeface="Calibri" panose="020F0502020204030204" pitchFamily="34" charset="0"/>
                <a:cs typeface="Calibri" panose="020F0502020204030204" pitchFamily="34" charset="0"/>
              </a:rPr>
              <a:t>Appointment</a:t>
            </a:r>
            <a:r>
              <a:rPr sz="1600" b="1" spc="-93" dirty="0">
                <a:solidFill>
                  <a:srgbClr val="0079C2"/>
                </a:solidFill>
                <a:latin typeface="Calibri" panose="020F0502020204030204" pitchFamily="34" charset="0"/>
                <a:cs typeface="Calibri" panose="020F0502020204030204" pitchFamily="34" charset="0"/>
              </a:rPr>
              <a:t> </a:t>
            </a:r>
            <a:r>
              <a:rPr sz="1600" b="1" spc="-13" dirty="0">
                <a:solidFill>
                  <a:srgbClr val="0079C2"/>
                </a:solidFill>
                <a:latin typeface="Calibri" panose="020F0502020204030204" pitchFamily="34" charset="0"/>
                <a:cs typeface="Calibri" panose="020F0502020204030204" pitchFamily="34" charset="0"/>
              </a:rPr>
              <a:t>hours</a:t>
            </a:r>
            <a:endParaRPr sz="1600" dirty="0">
              <a:latin typeface="Calibri" panose="020F0502020204030204" pitchFamily="34" charset="0"/>
              <a:cs typeface="Calibri" panose="020F0502020204030204" pitchFamily="34" charset="0"/>
            </a:endParaRPr>
          </a:p>
          <a:p>
            <a:pPr marL="246374" marR="6773" indent="-230288">
              <a:lnSpc>
                <a:spcPts val="1600"/>
              </a:lnSpc>
              <a:spcBef>
                <a:spcPts val="1347"/>
              </a:spcBef>
              <a:buClr>
                <a:srgbClr val="0079C2"/>
              </a:buClr>
              <a:buFont typeface="Calibri"/>
              <a:buChar char="◦"/>
              <a:tabLst>
                <a:tab pos="247220" algn="l"/>
              </a:tabLst>
            </a:pPr>
            <a:r>
              <a:rPr sz="1400" dirty="0">
                <a:solidFill>
                  <a:schemeClr val="tx1">
                    <a:lumMod val="75000"/>
                    <a:lumOff val="25000"/>
                  </a:schemeClr>
                </a:solidFill>
                <a:latin typeface="Calibri" panose="020F0502020204030204" pitchFamily="34" charset="0"/>
                <a:cs typeface="Calibri" panose="020F0502020204030204" pitchFamily="34" charset="0"/>
              </a:rPr>
              <a:t>9</a:t>
            </a:r>
            <a:r>
              <a:rPr sz="1400" spc="-1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a.m.</a:t>
            </a:r>
            <a:r>
              <a:rPr sz="1400" spc="-40"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to</a:t>
            </a:r>
            <a:r>
              <a:rPr sz="1400" spc="-1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9</a:t>
            </a:r>
            <a:r>
              <a:rPr sz="1400" spc="-27"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p.m.</a:t>
            </a:r>
            <a:r>
              <a:rPr sz="1400" spc="-33" dirty="0">
                <a:solidFill>
                  <a:schemeClr val="tx1">
                    <a:lumMod val="75000"/>
                    <a:lumOff val="25000"/>
                  </a:schemeClr>
                </a:solidFill>
                <a:latin typeface="Calibri" panose="020F0502020204030204" pitchFamily="34" charset="0"/>
                <a:cs typeface="Calibri" panose="020F0502020204030204" pitchFamily="34" charset="0"/>
              </a:rPr>
              <a:t> ET, </a:t>
            </a:r>
            <a:r>
              <a:rPr sz="1400" dirty="0">
                <a:solidFill>
                  <a:schemeClr val="tx1">
                    <a:lumMod val="75000"/>
                    <a:lumOff val="25000"/>
                  </a:schemeClr>
                </a:solidFill>
                <a:latin typeface="Calibri" panose="020F0502020204030204" pitchFamily="34" charset="0"/>
                <a:cs typeface="Calibri" panose="020F0502020204030204" pitchFamily="34" charset="0"/>
              </a:rPr>
              <a:t>Monday</a:t>
            </a:r>
            <a:r>
              <a:rPr sz="1400" spc="-40"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through</a:t>
            </a:r>
            <a:r>
              <a:rPr sz="1400" spc="-20" dirty="0">
                <a:solidFill>
                  <a:schemeClr val="tx1">
                    <a:lumMod val="75000"/>
                    <a:lumOff val="25000"/>
                  </a:schemeClr>
                </a:solidFill>
                <a:latin typeface="Calibri" panose="020F0502020204030204" pitchFamily="34" charset="0"/>
                <a:cs typeface="Calibri" panose="020F0502020204030204" pitchFamily="34" charset="0"/>
              </a:rPr>
              <a:t> </a:t>
            </a:r>
            <a:r>
              <a:rPr sz="1400" spc="-13" dirty="0">
                <a:solidFill>
                  <a:schemeClr val="tx1">
                    <a:lumMod val="75000"/>
                    <a:lumOff val="25000"/>
                  </a:schemeClr>
                </a:solidFill>
                <a:latin typeface="Calibri" panose="020F0502020204030204" pitchFamily="34" charset="0"/>
                <a:cs typeface="Calibri" panose="020F0502020204030204" pitchFamily="34" charset="0"/>
              </a:rPr>
              <a:t>Friday</a:t>
            </a:r>
            <a:endParaRPr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5" name="object 15"/>
          <p:cNvSpPr txBox="1"/>
          <p:nvPr/>
        </p:nvSpPr>
        <p:spPr>
          <a:xfrm>
            <a:off x="7444533" y="3965570"/>
            <a:ext cx="1981200" cy="444566"/>
          </a:xfrm>
          <a:prstGeom prst="rect">
            <a:avLst/>
          </a:prstGeom>
        </p:spPr>
        <p:txBody>
          <a:bodyPr vert="horz" wrap="square" lIns="0" tIns="33867" rIns="0" bIns="0" rtlCol="0">
            <a:spAutoFit/>
          </a:bodyPr>
          <a:lstStyle/>
          <a:p>
            <a:pPr marL="246374" marR="6773" indent="-230288">
              <a:lnSpc>
                <a:spcPts val="1587"/>
              </a:lnSpc>
              <a:spcBef>
                <a:spcPts val="267"/>
              </a:spcBef>
              <a:buClr>
                <a:srgbClr val="0079C2"/>
              </a:buClr>
              <a:buFont typeface="Calibri"/>
              <a:buChar char="◦"/>
              <a:tabLst>
                <a:tab pos="247220" algn="l"/>
              </a:tabLst>
            </a:pPr>
            <a:r>
              <a:rPr sz="1400" dirty="0">
                <a:solidFill>
                  <a:schemeClr val="tx1">
                    <a:lumMod val="75000"/>
                    <a:lumOff val="25000"/>
                  </a:schemeClr>
                </a:solidFill>
                <a:latin typeface="Calibri" panose="020F0502020204030204" pitchFamily="34" charset="0"/>
                <a:cs typeface="Calibri" panose="020F0502020204030204" pitchFamily="34" charset="0"/>
              </a:rPr>
              <a:t>9</a:t>
            </a:r>
            <a:r>
              <a:rPr sz="1400" spc="-1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a.m.</a:t>
            </a:r>
            <a:r>
              <a:rPr sz="1400" spc="-40"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to</a:t>
            </a:r>
            <a:r>
              <a:rPr sz="1400" spc="-1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5</a:t>
            </a:r>
            <a:r>
              <a:rPr sz="1400" spc="-27"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p.m.</a:t>
            </a:r>
            <a:r>
              <a:rPr sz="1400" spc="-33" dirty="0">
                <a:solidFill>
                  <a:schemeClr val="tx1">
                    <a:lumMod val="75000"/>
                    <a:lumOff val="25000"/>
                  </a:schemeClr>
                </a:solidFill>
                <a:latin typeface="Calibri" panose="020F0502020204030204" pitchFamily="34" charset="0"/>
                <a:cs typeface="Calibri" panose="020F0502020204030204" pitchFamily="34" charset="0"/>
              </a:rPr>
              <a:t> ET, </a:t>
            </a:r>
            <a:r>
              <a:rPr sz="1400" dirty="0">
                <a:solidFill>
                  <a:schemeClr val="tx1">
                    <a:lumMod val="75000"/>
                    <a:lumOff val="25000"/>
                  </a:schemeClr>
                </a:solidFill>
                <a:latin typeface="Calibri" panose="020F0502020204030204" pitchFamily="34" charset="0"/>
                <a:cs typeface="Calibri" panose="020F0502020204030204" pitchFamily="34" charset="0"/>
              </a:rPr>
              <a:t>Saturday</a:t>
            </a:r>
            <a:r>
              <a:rPr sz="1400" spc="-5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and</a:t>
            </a:r>
            <a:r>
              <a:rPr sz="1400" spc="-13" dirty="0">
                <a:solidFill>
                  <a:schemeClr val="tx1">
                    <a:lumMod val="75000"/>
                    <a:lumOff val="25000"/>
                  </a:schemeClr>
                </a:solidFill>
                <a:latin typeface="Calibri" panose="020F0502020204030204" pitchFamily="34" charset="0"/>
                <a:cs typeface="Calibri" panose="020F0502020204030204" pitchFamily="34" charset="0"/>
              </a:rPr>
              <a:t> Sunday</a:t>
            </a:r>
            <a:endParaRPr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6" name="object 16"/>
          <p:cNvSpPr txBox="1">
            <a:spLocks noGrp="1"/>
          </p:cNvSpPr>
          <p:nvPr>
            <p:ph type="body" idx="1"/>
          </p:nvPr>
        </p:nvSpPr>
        <p:spPr>
          <a:xfrm>
            <a:off x="643046" y="1739278"/>
            <a:ext cx="6208408" cy="3480098"/>
          </a:xfrm>
          <a:prstGeom prst="rect">
            <a:avLst/>
          </a:prstGeom>
        </p:spPr>
        <p:txBody>
          <a:bodyPr vert="horz" wrap="square" lIns="0" tIns="16933" rIns="0" bIns="0" rtlCol="0" anchor="ctr">
            <a:spAutoFit/>
          </a:bodyPr>
          <a:lstStyle/>
          <a:p>
            <a:pPr marL="130383">
              <a:lnSpc>
                <a:spcPct val="100000"/>
              </a:lnSpc>
              <a:spcBef>
                <a:spcPts val="133"/>
              </a:spcBef>
            </a:pPr>
            <a:r>
              <a:rPr sz="1400" spc="-13" dirty="0">
                <a:latin typeface="Calibri" panose="020F0502020204030204" pitchFamily="34" charset="0"/>
                <a:cs typeface="Calibri" panose="020F0502020204030204" pitchFamily="34" charset="0"/>
              </a:rPr>
              <a:t>Services</a:t>
            </a:r>
            <a:r>
              <a:rPr sz="1400" spc="-10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available</a:t>
            </a:r>
            <a:r>
              <a:rPr sz="1400" spc="-73"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through</a:t>
            </a:r>
            <a:r>
              <a:rPr sz="1400" spc="-13"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the</a:t>
            </a:r>
            <a:r>
              <a:rPr sz="1400" spc="-2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Sydney</a:t>
            </a:r>
            <a:r>
              <a:rPr sz="1400" spc="-27"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Health</a:t>
            </a:r>
            <a:r>
              <a:rPr sz="1400" spc="-53" dirty="0">
                <a:latin typeface="Calibri" panose="020F0502020204030204" pitchFamily="34" charset="0"/>
                <a:cs typeface="Calibri" panose="020F0502020204030204" pitchFamily="34" charset="0"/>
              </a:rPr>
              <a:t> </a:t>
            </a:r>
            <a:r>
              <a:rPr sz="1400" spc="-33" dirty="0">
                <a:latin typeface="Calibri" panose="020F0502020204030204" pitchFamily="34" charset="0"/>
                <a:cs typeface="Calibri" panose="020F0502020204030204" pitchFamily="34" charset="0"/>
              </a:rPr>
              <a:t>app</a:t>
            </a:r>
            <a:endParaRPr lang="en-US" sz="1400" spc="-33" dirty="0">
              <a:latin typeface="Calibri" panose="020F0502020204030204" pitchFamily="34" charset="0"/>
              <a:cs typeface="Calibri" panose="020F0502020204030204" pitchFamily="34" charset="0"/>
            </a:endParaRPr>
          </a:p>
          <a:p>
            <a:pPr marL="130383">
              <a:lnSpc>
                <a:spcPct val="100000"/>
              </a:lnSpc>
              <a:spcBef>
                <a:spcPts val="133"/>
              </a:spcBef>
            </a:pPr>
            <a:r>
              <a:rPr sz="1400" dirty="0">
                <a:latin typeface="Calibri" panose="020F0502020204030204" pitchFamily="34" charset="0"/>
                <a:cs typeface="Calibri" panose="020F0502020204030204" pitchFamily="34" charset="0"/>
              </a:rPr>
              <a:t>Virtual</a:t>
            </a:r>
            <a:r>
              <a:rPr sz="1400" spc="-47"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primary</a:t>
            </a:r>
            <a:r>
              <a:rPr sz="1400" spc="-4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care</a:t>
            </a:r>
            <a:r>
              <a:rPr sz="1400" spc="-4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includes</a:t>
            </a:r>
            <a:r>
              <a:rPr sz="1400" spc="-33"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preventive</a:t>
            </a:r>
            <a:r>
              <a:rPr sz="1400" spc="-7"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care,</a:t>
            </a:r>
            <a:r>
              <a:rPr sz="1400" spc="-27"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wellness</a:t>
            </a:r>
            <a:r>
              <a:rPr sz="1400" spc="-13" dirty="0">
                <a:latin typeface="Calibri" panose="020F0502020204030204" pitchFamily="34" charset="0"/>
                <a:cs typeface="Calibri" panose="020F0502020204030204" pitchFamily="34" charset="0"/>
              </a:rPr>
              <a:t> checks, </a:t>
            </a:r>
            <a:r>
              <a:rPr sz="1400" dirty="0">
                <a:latin typeface="Calibri" panose="020F0502020204030204" pitchFamily="34" charset="0"/>
                <a:cs typeface="Calibri" panose="020F0502020204030204" pitchFamily="34" charset="0"/>
              </a:rPr>
              <a:t>lab</a:t>
            </a:r>
            <a:r>
              <a:rPr sz="1400" spc="-13"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work</a:t>
            </a:r>
            <a:r>
              <a:rPr lang="en-US" sz="1400" spc="-7"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referrals,</a:t>
            </a:r>
            <a:r>
              <a:rPr sz="1400" spc="-4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new</a:t>
            </a:r>
            <a:r>
              <a:rPr sz="1400" spc="-2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prescriptions</a:t>
            </a:r>
            <a:r>
              <a:rPr sz="1400" spc="-33"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and</a:t>
            </a:r>
            <a:r>
              <a:rPr sz="1400" spc="-7"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refills,</a:t>
            </a:r>
            <a:r>
              <a:rPr sz="1400" spc="-47" dirty="0">
                <a:latin typeface="Calibri" panose="020F0502020204030204" pitchFamily="34" charset="0"/>
                <a:cs typeface="Calibri" panose="020F0502020204030204" pitchFamily="34" charset="0"/>
              </a:rPr>
              <a:t> </a:t>
            </a:r>
            <a:r>
              <a:rPr sz="1400" spc="-13" dirty="0">
                <a:latin typeface="Calibri" panose="020F0502020204030204" pitchFamily="34" charset="0"/>
                <a:cs typeface="Calibri" panose="020F0502020204030204" pitchFamily="34" charset="0"/>
              </a:rPr>
              <a:t>specialist </a:t>
            </a:r>
            <a:r>
              <a:rPr sz="1400" dirty="0">
                <a:latin typeface="Calibri" panose="020F0502020204030204" pitchFamily="34" charset="0"/>
                <a:cs typeface="Calibri" panose="020F0502020204030204" pitchFamily="34" charset="0"/>
              </a:rPr>
              <a:t>referrals,</a:t>
            </a:r>
            <a:r>
              <a:rPr sz="1400" spc="-33"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and</a:t>
            </a:r>
            <a:r>
              <a:rPr sz="1400" spc="-7"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care</a:t>
            </a:r>
            <a:r>
              <a:rPr sz="1400" spc="-27"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management</a:t>
            </a:r>
            <a:r>
              <a:rPr sz="1400" spc="-47"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for</a:t>
            </a:r>
            <a:r>
              <a:rPr sz="1400" spc="-27"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conditions</a:t>
            </a:r>
            <a:r>
              <a:rPr sz="1400" spc="-20" dirty="0">
                <a:latin typeface="Calibri" panose="020F0502020204030204" pitchFamily="34" charset="0"/>
                <a:cs typeface="Calibri" panose="020F0502020204030204" pitchFamily="34" charset="0"/>
              </a:rPr>
              <a:t> </a:t>
            </a:r>
            <a:r>
              <a:rPr sz="1400" spc="-13" dirty="0">
                <a:latin typeface="Calibri" panose="020F0502020204030204" pitchFamily="34" charset="0"/>
                <a:cs typeface="Calibri" panose="020F0502020204030204" pitchFamily="34" charset="0"/>
              </a:rPr>
              <a:t>including:</a:t>
            </a:r>
            <a:r>
              <a:rPr sz="1400" spc="-20" baseline="23809" dirty="0">
                <a:latin typeface="Calibri" panose="020F0502020204030204" pitchFamily="34" charset="0"/>
                <a:cs typeface="Calibri" panose="020F0502020204030204" pitchFamily="34" charset="0"/>
              </a:rPr>
              <a:t>1</a:t>
            </a:r>
            <a:endParaRPr sz="1400" baseline="23809" dirty="0">
              <a:latin typeface="Calibri" panose="020F0502020204030204" pitchFamily="34" charset="0"/>
              <a:cs typeface="Calibri" panose="020F0502020204030204" pitchFamily="34" charset="0"/>
            </a:endParaRPr>
          </a:p>
          <a:p>
            <a:pPr>
              <a:lnSpc>
                <a:spcPct val="100000"/>
              </a:lnSpc>
              <a:spcBef>
                <a:spcPts val="20"/>
              </a:spcBef>
            </a:pPr>
            <a:endParaRPr sz="1400" dirty="0">
              <a:latin typeface="Calibri" panose="020F0502020204030204" pitchFamily="34" charset="0"/>
              <a:cs typeface="Calibri" panose="020F0502020204030204" pitchFamily="34" charset="0"/>
            </a:endParaRPr>
          </a:p>
          <a:p>
            <a:pPr marL="347971" indent="-230288">
              <a:lnSpc>
                <a:spcPct val="100000"/>
              </a:lnSpc>
              <a:buClr>
                <a:srgbClr val="0079C2"/>
              </a:buClr>
              <a:buFont typeface="Calibri"/>
              <a:buChar char="◦"/>
              <a:tabLst>
                <a:tab pos="348818" algn="l"/>
                <a:tab pos="2499298" algn="l"/>
              </a:tabLst>
            </a:pPr>
            <a:r>
              <a:rPr sz="1400" spc="-13" dirty="0">
                <a:latin typeface="Calibri" panose="020F0502020204030204" pitchFamily="34" charset="0"/>
                <a:cs typeface="Calibri" panose="020F0502020204030204" pitchFamily="34" charset="0"/>
              </a:rPr>
              <a:t>Asthma</a:t>
            </a:r>
            <a:r>
              <a:rPr sz="1400" dirty="0">
                <a:latin typeface="Calibri" panose="020F0502020204030204" pitchFamily="34" charset="0"/>
                <a:cs typeface="Calibri" panose="020F0502020204030204" pitchFamily="34" charset="0"/>
              </a:rPr>
              <a:t>	◦</a:t>
            </a:r>
            <a:r>
              <a:rPr sz="1400" spc="327"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Heartburn</a:t>
            </a:r>
            <a:r>
              <a:rPr sz="1400" spc="-7"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or</a:t>
            </a:r>
            <a:r>
              <a:rPr sz="1400" spc="-20" dirty="0">
                <a:latin typeface="Calibri" panose="020F0502020204030204" pitchFamily="34" charset="0"/>
                <a:cs typeface="Calibri" panose="020F0502020204030204" pitchFamily="34" charset="0"/>
              </a:rPr>
              <a:t> </a:t>
            </a:r>
            <a:r>
              <a:rPr sz="1400" spc="-27" dirty="0">
                <a:latin typeface="Calibri" panose="020F0502020204030204" pitchFamily="34" charset="0"/>
                <a:cs typeface="Calibri" panose="020F0502020204030204" pitchFamily="34" charset="0"/>
              </a:rPr>
              <a:t>GERD</a:t>
            </a:r>
            <a:r>
              <a:rPr sz="1400" spc="-40" baseline="23809" dirty="0">
                <a:latin typeface="Calibri" panose="020F0502020204030204" pitchFamily="34" charset="0"/>
                <a:cs typeface="Calibri" panose="020F0502020204030204" pitchFamily="34" charset="0"/>
              </a:rPr>
              <a:t>2</a:t>
            </a:r>
            <a:endParaRPr sz="1400" baseline="23809" dirty="0">
              <a:latin typeface="Calibri" panose="020F0502020204030204" pitchFamily="34" charset="0"/>
              <a:cs typeface="Calibri" panose="020F0502020204030204" pitchFamily="34" charset="0"/>
            </a:endParaRPr>
          </a:p>
          <a:p>
            <a:pPr>
              <a:lnSpc>
                <a:spcPct val="100000"/>
              </a:lnSpc>
              <a:spcBef>
                <a:spcPts val="13"/>
              </a:spcBef>
              <a:buClr>
                <a:srgbClr val="0079C2"/>
              </a:buClr>
              <a:buFont typeface="Calibri"/>
              <a:buChar char="◦"/>
            </a:pPr>
            <a:endParaRPr sz="1400" dirty="0">
              <a:latin typeface="Calibri" panose="020F0502020204030204" pitchFamily="34" charset="0"/>
              <a:cs typeface="Calibri" panose="020F0502020204030204" pitchFamily="34" charset="0"/>
            </a:endParaRPr>
          </a:p>
          <a:p>
            <a:pPr marL="347971" indent="-230288">
              <a:lnSpc>
                <a:spcPct val="100000"/>
              </a:lnSpc>
              <a:buClr>
                <a:srgbClr val="0079C2"/>
              </a:buClr>
              <a:buFont typeface="Calibri"/>
              <a:buChar char="◦"/>
              <a:tabLst>
                <a:tab pos="348818" algn="l"/>
                <a:tab pos="2499298" algn="l"/>
              </a:tabLst>
            </a:pPr>
            <a:r>
              <a:rPr sz="1400" dirty="0">
                <a:latin typeface="Calibri" panose="020F0502020204030204" pitchFamily="34" charset="0"/>
                <a:cs typeface="Calibri" panose="020F0502020204030204" pitchFamily="34" charset="0"/>
              </a:rPr>
              <a:t>High</a:t>
            </a:r>
            <a:r>
              <a:rPr sz="1400" spc="-13"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blood</a:t>
            </a:r>
            <a:r>
              <a:rPr sz="1400" spc="7" dirty="0">
                <a:latin typeface="Calibri" panose="020F0502020204030204" pitchFamily="34" charset="0"/>
                <a:cs typeface="Calibri" panose="020F0502020204030204" pitchFamily="34" charset="0"/>
              </a:rPr>
              <a:t> </a:t>
            </a:r>
            <a:r>
              <a:rPr sz="1400" spc="-13" dirty="0">
                <a:latin typeface="Calibri" panose="020F0502020204030204" pitchFamily="34" charset="0"/>
                <a:cs typeface="Calibri" panose="020F0502020204030204" pitchFamily="34" charset="0"/>
              </a:rPr>
              <a:t>pressure</a:t>
            </a:r>
            <a:r>
              <a:rPr sz="1400" dirty="0">
                <a:latin typeface="Calibri" panose="020F0502020204030204" pitchFamily="34" charset="0"/>
                <a:cs typeface="Calibri" panose="020F0502020204030204" pitchFamily="34" charset="0"/>
              </a:rPr>
              <a:t>	◦</a:t>
            </a:r>
            <a:r>
              <a:rPr sz="1400" spc="333" dirty="0">
                <a:latin typeface="Calibri" panose="020F0502020204030204" pitchFamily="34" charset="0"/>
                <a:cs typeface="Calibri" panose="020F0502020204030204" pitchFamily="34" charset="0"/>
              </a:rPr>
              <a:t>  </a:t>
            </a:r>
            <a:r>
              <a:rPr sz="1400" spc="-13" dirty="0">
                <a:latin typeface="Calibri" panose="020F0502020204030204" pitchFamily="34" charset="0"/>
                <a:cs typeface="Calibri" panose="020F0502020204030204" pitchFamily="34" charset="0"/>
              </a:rPr>
              <a:t>Migraines</a:t>
            </a:r>
            <a:endParaRPr sz="1400" dirty="0">
              <a:latin typeface="Calibri" panose="020F0502020204030204" pitchFamily="34" charset="0"/>
              <a:cs typeface="Calibri" panose="020F0502020204030204" pitchFamily="34" charset="0"/>
            </a:endParaRPr>
          </a:p>
          <a:p>
            <a:pPr>
              <a:lnSpc>
                <a:spcPct val="100000"/>
              </a:lnSpc>
              <a:buClr>
                <a:srgbClr val="0079C2"/>
              </a:buClr>
              <a:buFont typeface="Calibri"/>
              <a:buChar char="◦"/>
            </a:pPr>
            <a:endParaRPr sz="1400" dirty="0">
              <a:latin typeface="Calibri" panose="020F0502020204030204" pitchFamily="34" charset="0"/>
              <a:cs typeface="Calibri" panose="020F0502020204030204" pitchFamily="34" charset="0"/>
            </a:endParaRPr>
          </a:p>
          <a:p>
            <a:pPr marL="347971" indent="-230288">
              <a:lnSpc>
                <a:spcPct val="100000"/>
              </a:lnSpc>
              <a:buClr>
                <a:srgbClr val="0079C2"/>
              </a:buClr>
              <a:buFont typeface="Calibri"/>
              <a:buChar char="◦"/>
              <a:tabLst>
                <a:tab pos="348818" algn="l"/>
                <a:tab pos="2499298" algn="l"/>
              </a:tabLst>
            </a:pPr>
            <a:r>
              <a:rPr sz="1400" spc="-13" dirty="0">
                <a:latin typeface="Calibri" panose="020F0502020204030204" pitchFamily="34" charset="0"/>
                <a:cs typeface="Calibri" panose="020F0502020204030204" pitchFamily="34" charset="0"/>
              </a:rPr>
              <a:t>Diabetes</a:t>
            </a:r>
            <a:r>
              <a:rPr sz="1400" dirty="0">
                <a:latin typeface="Calibri" panose="020F0502020204030204" pitchFamily="34" charset="0"/>
                <a:cs typeface="Calibri" panose="020F0502020204030204" pitchFamily="34" charset="0"/>
              </a:rPr>
              <a:t>	◦</a:t>
            </a:r>
            <a:r>
              <a:rPr sz="1400" spc="320"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Irritable</a:t>
            </a:r>
            <a:r>
              <a:rPr sz="1400" spc="-13"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bowel</a:t>
            </a:r>
            <a:r>
              <a:rPr sz="1400" spc="-7" dirty="0">
                <a:latin typeface="Calibri" panose="020F0502020204030204" pitchFamily="34" charset="0"/>
                <a:cs typeface="Calibri" panose="020F0502020204030204" pitchFamily="34" charset="0"/>
              </a:rPr>
              <a:t> </a:t>
            </a:r>
            <a:r>
              <a:rPr sz="1400" spc="-13" dirty="0">
                <a:latin typeface="Calibri" panose="020F0502020204030204" pitchFamily="34" charset="0"/>
                <a:cs typeface="Calibri" panose="020F0502020204030204" pitchFamily="34" charset="0"/>
              </a:rPr>
              <a:t>syndrome</a:t>
            </a:r>
            <a:endParaRPr sz="1400" dirty="0">
              <a:latin typeface="Calibri" panose="020F0502020204030204" pitchFamily="34" charset="0"/>
              <a:cs typeface="Calibri" panose="020F0502020204030204" pitchFamily="34" charset="0"/>
            </a:endParaRPr>
          </a:p>
          <a:p>
            <a:pPr>
              <a:lnSpc>
                <a:spcPct val="100000"/>
              </a:lnSpc>
              <a:spcBef>
                <a:spcPts val="13"/>
              </a:spcBef>
              <a:buClr>
                <a:srgbClr val="0079C2"/>
              </a:buClr>
              <a:buFont typeface="Calibri"/>
              <a:buChar char="◦"/>
            </a:pPr>
            <a:endParaRPr sz="1400" dirty="0">
              <a:latin typeface="Calibri" panose="020F0502020204030204" pitchFamily="34" charset="0"/>
              <a:cs typeface="Calibri" panose="020F0502020204030204" pitchFamily="34" charset="0"/>
            </a:endParaRPr>
          </a:p>
          <a:p>
            <a:pPr marL="347971" indent="-230288">
              <a:lnSpc>
                <a:spcPct val="100000"/>
              </a:lnSpc>
              <a:spcBef>
                <a:spcPts val="7"/>
              </a:spcBef>
              <a:buClr>
                <a:srgbClr val="0079C2"/>
              </a:buClr>
              <a:buFont typeface="Calibri"/>
              <a:buChar char="◦"/>
              <a:tabLst>
                <a:tab pos="348818" algn="l"/>
                <a:tab pos="2499298" algn="l"/>
              </a:tabLst>
            </a:pPr>
            <a:r>
              <a:rPr sz="1400" dirty="0">
                <a:latin typeface="Calibri" panose="020F0502020204030204" pitchFamily="34" charset="0"/>
                <a:cs typeface="Calibri" panose="020F0502020204030204" pitchFamily="34" charset="0"/>
              </a:rPr>
              <a:t>High</a:t>
            </a:r>
            <a:r>
              <a:rPr sz="1400" spc="-7" dirty="0">
                <a:latin typeface="Calibri" panose="020F0502020204030204" pitchFamily="34" charset="0"/>
                <a:cs typeface="Calibri" panose="020F0502020204030204" pitchFamily="34" charset="0"/>
              </a:rPr>
              <a:t> </a:t>
            </a:r>
            <a:r>
              <a:rPr sz="1400" spc="-13" dirty="0">
                <a:latin typeface="Calibri" panose="020F0502020204030204" pitchFamily="34" charset="0"/>
                <a:cs typeface="Calibri" panose="020F0502020204030204" pitchFamily="34" charset="0"/>
              </a:rPr>
              <a:t>cholesterol</a:t>
            </a:r>
            <a:r>
              <a:rPr sz="1400" dirty="0">
                <a:latin typeface="Calibri" panose="020F0502020204030204" pitchFamily="34" charset="0"/>
                <a:cs typeface="Calibri" panose="020F0502020204030204" pitchFamily="34" charset="0"/>
              </a:rPr>
              <a:t>	◦</a:t>
            </a:r>
            <a:r>
              <a:rPr sz="1400" spc="327" dirty="0">
                <a:latin typeface="Calibri" panose="020F0502020204030204" pitchFamily="34" charset="0"/>
                <a:cs typeface="Calibri" panose="020F0502020204030204" pitchFamily="34" charset="0"/>
              </a:rPr>
              <a:t>  </a:t>
            </a:r>
            <a:r>
              <a:rPr sz="1400" dirty="0">
                <a:latin typeface="Calibri" panose="020F0502020204030204" pitchFamily="34" charset="0"/>
                <a:cs typeface="Calibri" panose="020F0502020204030204" pitchFamily="34" charset="0"/>
              </a:rPr>
              <a:t>Musculoskeletal</a:t>
            </a:r>
            <a:r>
              <a:rPr sz="1400" spc="-40" dirty="0">
                <a:latin typeface="Calibri" panose="020F0502020204030204" pitchFamily="34" charset="0"/>
                <a:cs typeface="Calibri" panose="020F0502020204030204" pitchFamily="34" charset="0"/>
              </a:rPr>
              <a:t> </a:t>
            </a:r>
            <a:r>
              <a:rPr sz="1400" spc="-13" dirty="0">
                <a:latin typeface="Calibri" panose="020F0502020204030204" pitchFamily="34" charset="0"/>
                <a:cs typeface="Calibri" panose="020F0502020204030204" pitchFamily="34" charset="0"/>
              </a:rPr>
              <a:t>issues</a:t>
            </a:r>
            <a:endParaRPr sz="1400" dirty="0">
              <a:latin typeface="Calibri" panose="020F0502020204030204" pitchFamily="34" charset="0"/>
              <a:cs typeface="Calibri" panose="020F0502020204030204" pitchFamily="34" charset="0"/>
            </a:endParaRPr>
          </a:p>
        </p:txBody>
      </p:sp>
      <p:sp>
        <p:nvSpPr>
          <p:cNvPr id="17" name="object 17"/>
          <p:cNvSpPr txBox="1"/>
          <p:nvPr/>
        </p:nvSpPr>
        <p:spPr>
          <a:xfrm>
            <a:off x="654050" y="5410579"/>
            <a:ext cx="2029460" cy="263320"/>
          </a:xfrm>
          <a:prstGeom prst="rect">
            <a:avLst/>
          </a:prstGeom>
        </p:spPr>
        <p:txBody>
          <a:bodyPr vert="horz" wrap="square" lIns="0" tIns="16933" rIns="0" bIns="0" rtlCol="0">
            <a:spAutoFit/>
          </a:bodyPr>
          <a:lstStyle/>
          <a:p>
            <a:pPr marL="101597" indent="-85511">
              <a:spcBef>
                <a:spcPts val="133"/>
              </a:spcBef>
              <a:buAutoNum type="arabicPlain"/>
              <a:tabLst>
                <a:tab pos="102444" algn="l"/>
              </a:tabLst>
            </a:pPr>
            <a:r>
              <a:rPr sz="800" dirty="0">
                <a:solidFill>
                  <a:schemeClr val="tx1">
                    <a:lumMod val="75000"/>
                    <a:lumOff val="25000"/>
                  </a:schemeClr>
                </a:solidFill>
                <a:latin typeface="Calibri" panose="020F0502020204030204" pitchFamily="34" charset="0"/>
                <a:cs typeface="Calibri" panose="020F0502020204030204" pitchFamily="34" charset="0"/>
              </a:rPr>
              <a:t>Available</a:t>
            </a:r>
            <a:r>
              <a:rPr sz="800" spc="-53" dirty="0">
                <a:solidFill>
                  <a:schemeClr val="tx1">
                    <a:lumMod val="75000"/>
                    <a:lumOff val="25000"/>
                  </a:schemeClr>
                </a:solidFill>
                <a:latin typeface="Calibri" panose="020F0502020204030204" pitchFamily="34" charset="0"/>
                <a:cs typeface="Calibri" panose="020F0502020204030204" pitchFamily="34" charset="0"/>
              </a:rPr>
              <a:t> </a:t>
            </a:r>
            <a:r>
              <a:rPr sz="800" dirty="0">
                <a:solidFill>
                  <a:schemeClr val="tx1">
                    <a:lumMod val="75000"/>
                    <a:lumOff val="25000"/>
                  </a:schemeClr>
                </a:solidFill>
                <a:latin typeface="Calibri" panose="020F0502020204030204" pitchFamily="34" charset="0"/>
                <a:cs typeface="Calibri" panose="020F0502020204030204" pitchFamily="34" charset="0"/>
              </a:rPr>
              <a:t>to members</a:t>
            </a:r>
            <a:r>
              <a:rPr sz="800" spc="40" dirty="0">
                <a:solidFill>
                  <a:schemeClr val="tx1">
                    <a:lumMod val="75000"/>
                    <a:lumOff val="25000"/>
                  </a:schemeClr>
                </a:solidFill>
                <a:latin typeface="Calibri" panose="020F0502020204030204" pitchFamily="34" charset="0"/>
                <a:cs typeface="Calibri" panose="020F0502020204030204" pitchFamily="34" charset="0"/>
              </a:rPr>
              <a:t> </a:t>
            </a:r>
            <a:r>
              <a:rPr sz="800" dirty="0">
                <a:solidFill>
                  <a:schemeClr val="tx1">
                    <a:lumMod val="75000"/>
                    <a:lumOff val="25000"/>
                  </a:schemeClr>
                </a:solidFill>
                <a:latin typeface="Calibri" panose="020F0502020204030204" pitchFamily="34" charset="0"/>
                <a:cs typeface="Calibri" panose="020F0502020204030204" pitchFamily="34" charset="0"/>
              </a:rPr>
              <a:t>18</a:t>
            </a:r>
            <a:r>
              <a:rPr sz="800" spc="-13" dirty="0">
                <a:solidFill>
                  <a:schemeClr val="tx1">
                    <a:lumMod val="75000"/>
                    <a:lumOff val="25000"/>
                  </a:schemeClr>
                </a:solidFill>
                <a:latin typeface="Calibri" panose="020F0502020204030204" pitchFamily="34" charset="0"/>
                <a:cs typeface="Calibri" panose="020F0502020204030204" pitchFamily="34" charset="0"/>
              </a:rPr>
              <a:t> </a:t>
            </a:r>
            <a:r>
              <a:rPr sz="800" dirty="0">
                <a:solidFill>
                  <a:schemeClr val="tx1">
                    <a:lumMod val="75000"/>
                    <a:lumOff val="25000"/>
                  </a:schemeClr>
                </a:solidFill>
                <a:latin typeface="Calibri" panose="020F0502020204030204" pitchFamily="34" charset="0"/>
                <a:cs typeface="Calibri" panose="020F0502020204030204" pitchFamily="34" charset="0"/>
              </a:rPr>
              <a:t>to</a:t>
            </a:r>
            <a:r>
              <a:rPr sz="800" spc="-7" dirty="0">
                <a:solidFill>
                  <a:schemeClr val="tx1">
                    <a:lumMod val="75000"/>
                    <a:lumOff val="25000"/>
                  </a:schemeClr>
                </a:solidFill>
                <a:latin typeface="Calibri" panose="020F0502020204030204" pitchFamily="34" charset="0"/>
                <a:cs typeface="Calibri" panose="020F0502020204030204" pitchFamily="34" charset="0"/>
              </a:rPr>
              <a:t> </a:t>
            </a:r>
            <a:r>
              <a:rPr sz="800" dirty="0">
                <a:solidFill>
                  <a:schemeClr val="tx1">
                    <a:lumMod val="75000"/>
                    <a:lumOff val="25000"/>
                  </a:schemeClr>
                </a:solidFill>
                <a:latin typeface="Calibri" panose="020F0502020204030204" pitchFamily="34" charset="0"/>
                <a:cs typeface="Calibri" panose="020F0502020204030204" pitchFamily="34" charset="0"/>
              </a:rPr>
              <a:t>64</a:t>
            </a:r>
            <a:r>
              <a:rPr sz="800" spc="-13" dirty="0">
                <a:solidFill>
                  <a:schemeClr val="tx1">
                    <a:lumMod val="75000"/>
                    <a:lumOff val="25000"/>
                  </a:schemeClr>
                </a:solidFill>
                <a:latin typeface="Calibri" panose="020F0502020204030204" pitchFamily="34" charset="0"/>
                <a:cs typeface="Calibri" panose="020F0502020204030204" pitchFamily="34" charset="0"/>
              </a:rPr>
              <a:t> </a:t>
            </a:r>
            <a:r>
              <a:rPr sz="800" dirty="0">
                <a:solidFill>
                  <a:schemeClr val="tx1">
                    <a:lumMod val="75000"/>
                    <a:lumOff val="25000"/>
                  </a:schemeClr>
                </a:solidFill>
                <a:latin typeface="Calibri" panose="020F0502020204030204" pitchFamily="34" charset="0"/>
                <a:cs typeface="Calibri" panose="020F0502020204030204" pitchFamily="34" charset="0"/>
              </a:rPr>
              <a:t>years </a:t>
            </a:r>
            <a:r>
              <a:rPr sz="800" spc="-27" dirty="0">
                <a:solidFill>
                  <a:schemeClr val="tx1">
                    <a:lumMod val="75000"/>
                    <a:lumOff val="25000"/>
                  </a:schemeClr>
                </a:solidFill>
                <a:latin typeface="Calibri" panose="020F0502020204030204" pitchFamily="34" charset="0"/>
                <a:cs typeface="Calibri" panose="020F0502020204030204" pitchFamily="34" charset="0"/>
              </a:rPr>
              <a:t>old.</a:t>
            </a:r>
            <a:endParaRPr sz="800" dirty="0">
              <a:solidFill>
                <a:schemeClr val="tx1">
                  <a:lumMod val="75000"/>
                  <a:lumOff val="25000"/>
                </a:schemeClr>
              </a:solidFill>
              <a:latin typeface="Calibri" panose="020F0502020204030204" pitchFamily="34" charset="0"/>
              <a:cs typeface="Calibri" panose="020F0502020204030204" pitchFamily="34" charset="0"/>
            </a:endParaRPr>
          </a:p>
          <a:p>
            <a:pPr marL="101597" indent="-85511">
              <a:buAutoNum type="arabicPlain"/>
              <a:tabLst>
                <a:tab pos="102444" algn="l"/>
              </a:tabLst>
            </a:pPr>
            <a:r>
              <a:rPr sz="800" dirty="0">
                <a:solidFill>
                  <a:schemeClr val="tx1">
                    <a:lumMod val="75000"/>
                    <a:lumOff val="25000"/>
                  </a:schemeClr>
                </a:solidFill>
                <a:latin typeface="Calibri" panose="020F0502020204030204" pitchFamily="34" charset="0"/>
                <a:cs typeface="Calibri" panose="020F0502020204030204" pitchFamily="34" charset="0"/>
              </a:rPr>
              <a:t>GERD</a:t>
            </a:r>
            <a:r>
              <a:rPr sz="800" spc="-7" dirty="0">
                <a:solidFill>
                  <a:schemeClr val="tx1">
                    <a:lumMod val="75000"/>
                    <a:lumOff val="25000"/>
                  </a:schemeClr>
                </a:solidFill>
                <a:latin typeface="Calibri" panose="020F0502020204030204" pitchFamily="34" charset="0"/>
                <a:cs typeface="Calibri" panose="020F0502020204030204" pitchFamily="34" charset="0"/>
              </a:rPr>
              <a:t> </a:t>
            </a:r>
            <a:r>
              <a:rPr sz="800" dirty="0">
                <a:solidFill>
                  <a:schemeClr val="tx1">
                    <a:lumMod val="75000"/>
                    <a:lumOff val="25000"/>
                  </a:schemeClr>
                </a:solidFill>
                <a:latin typeface="Calibri" panose="020F0502020204030204" pitchFamily="34" charset="0"/>
                <a:cs typeface="Calibri" panose="020F0502020204030204" pitchFamily="34" charset="0"/>
              </a:rPr>
              <a:t>=</a:t>
            </a:r>
            <a:r>
              <a:rPr sz="800" spc="-13" dirty="0">
                <a:solidFill>
                  <a:schemeClr val="tx1">
                    <a:lumMod val="75000"/>
                    <a:lumOff val="25000"/>
                  </a:schemeClr>
                </a:solidFill>
                <a:latin typeface="Calibri" panose="020F0502020204030204" pitchFamily="34" charset="0"/>
                <a:cs typeface="Calibri" panose="020F0502020204030204" pitchFamily="34" charset="0"/>
              </a:rPr>
              <a:t> </a:t>
            </a:r>
            <a:r>
              <a:rPr sz="800" dirty="0">
                <a:solidFill>
                  <a:schemeClr val="tx1">
                    <a:lumMod val="75000"/>
                    <a:lumOff val="25000"/>
                  </a:schemeClr>
                </a:solidFill>
                <a:latin typeface="Calibri" panose="020F0502020204030204" pitchFamily="34" charset="0"/>
                <a:cs typeface="Calibri" panose="020F0502020204030204" pitchFamily="34" charset="0"/>
              </a:rPr>
              <a:t>gastroesophageal reflux</a:t>
            </a:r>
            <a:r>
              <a:rPr sz="800" spc="-20" dirty="0">
                <a:solidFill>
                  <a:schemeClr val="tx1">
                    <a:lumMod val="75000"/>
                    <a:lumOff val="25000"/>
                  </a:schemeClr>
                </a:solidFill>
                <a:latin typeface="Calibri" panose="020F0502020204030204" pitchFamily="34" charset="0"/>
                <a:cs typeface="Calibri" panose="020F0502020204030204" pitchFamily="34" charset="0"/>
              </a:rPr>
              <a:t> </a:t>
            </a:r>
            <a:r>
              <a:rPr sz="800" spc="-13" dirty="0">
                <a:solidFill>
                  <a:schemeClr val="tx1">
                    <a:lumMod val="75000"/>
                    <a:lumOff val="25000"/>
                  </a:schemeClr>
                </a:solidFill>
                <a:latin typeface="Calibri" panose="020F0502020204030204" pitchFamily="34" charset="0"/>
                <a:cs typeface="Calibri" panose="020F0502020204030204" pitchFamily="34" charset="0"/>
              </a:rPr>
              <a:t>disease</a:t>
            </a:r>
            <a:r>
              <a:rPr sz="800" spc="-13" dirty="0">
                <a:solidFill>
                  <a:srgbClr val="5E5E5E"/>
                </a:solidFill>
                <a:latin typeface="Calibri" panose="020F0502020204030204" pitchFamily="34" charset="0"/>
                <a:cs typeface="Calibri" panose="020F0502020204030204" pitchFamily="34" charset="0"/>
              </a:rPr>
              <a:t>.</a:t>
            </a:r>
            <a:endParaRPr sz="8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9DF6F87-F6CA-6EF7-F794-52B682DCF016}"/>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221984"/>
            <a:ext cx="12192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sp>
        <p:nvSpPr>
          <p:cNvPr id="7" name="object 7"/>
          <p:cNvSpPr txBox="1">
            <a:spLocks noGrp="1"/>
          </p:cNvSpPr>
          <p:nvPr>
            <p:ph type="title"/>
          </p:nvPr>
        </p:nvSpPr>
        <p:spPr>
          <a:xfrm>
            <a:off x="450849" y="532514"/>
            <a:ext cx="6123093" cy="508687"/>
          </a:xfrm>
          <a:prstGeom prst="rect">
            <a:avLst/>
          </a:prstGeom>
        </p:spPr>
        <p:txBody>
          <a:bodyPr vert="horz" wrap="square" lIns="0" tIns="16087" rIns="0" bIns="0" rtlCol="0" anchor="b">
            <a:spAutoFit/>
          </a:bodyPr>
          <a:lstStyle/>
          <a:p>
            <a:pPr marL="16933">
              <a:spcBef>
                <a:spcPts val="127"/>
              </a:spcBef>
            </a:pPr>
            <a:r>
              <a:rPr lang="en-US" sz="3200" b="1" spc="-127" dirty="0">
                <a:latin typeface="Calibri" panose="020F0502020204030204" pitchFamily="34" charset="0"/>
                <a:cs typeface="Calibri" panose="020F0502020204030204" pitchFamily="34" charset="0"/>
              </a:rPr>
              <a:t>Anthem Skill On Alexa</a:t>
            </a:r>
            <a:endParaRPr sz="3200" b="1" spc="-33" dirty="0">
              <a:latin typeface="Calibri" panose="020F0502020204030204" pitchFamily="34" charset="0"/>
              <a:cs typeface="Calibri" panose="020F0502020204030204" pitchFamily="34" charset="0"/>
            </a:endParaRPr>
          </a:p>
        </p:txBody>
      </p:sp>
      <p:sp>
        <p:nvSpPr>
          <p:cNvPr id="5" name="object 4">
            <a:extLst>
              <a:ext uri="{FF2B5EF4-FFF2-40B4-BE49-F238E27FC236}">
                <a16:creationId xmlns:a16="http://schemas.microsoft.com/office/drawing/2014/main" id="{2ED26865-CB96-124A-ABE1-640522A34146}"/>
              </a:ext>
            </a:extLst>
          </p:cNvPr>
          <p:cNvSpPr/>
          <p:nvPr/>
        </p:nvSpPr>
        <p:spPr>
          <a:xfrm>
            <a:off x="7518449" y="633729"/>
            <a:ext cx="4660053" cy="5590538"/>
          </a:xfrm>
          <a:custGeom>
            <a:avLst/>
            <a:gdLst/>
            <a:ahLst/>
            <a:cxnLst/>
            <a:rect l="l" t="t" r="r" b="b"/>
            <a:pathLst>
              <a:path w="3495040" h="4192904">
                <a:moveTo>
                  <a:pt x="3494532" y="0"/>
                </a:moveTo>
                <a:lnTo>
                  <a:pt x="0" y="0"/>
                </a:lnTo>
                <a:lnTo>
                  <a:pt x="0" y="4192524"/>
                </a:lnTo>
                <a:lnTo>
                  <a:pt x="3494532" y="4192524"/>
                </a:lnTo>
                <a:lnTo>
                  <a:pt x="3494532" y="0"/>
                </a:lnTo>
                <a:close/>
              </a:path>
            </a:pathLst>
          </a:custGeom>
          <a:solidFill>
            <a:srgbClr val="0079C2"/>
          </a:solidFill>
        </p:spPr>
        <p:txBody>
          <a:bodyPr wrap="square" lIns="0" tIns="0" rIns="0" bIns="0" rtlCol="0"/>
          <a:lstStyle/>
          <a:p>
            <a:endParaRPr sz="2400"/>
          </a:p>
        </p:txBody>
      </p:sp>
      <p:sp>
        <p:nvSpPr>
          <p:cNvPr id="11" name="object 7">
            <a:extLst>
              <a:ext uri="{FF2B5EF4-FFF2-40B4-BE49-F238E27FC236}">
                <a16:creationId xmlns:a16="http://schemas.microsoft.com/office/drawing/2014/main" id="{623CD74E-8DBB-5666-3251-2B0B7896E26D}"/>
              </a:ext>
            </a:extLst>
          </p:cNvPr>
          <p:cNvSpPr txBox="1"/>
          <p:nvPr/>
        </p:nvSpPr>
        <p:spPr>
          <a:xfrm>
            <a:off x="397593" y="2013550"/>
            <a:ext cx="5814907" cy="3005289"/>
          </a:xfrm>
          <a:prstGeom prst="rect">
            <a:avLst/>
          </a:prstGeom>
        </p:spPr>
        <p:txBody>
          <a:bodyPr vert="horz" wrap="square" lIns="0" tIns="192193" rIns="0" bIns="0" rtlCol="0">
            <a:spAutoFit/>
          </a:bodyPr>
          <a:lstStyle/>
          <a:p>
            <a:pPr marL="16933">
              <a:spcBef>
                <a:spcPts val="1513"/>
              </a:spcBef>
            </a:pPr>
            <a:r>
              <a:rPr sz="2133" b="1" dirty="0">
                <a:solidFill>
                  <a:srgbClr val="0079C2"/>
                </a:solidFill>
                <a:latin typeface="Arial"/>
                <a:cs typeface="Arial"/>
              </a:rPr>
              <a:t>With</a:t>
            </a:r>
            <a:r>
              <a:rPr sz="2133" b="1" spc="-73" dirty="0">
                <a:solidFill>
                  <a:srgbClr val="0079C2"/>
                </a:solidFill>
                <a:latin typeface="Arial"/>
                <a:cs typeface="Arial"/>
              </a:rPr>
              <a:t> </a:t>
            </a:r>
            <a:r>
              <a:rPr sz="2133" b="1" dirty="0">
                <a:solidFill>
                  <a:srgbClr val="0079C2"/>
                </a:solidFill>
                <a:latin typeface="Arial"/>
                <a:cs typeface="Arial"/>
              </a:rPr>
              <a:t>The</a:t>
            </a:r>
            <a:r>
              <a:rPr sz="2133" b="1" spc="-140" dirty="0">
                <a:solidFill>
                  <a:srgbClr val="0079C2"/>
                </a:solidFill>
                <a:latin typeface="Arial"/>
                <a:cs typeface="Arial"/>
              </a:rPr>
              <a:t> </a:t>
            </a:r>
            <a:r>
              <a:rPr sz="2133" b="1" dirty="0">
                <a:solidFill>
                  <a:srgbClr val="0079C2"/>
                </a:solidFill>
                <a:latin typeface="Arial"/>
                <a:cs typeface="Arial"/>
              </a:rPr>
              <a:t>Anthem</a:t>
            </a:r>
            <a:r>
              <a:rPr sz="2133" b="1" spc="-20" dirty="0">
                <a:solidFill>
                  <a:srgbClr val="0079C2"/>
                </a:solidFill>
                <a:latin typeface="Arial"/>
                <a:cs typeface="Arial"/>
              </a:rPr>
              <a:t> </a:t>
            </a:r>
            <a:r>
              <a:rPr sz="2133" b="1" dirty="0">
                <a:solidFill>
                  <a:srgbClr val="0079C2"/>
                </a:solidFill>
                <a:latin typeface="Arial"/>
                <a:cs typeface="Arial"/>
              </a:rPr>
              <a:t>Skill,</a:t>
            </a:r>
            <a:r>
              <a:rPr sz="2133" b="1" spc="-60" dirty="0">
                <a:solidFill>
                  <a:srgbClr val="0079C2"/>
                </a:solidFill>
                <a:latin typeface="Arial"/>
                <a:cs typeface="Arial"/>
              </a:rPr>
              <a:t> </a:t>
            </a:r>
            <a:r>
              <a:rPr sz="2133" b="1" dirty="0">
                <a:solidFill>
                  <a:srgbClr val="0079C2"/>
                </a:solidFill>
                <a:latin typeface="Arial"/>
                <a:cs typeface="Arial"/>
              </a:rPr>
              <a:t>you</a:t>
            </a:r>
            <a:r>
              <a:rPr sz="2133" b="1" spc="-33" dirty="0">
                <a:solidFill>
                  <a:srgbClr val="0079C2"/>
                </a:solidFill>
                <a:latin typeface="Arial"/>
                <a:cs typeface="Arial"/>
              </a:rPr>
              <a:t> </a:t>
            </a:r>
            <a:r>
              <a:rPr sz="2133" b="1" dirty="0">
                <a:solidFill>
                  <a:srgbClr val="0079C2"/>
                </a:solidFill>
                <a:latin typeface="Arial"/>
                <a:cs typeface="Arial"/>
              </a:rPr>
              <a:t>can</a:t>
            </a:r>
            <a:r>
              <a:rPr sz="2133" b="1" spc="-73" dirty="0">
                <a:solidFill>
                  <a:srgbClr val="0079C2"/>
                </a:solidFill>
                <a:latin typeface="Arial"/>
                <a:cs typeface="Arial"/>
              </a:rPr>
              <a:t> </a:t>
            </a:r>
            <a:r>
              <a:rPr sz="2133" b="1" dirty="0">
                <a:solidFill>
                  <a:srgbClr val="0079C2"/>
                </a:solidFill>
                <a:latin typeface="Arial"/>
                <a:cs typeface="Arial"/>
              </a:rPr>
              <a:t>ask</a:t>
            </a:r>
            <a:r>
              <a:rPr sz="2133" b="1" spc="-152" dirty="0">
                <a:solidFill>
                  <a:srgbClr val="0079C2"/>
                </a:solidFill>
                <a:latin typeface="Arial"/>
                <a:cs typeface="Arial"/>
              </a:rPr>
              <a:t> </a:t>
            </a:r>
            <a:r>
              <a:rPr sz="2133" b="1" dirty="0">
                <a:solidFill>
                  <a:srgbClr val="0079C2"/>
                </a:solidFill>
                <a:latin typeface="Arial"/>
                <a:cs typeface="Arial"/>
              </a:rPr>
              <a:t>Alexa</a:t>
            </a:r>
            <a:r>
              <a:rPr sz="2133" b="1" spc="-13" dirty="0">
                <a:solidFill>
                  <a:srgbClr val="0079C2"/>
                </a:solidFill>
                <a:latin typeface="Arial"/>
                <a:cs typeface="Arial"/>
              </a:rPr>
              <a:t> </a:t>
            </a:r>
            <a:r>
              <a:rPr sz="2133" b="1" spc="-33" dirty="0">
                <a:solidFill>
                  <a:srgbClr val="0079C2"/>
                </a:solidFill>
                <a:latin typeface="Arial"/>
                <a:cs typeface="Arial"/>
              </a:rPr>
              <a:t>to:</a:t>
            </a:r>
            <a:endParaRPr sz="2133" dirty="0">
              <a:latin typeface="Arial"/>
              <a:cs typeface="Arial"/>
            </a:endParaRPr>
          </a:p>
          <a:p>
            <a:pPr marL="246374" indent="-230288">
              <a:spcBef>
                <a:spcPts val="1225"/>
              </a:spcBef>
              <a:buClr>
                <a:srgbClr val="0079C2"/>
              </a:buClr>
              <a:buFont typeface="Century Gothic"/>
              <a:buChar char="◦"/>
              <a:tabLst>
                <a:tab pos="247220" algn="l"/>
              </a:tabLst>
            </a:pPr>
            <a:r>
              <a:rPr sz="1867" dirty="0">
                <a:solidFill>
                  <a:schemeClr val="tx1">
                    <a:lumMod val="75000"/>
                    <a:lumOff val="25000"/>
                  </a:schemeClr>
                </a:solidFill>
                <a:latin typeface="Arial"/>
                <a:cs typeface="Arial"/>
              </a:rPr>
              <a:t>Send</a:t>
            </a:r>
            <a:r>
              <a:rPr sz="1867" spc="-60"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your</a:t>
            </a:r>
            <a:r>
              <a:rPr sz="1867" spc="-27"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digital</a:t>
            </a:r>
            <a:r>
              <a:rPr sz="1867" spc="-40"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ID</a:t>
            </a:r>
            <a:r>
              <a:rPr sz="1867" spc="-33" dirty="0">
                <a:solidFill>
                  <a:schemeClr val="tx1">
                    <a:lumMod val="75000"/>
                    <a:lumOff val="25000"/>
                  </a:schemeClr>
                </a:solidFill>
                <a:latin typeface="Arial"/>
                <a:cs typeface="Arial"/>
              </a:rPr>
              <a:t> </a:t>
            </a:r>
            <a:r>
              <a:rPr sz="1867" spc="-13" dirty="0">
                <a:solidFill>
                  <a:schemeClr val="tx1">
                    <a:lumMod val="75000"/>
                    <a:lumOff val="25000"/>
                  </a:schemeClr>
                </a:solidFill>
                <a:latin typeface="Arial"/>
                <a:cs typeface="Arial"/>
              </a:rPr>
              <a:t>card.</a:t>
            </a:r>
            <a:endParaRPr sz="1867" dirty="0">
              <a:solidFill>
                <a:schemeClr val="tx1">
                  <a:lumMod val="75000"/>
                  <a:lumOff val="25000"/>
                </a:schemeClr>
              </a:solidFill>
              <a:latin typeface="Arial"/>
              <a:cs typeface="Arial"/>
            </a:endParaRPr>
          </a:p>
          <a:p>
            <a:pPr marL="246374" marR="6773" indent="-230288">
              <a:lnSpc>
                <a:spcPts val="2133"/>
              </a:lnSpc>
              <a:spcBef>
                <a:spcPts val="1380"/>
              </a:spcBef>
              <a:buClr>
                <a:srgbClr val="0079C2"/>
              </a:buClr>
              <a:buFont typeface="Century Gothic"/>
              <a:buChar char="◦"/>
              <a:tabLst>
                <a:tab pos="247220" algn="l"/>
              </a:tabLst>
            </a:pPr>
            <a:r>
              <a:rPr sz="1867" dirty="0">
                <a:solidFill>
                  <a:schemeClr val="tx1">
                    <a:lumMod val="75000"/>
                    <a:lumOff val="25000"/>
                  </a:schemeClr>
                </a:solidFill>
                <a:latin typeface="Arial"/>
                <a:cs typeface="Arial"/>
              </a:rPr>
              <a:t>Check</a:t>
            </a:r>
            <a:r>
              <a:rPr sz="1867" spc="-67"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how</a:t>
            </a:r>
            <a:r>
              <a:rPr sz="1867" spc="-33"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close</a:t>
            </a:r>
            <a:r>
              <a:rPr sz="1867" spc="-53"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you</a:t>
            </a:r>
            <a:r>
              <a:rPr sz="1867" spc="-13"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are</a:t>
            </a:r>
            <a:r>
              <a:rPr sz="1867" spc="-40"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to</a:t>
            </a:r>
            <a:r>
              <a:rPr sz="1867" spc="-40"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reaching</a:t>
            </a:r>
            <a:r>
              <a:rPr sz="1867" spc="-53"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your</a:t>
            </a:r>
            <a:r>
              <a:rPr sz="1867" spc="-20" dirty="0">
                <a:solidFill>
                  <a:schemeClr val="tx1">
                    <a:lumMod val="75000"/>
                    <a:lumOff val="25000"/>
                  </a:schemeClr>
                </a:solidFill>
                <a:latin typeface="Arial"/>
                <a:cs typeface="Arial"/>
              </a:rPr>
              <a:t> </a:t>
            </a:r>
            <a:r>
              <a:rPr sz="1867" spc="-13" dirty="0">
                <a:solidFill>
                  <a:schemeClr val="tx1">
                    <a:lumMod val="75000"/>
                    <a:lumOff val="25000"/>
                  </a:schemeClr>
                </a:solidFill>
                <a:latin typeface="Arial"/>
                <a:cs typeface="Arial"/>
              </a:rPr>
              <a:t>deductible </a:t>
            </a:r>
            <a:r>
              <a:rPr sz="1867" dirty="0">
                <a:solidFill>
                  <a:schemeClr val="tx1">
                    <a:lumMod val="75000"/>
                    <a:lumOff val="25000"/>
                  </a:schemeClr>
                </a:solidFill>
                <a:latin typeface="Arial"/>
                <a:cs typeface="Arial"/>
              </a:rPr>
              <a:t>or</a:t>
            </a:r>
            <a:r>
              <a:rPr sz="1867" spc="-40" dirty="0">
                <a:solidFill>
                  <a:schemeClr val="tx1">
                    <a:lumMod val="75000"/>
                    <a:lumOff val="25000"/>
                  </a:schemeClr>
                </a:solidFill>
                <a:latin typeface="Arial"/>
                <a:cs typeface="Arial"/>
              </a:rPr>
              <a:t> </a:t>
            </a:r>
            <a:r>
              <a:rPr sz="1867" spc="-13" dirty="0">
                <a:solidFill>
                  <a:schemeClr val="tx1">
                    <a:lumMod val="75000"/>
                    <a:lumOff val="25000"/>
                  </a:schemeClr>
                </a:solidFill>
                <a:latin typeface="Arial"/>
                <a:cs typeface="Arial"/>
              </a:rPr>
              <a:t>out-</a:t>
            </a:r>
            <a:r>
              <a:rPr sz="1867" dirty="0">
                <a:solidFill>
                  <a:schemeClr val="tx1">
                    <a:lumMod val="75000"/>
                    <a:lumOff val="25000"/>
                  </a:schemeClr>
                </a:solidFill>
                <a:latin typeface="Arial"/>
                <a:cs typeface="Arial"/>
              </a:rPr>
              <a:t>of-pocket</a:t>
            </a:r>
            <a:r>
              <a:rPr sz="1867" spc="-47" dirty="0">
                <a:solidFill>
                  <a:schemeClr val="tx1">
                    <a:lumMod val="75000"/>
                    <a:lumOff val="25000"/>
                  </a:schemeClr>
                </a:solidFill>
                <a:latin typeface="Arial"/>
                <a:cs typeface="Arial"/>
              </a:rPr>
              <a:t> </a:t>
            </a:r>
            <a:r>
              <a:rPr sz="1867" spc="-13" dirty="0">
                <a:solidFill>
                  <a:schemeClr val="tx1">
                    <a:lumMod val="75000"/>
                    <a:lumOff val="25000"/>
                  </a:schemeClr>
                </a:solidFill>
                <a:latin typeface="Arial"/>
                <a:cs typeface="Arial"/>
              </a:rPr>
              <a:t>limit.</a:t>
            </a:r>
            <a:endParaRPr sz="1867" dirty="0">
              <a:solidFill>
                <a:schemeClr val="tx1">
                  <a:lumMod val="75000"/>
                  <a:lumOff val="25000"/>
                </a:schemeClr>
              </a:solidFill>
              <a:latin typeface="Arial"/>
              <a:cs typeface="Arial"/>
            </a:endParaRPr>
          </a:p>
          <a:p>
            <a:pPr marL="246374" indent="-230288">
              <a:spcBef>
                <a:spcPts val="1153"/>
              </a:spcBef>
              <a:buClr>
                <a:srgbClr val="0079C2"/>
              </a:buClr>
              <a:buFont typeface="Century Gothic"/>
              <a:buChar char="◦"/>
              <a:tabLst>
                <a:tab pos="247220" algn="l"/>
              </a:tabLst>
            </a:pPr>
            <a:r>
              <a:rPr sz="1867" dirty="0">
                <a:solidFill>
                  <a:schemeClr val="tx1">
                    <a:lumMod val="75000"/>
                    <a:lumOff val="25000"/>
                  </a:schemeClr>
                </a:solidFill>
                <a:latin typeface="Arial"/>
                <a:cs typeface="Arial"/>
              </a:rPr>
              <a:t>Refill,</a:t>
            </a:r>
            <a:r>
              <a:rPr sz="1867" spc="-47" dirty="0">
                <a:solidFill>
                  <a:schemeClr val="tx1">
                    <a:lumMod val="75000"/>
                    <a:lumOff val="25000"/>
                  </a:schemeClr>
                </a:solidFill>
                <a:latin typeface="Arial"/>
                <a:cs typeface="Arial"/>
              </a:rPr>
              <a:t> </a:t>
            </a:r>
            <a:r>
              <a:rPr sz="1867" spc="-13" dirty="0">
                <a:solidFill>
                  <a:schemeClr val="tx1">
                    <a:lumMod val="75000"/>
                    <a:lumOff val="25000"/>
                  </a:schemeClr>
                </a:solidFill>
                <a:latin typeface="Arial"/>
                <a:cs typeface="Arial"/>
              </a:rPr>
              <a:t>renew,</a:t>
            </a:r>
            <a:r>
              <a:rPr sz="1867" spc="-40"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and</a:t>
            </a:r>
            <a:r>
              <a:rPr sz="1867" spc="-47"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check</a:t>
            </a:r>
            <a:r>
              <a:rPr sz="1867" spc="-73"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on</a:t>
            </a:r>
            <a:r>
              <a:rPr sz="1867" spc="-33"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your</a:t>
            </a:r>
            <a:r>
              <a:rPr sz="1867" spc="-27" dirty="0">
                <a:solidFill>
                  <a:schemeClr val="tx1">
                    <a:lumMod val="75000"/>
                    <a:lumOff val="25000"/>
                  </a:schemeClr>
                </a:solidFill>
                <a:latin typeface="Arial"/>
                <a:cs typeface="Arial"/>
              </a:rPr>
              <a:t> </a:t>
            </a:r>
            <a:r>
              <a:rPr sz="1867" spc="-13" dirty="0">
                <a:solidFill>
                  <a:schemeClr val="tx1">
                    <a:lumMod val="75000"/>
                    <a:lumOff val="25000"/>
                  </a:schemeClr>
                </a:solidFill>
                <a:latin typeface="Arial"/>
                <a:cs typeface="Arial"/>
              </a:rPr>
              <a:t>prescriptions.</a:t>
            </a:r>
            <a:endParaRPr sz="1867" dirty="0">
              <a:solidFill>
                <a:schemeClr val="tx1">
                  <a:lumMod val="75000"/>
                  <a:lumOff val="25000"/>
                </a:schemeClr>
              </a:solidFill>
              <a:latin typeface="Arial"/>
              <a:cs typeface="Arial"/>
            </a:endParaRPr>
          </a:p>
          <a:p>
            <a:pPr marL="246374" indent="-230288">
              <a:spcBef>
                <a:spcPts val="1233"/>
              </a:spcBef>
              <a:buClr>
                <a:srgbClr val="0079C2"/>
              </a:buClr>
              <a:buFont typeface="Century Gothic"/>
              <a:buChar char="◦"/>
              <a:tabLst>
                <a:tab pos="247220" algn="l"/>
              </a:tabLst>
            </a:pPr>
            <a:r>
              <a:rPr sz="1867" dirty="0">
                <a:solidFill>
                  <a:schemeClr val="tx1">
                    <a:lumMod val="75000"/>
                    <a:lumOff val="25000"/>
                  </a:schemeClr>
                </a:solidFill>
                <a:latin typeface="Arial"/>
                <a:cs typeface="Arial"/>
              </a:rPr>
              <a:t>Call</a:t>
            </a:r>
            <a:r>
              <a:rPr sz="1867" spc="-47"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Member</a:t>
            </a:r>
            <a:r>
              <a:rPr sz="1867" spc="-53" dirty="0">
                <a:solidFill>
                  <a:schemeClr val="tx1">
                    <a:lumMod val="75000"/>
                    <a:lumOff val="25000"/>
                  </a:schemeClr>
                </a:solidFill>
                <a:latin typeface="Arial"/>
                <a:cs typeface="Arial"/>
              </a:rPr>
              <a:t> </a:t>
            </a:r>
            <a:r>
              <a:rPr sz="1867" spc="-13" dirty="0">
                <a:solidFill>
                  <a:schemeClr val="tx1">
                    <a:lumMod val="75000"/>
                    <a:lumOff val="25000"/>
                  </a:schemeClr>
                </a:solidFill>
                <a:latin typeface="Arial"/>
                <a:cs typeface="Arial"/>
              </a:rPr>
              <a:t>Services.</a:t>
            </a:r>
            <a:endParaRPr sz="1867" dirty="0">
              <a:solidFill>
                <a:schemeClr val="tx1">
                  <a:lumMod val="75000"/>
                  <a:lumOff val="25000"/>
                </a:schemeClr>
              </a:solidFill>
              <a:latin typeface="Arial"/>
              <a:cs typeface="Arial"/>
            </a:endParaRPr>
          </a:p>
          <a:p>
            <a:pPr marL="246374" indent="-230288">
              <a:spcBef>
                <a:spcPts val="1220"/>
              </a:spcBef>
              <a:buClr>
                <a:srgbClr val="0079C2"/>
              </a:buClr>
              <a:buFont typeface="Century Gothic"/>
              <a:buChar char="◦"/>
              <a:tabLst>
                <a:tab pos="247220" algn="l"/>
              </a:tabLst>
            </a:pPr>
            <a:r>
              <a:rPr sz="1867" dirty="0">
                <a:solidFill>
                  <a:schemeClr val="tx1">
                    <a:lumMod val="75000"/>
                    <a:lumOff val="25000"/>
                  </a:schemeClr>
                </a:solidFill>
                <a:latin typeface="Arial"/>
                <a:cs typeface="Arial"/>
              </a:rPr>
              <a:t>Look</a:t>
            </a:r>
            <a:r>
              <a:rPr sz="1867" spc="-60"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up</a:t>
            </a:r>
            <a:r>
              <a:rPr sz="1867" spc="-33" dirty="0">
                <a:solidFill>
                  <a:schemeClr val="tx1">
                    <a:lumMod val="75000"/>
                    <a:lumOff val="25000"/>
                  </a:schemeClr>
                </a:solidFill>
                <a:latin typeface="Arial"/>
                <a:cs typeface="Arial"/>
              </a:rPr>
              <a:t> </a:t>
            </a:r>
            <a:r>
              <a:rPr sz="1867" dirty="0">
                <a:solidFill>
                  <a:schemeClr val="tx1">
                    <a:lumMod val="75000"/>
                    <a:lumOff val="25000"/>
                  </a:schemeClr>
                </a:solidFill>
                <a:latin typeface="Arial"/>
                <a:cs typeface="Arial"/>
              </a:rPr>
              <a:t>healthcare</a:t>
            </a:r>
            <a:r>
              <a:rPr sz="1867" spc="-73" dirty="0">
                <a:solidFill>
                  <a:schemeClr val="tx1">
                    <a:lumMod val="75000"/>
                    <a:lumOff val="25000"/>
                  </a:schemeClr>
                </a:solidFill>
                <a:latin typeface="Arial"/>
                <a:cs typeface="Arial"/>
              </a:rPr>
              <a:t> </a:t>
            </a:r>
            <a:r>
              <a:rPr sz="1867" spc="-13" dirty="0">
                <a:solidFill>
                  <a:schemeClr val="tx1">
                    <a:lumMod val="75000"/>
                    <a:lumOff val="25000"/>
                  </a:schemeClr>
                </a:solidFill>
                <a:latin typeface="Arial"/>
                <a:cs typeface="Arial"/>
              </a:rPr>
              <a:t>terms.</a:t>
            </a:r>
            <a:endParaRPr sz="1867" dirty="0">
              <a:solidFill>
                <a:schemeClr val="tx1">
                  <a:lumMod val="75000"/>
                  <a:lumOff val="25000"/>
                </a:schemeClr>
              </a:solidFill>
              <a:latin typeface="Arial"/>
              <a:cs typeface="Arial"/>
            </a:endParaRPr>
          </a:p>
        </p:txBody>
      </p:sp>
      <p:sp>
        <p:nvSpPr>
          <p:cNvPr id="12" name="object 9">
            <a:extLst>
              <a:ext uri="{FF2B5EF4-FFF2-40B4-BE49-F238E27FC236}">
                <a16:creationId xmlns:a16="http://schemas.microsoft.com/office/drawing/2014/main" id="{4A8454CC-5234-56D0-3E8B-D7CC8B15303E}"/>
              </a:ext>
            </a:extLst>
          </p:cNvPr>
          <p:cNvSpPr txBox="1"/>
          <p:nvPr/>
        </p:nvSpPr>
        <p:spPr>
          <a:xfrm>
            <a:off x="8222659" y="1225678"/>
            <a:ext cx="2861733" cy="656590"/>
          </a:xfrm>
          <a:prstGeom prst="rect">
            <a:avLst/>
          </a:prstGeom>
        </p:spPr>
        <p:txBody>
          <a:bodyPr vert="horz" wrap="square" lIns="0" tIns="40640" rIns="0" bIns="0" rtlCol="0">
            <a:spAutoFit/>
          </a:bodyPr>
          <a:lstStyle/>
          <a:p>
            <a:pPr marL="16933" marR="6773">
              <a:lnSpc>
                <a:spcPts val="2427"/>
              </a:lnSpc>
              <a:spcBef>
                <a:spcPts val="320"/>
              </a:spcBef>
            </a:pPr>
            <a:r>
              <a:rPr sz="2133" b="1" dirty="0">
                <a:solidFill>
                  <a:srgbClr val="FFFFFF"/>
                </a:solidFill>
                <a:latin typeface="Arial"/>
                <a:cs typeface="Arial"/>
              </a:rPr>
              <a:t>How</a:t>
            </a:r>
            <a:r>
              <a:rPr sz="2133" b="1" spc="-20" dirty="0">
                <a:solidFill>
                  <a:srgbClr val="FFFFFF"/>
                </a:solidFill>
                <a:latin typeface="Arial"/>
                <a:cs typeface="Arial"/>
              </a:rPr>
              <a:t> </a:t>
            </a:r>
            <a:r>
              <a:rPr sz="2133" b="1" dirty="0">
                <a:solidFill>
                  <a:srgbClr val="FFFFFF"/>
                </a:solidFill>
                <a:latin typeface="Arial"/>
                <a:cs typeface="Arial"/>
              </a:rPr>
              <a:t>to</a:t>
            </a:r>
            <a:r>
              <a:rPr sz="2133" b="1" spc="-33" dirty="0">
                <a:solidFill>
                  <a:srgbClr val="FFFFFF"/>
                </a:solidFill>
                <a:latin typeface="Arial"/>
                <a:cs typeface="Arial"/>
              </a:rPr>
              <a:t> </a:t>
            </a:r>
            <a:r>
              <a:rPr sz="2133" b="1" dirty="0">
                <a:solidFill>
                  <a:srgbClr val="FFFFFF"/>
                </a:solidFill>
                <a:latin typeface="Arial"/>
                <a:cs typeface="Arial"/>
              </a:rPr>
              <a:t>set</a:t>
            </a:r>
            <a:r>
              <a:rPr sz="2133" b="1" spc="-27" dirty="0">
                <a:solidFill>
                  <a:srgbClr val="FFFFFF"/>
                </a:solidFill>
                <a:latin typeface="Arial"/>
                <a:cs typeface="Arial"/>
              </a:rPr>
              <a:t> </a:t>
            </a:r>
            <a:r>
              <a:rPr sz="2133" b="1" dirty="0">
                <a:solidFill>
                  <a:srgbClr val="FFFFFF"/>
                </a:solidFill>
                <a:latin typeface="Arial"/>
                <a:cs typeface="Arial"/>
              </a:rPr>
              <a:t>up</a:t>
            </a:r>
            <a:r>
              <a:rPr sz="2133" b="1" spc="-33" dirty="0">
                <a:solidFill>
                  <a:srgbClr val="FFFFFF"/>
                </a:solidFill>
                <a:latin typeface="Arial"/>
                <a:cs typeface="Arial"/>
              </a:rPr>
              <a:t> The </a:t>
            </a:r>
            <a:r>
              <a:rPr sz="2133" b="1" dirty="0">
                <a:solidFill>
                  <a:srgbClr val="FFFFFF"/>
                </a:solidFill>
                <a:latin typeface="Arial"/>
                <a:cs typeface="Arial"/>
              </a:rPr>
              <a:t>Anthem</a:t>
            </a:r>
            <a:r>
              <a:rPr sz="2133" b="1" spc="-20" dirty="0">
                <a:solidFill>
                  <a:srgbClr val="FFFFFF"/>
                </a:solidFill>
                <a:latin typeface="Arial"/>
                <a:cs typeface="Arial"/>
              </a:rPr>
              <a:t> </a:t>
            </a:r>
            <a:r>
              <a:rPr sz="2133" b="1" dirty="0">
                <a:solidFill>
                  <a:srgbClr val="FFFFFF"/>
                </a:solidFill>
                <a:latin typeface="Arial"/>
                <a:cs typeface="Arial"/>
              </a:rPr>
              <a:t>Skill</a:t>
            </a:r>
            <a:r>
              <a:rPr sz="2133" b="1" spc="-60" dirty="0">
                <a:solidFill>
                  <a:srgbClr val="FFFFFF"/>
                </a:solidFill>
                <a:latin typeface="Arial"/>
                <a:cs typeface="Arial"/>
              </a:rPr>
              <a:t> </a:t>
            </a:r>
            <a:r>
              <a:rPr sz="2133" b="1" dirty="0">
                <a:solidFill>
                  <a:srgbClr val="FFFFFF"/>
                </a:solidFill>
                <a:latin typeface="Arial"/>
                <a:cs typeface="Arial"/>
              </a:rPr>
              <a:t>on</a:t>
            </a:r>
            <a:r>
              <a:rPr sz="2133" b="1" spc="-147" dirty="0">
                <a:solidFill>
                  <a:srgbClr val="FFFFFF"/>
                </a:solidFill>
                <a:latin typeface="Arial"/>
                <a:cs typeface="Arial"/>
              </a:rPr>
              <a:t> </a:t>
            </a:r>
            <a:r>
              <a:rPr sz="2133" b="1" spc="-13" dirty="0">
                <a:solidFill>
                  <a:srgbClr val="FFFFFF"/>
                </a:solidFill>
                <a:latin typeface="Arial"/>
                <a:cs typeface="Arial"/>
              </a:rPr>
              <a:t>Alexa</a:t>
            </a:r>
            <a:endParaRPr sz="2133">
              <a:latin typeface="Arial"/>
              <a:cs typeface="Arial"/>
            </a:endParaRPr>
          </a:p>
        </p:txBody>
      </p:sp>
      <p:sp>
        <p:nvSpPr>
          <p:cNvPr id="41" name="object 10">
            <a:extLst>
              <a:ext uri="{FF2B5EF4-FFF2-40B4-BE49-F238E27FC236}">
                <a16:creationId xmlns:a16="http://schemas.microsoft.com/office/drawing/2014/main" id="{87E93B3C-13D8-974C-0585-5058019DC7FE}"/>
              </a:ext>
            </a:extLst>
          </p:cNvPr>
          <p:cNvSpPr txBox="1">
            <a:spLocks/>
          </p:cNvSpPr>
          <p:nvPr/>
        </p:nvSpPr>
        <p:spPr>
          <a:xfrm>
            <a:off x="7826872" y="2192060"/>
            <a:ext cx="4094480" cy="3330825"/>
          </a:xfrm>
          <a:prstGeom prst="rect">
            <a:avLst/>
          </a:prstGeom>
        </p:spPr>
        <p:txBody>
          <a:bodyPr vert="horz" wrap="square" lIns="0" tIns="34712" rIns="0" bIns="0" rtlCol="0" anchor="ctr">
            <a:sp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1725" marR="708642" indent="-304792">
              <a:lnSpc>
                <a:spcPts val="1827"/>
              </a:lnSpc>
              <a:spcBef>
                <a:spcPts val="272"/>
              </a:spcBef>
              <a:buClr>
                <a:srgbClr val="DCEBF8"/>
              </a:buClr>
              <a:buFont typeface="Wingdings 2" panose="05020102010507070707" pitchFamily="18" charset="2"/>
              <a:buAutoNum type="arabicPeriod"/>
              <a:tabLst>
                <a:tab pos="321725" algn="l"/>
              </a:tabLst>
            </a:pPr>
            <a:r>
              <a:rPr lang="en-US" dirty="0">
                <a:solidFill>
                  <a:schemeClr val="bg1"/>
                </a:solidFill>
              </a:rPr>
              <a:t>Download</a:t>
            </a:r>
            <a:r>
              <a:rPr lang="en-US" spc="-73" dirty="0">
                <a:solidFill>
                  <a:schemeClr val="bg1"/>
                </a:solidFill>
              </a:rPr>
              <a:t> </a:t>
            </a:r>
            <a:r>
              <a:rPr lang="en-US" dirty="0">
                <a:solidFill>
                  <a:schemeClr val="bg1"/>
                </a:solidFill>
              </a:rPr>
              <a:t>the</a:t>
            </a:r>
            <a:r>
              <a:rPr lang="en-US" spc="-107" dirty="0">
                <a:solidFill>
                  <a:schemeClr val="bg1"/>
                </a:solidFill>
              </a:rPr>
              <a:t> </a:t>
            </a:r>
            <a:r>
              <a:rPr lang="en-US" spc="-13" dirty="0">
                <a:solidFill>
                  <a:schemeClr val="bg1"/>
                </a:solidFill>
              </a:rPr>
              <a:t>Amazon </a:t>
            </a:r>
            <a:r>
              <a:rPr lang="en-US" dirty="0">
                <a:solidFill>
                  <a:schemeClr val="bg1"/>
                </a:solidFill>
              </a:rPr>
              <a:t>Alexa</a:t>
            </a:r>
            <a:r>
              <a:rPr lang="en-US" spc="-33" dirty="0">
                <a:solidFill>
                  <a:schemeClr val="bg1"/>
                </a:solidFill>
              </a:rPr>
              <a:t> </a:t>
            </a:r>
            <a:r>
              <a:rPr lang="en-US" spc="-27" dirty="0">
                <a:solidFill>
                  <a:schemeClr val="bg1"/>
                </a:solidFill>
              </a:rPr>
              <a:t>app.</a:t>
            </a:r>
          </a:p>
          <a:p>
            <a:pPr marL="321725" marR="9313" indent="-304792">
              <a:lnSpc>
                <a:spcPts val="1827"/>
              </a:lnSpc>
              <a:spcBef>
                <a:spcPts val="1320"/>
              </a:spcBef>
              <a:buClr>
                <a:srgbClr val="DCEBF8"/>
              </a:buClr>
              <a:buFont typeface="Wingdings 2" panose="05020102010507070707" pitchFamily="18" charset="2"/>
              <a:buAutoNum type="arabicPeriod"/>
              <a:tabLst>
                <a:tab pos="321725" algn="l"/>
              </a:tabLst>
            </a:pPr>
            <a:r>
              <a:rPr lang="en-US" dirty="0">
                <a:solidFill>
                  <a:schemeClr val="bg1"/>
                </a:solidFill>
              </a:rPr>
              <a:t>Go</a:t>
            </a:r>
            <a:r>
              <a:rPr lang="en-US" spc="-7" dirty="0">
                <a:solidFill>
                  <a:schemeClr val="bg1"/>
                </a:solidFill>
              </a:rPr>
              <a:t> </a:t>
            </a:r>
            <a:r>
              <a:rPr lang="en-US" dirty="0">
                <a:solidFill>
                  <a:schemeClr val="bg1"/>
                </a:solidFill>
              </a:rPr>
              <a:t>to</a:t>
            </a:r>
            <a:r>
              <a:rPr lang="en-US" spc="7" dirty="0">
                <a:solidFill>
                  <a:schemeClr val="bg1"/>
                </a:solidFill>
              </a:rPr>
              <a:t> </a:t>
            </a:r>
            <a:r>
              <a:rPr lang="en-US" b="1" dirty="0">
                <a:solidFill>
                  <a:schemeClr val="bg1"/>
                </a:solidFill>
                <a:latin typeface="Arial"/>
                <a:cs typeface="Arial"/>
              </a:rPr>
              <a:t>Skills</a:t>
            </a:r>
            <a:r>
              <a:rPr lang="en-US" b="1" spc="-27" dirty="0">
                <a:solidFill>
                  <a:schemeClr val="bg1"/>
                </a:solidFill>
              </a:rPr>
              <a:t> </a:t>
            </a:r>
            <a:r>
              <a:rPr lang="en-US" b="1" dirty="0">
                <a:solidFill>
                  <a:schemeClr val="bg1"/>
                </a:solidFill>
                <a:latin typeface="Arial"/>
                <a:cs typeface="Arial"/>
              </a:rPr>
              <a:t>&amp; Games</a:t>
            </a:r>
            <a:r>
              <a:rPr lang="en-US" b="1" spc="-27" dirty="0">
                <a:solidFill>
                  <a:schemeClr val="bg1"/>
                </a:solidFill>
              </a:rPr>
              <a:t> </a:t>
            </a:r>
            <a:r>
              <a:rPr lang="en-US" dirty="0">
                <a:solidFill>
                  <a:schemeClr val="bg1"/>
                </a:solidFill>
              </a:rPr>
              <a:t>in</a:t>
            </a:r>
            <a:r>
              <a:rPr lang="en-US" spc="-7" dirty="0">
                <a:solidFill>
                  <a:schemeClr val="bg1"/>
                </a:solidFill>
              </a:rPr>
              <a:t> </a:t>
            </a:r>
            <a:r>
              <a:rPr lang="en-US" spc="-33" dirty="0">
                <a:solidFill>
                  <a:schemeClr val="bg1"/>
                </a:solidFill>
              </a:rPr>
              <a:t>the </a:t>
            </a:r>
            <a:r>
              <a:rPr lang="en-US" dirty="0">
                <a:solidFill>
                  <a:schemeClr val="bg1"/>
                </a:solidFill>
              </a:rPr>
              <a:t>Alexa</a:t>
            </a:r>
            <a:r>
              <a:rPr lang="en-US" spc="-13" dirty="0">
                <a:solidFill>
                  <a:schemeClr val="bg1"/>
                </a:solidFill>
              </a:rPr>
              <a:t> </a:t>
            </a:r>
            <a:r>
              <a:rPr lang="en-US" dirty="0">
                <a:solidFill>
                  <a:schemeClr val="bg1"/>
                </a:solidFill>
              </a:rPr>
              <a:t>app</a:t>
            </a:r>
            <a:r>
              <a:rPr lang="en-US" spc="-33" dirty="0">
                <a:solidFill>
                  <a:schemeClr val="bg1"/>
                </a:solidFill>
              </a:rPr>
              <a:t> </a:t>
            </a:r>
            <a:r>
              <a:rPr lang="en-US" dirty="0">
                <a:solidFill>
                  <a:schemeClr val="bg1"/>
                </a:solidFill>
              </a:rPr>
              <a:t>and</a:t>
            </a:r>
            <a:r>
              <a:rPr lang="en-US" spc="-33" dirty="0">
                <a:solidFill>
                  <a:schemeClr val="bg1"/>
                </a:solidFill>
              </a:rPr>
              <a:t> </a:t>
            </a:r>
            <a:r>
              <a:rPr lang="en-US" dirty="0">
                <a:solidFill>
                  <a:schemeClr val="bg1"/>
                </a:solidFill>
              </a:rPr>
              <a:t>search</a:t>
            </a:r>
            <a:r>
              <a:rPr lang="en-US" spc="-33" dirty="0">
                <a:solidFill>
                  <a:schemeClr val="bg1"/>
                </a:solidFill>
              </a:rPr>
              <a:t> </a:t>
            </a:r>
            <a:r>
              <a:rPr lang="en-US" dirty="0">
                <a:solidFill>
                  <a:schemeClr val="bg1"/>
                </a:solidFill>
              </a:rPr>
              <a:t>for</a:t>
            </a:r>
            <a:r>
              <a:rPr lang="en-US" spc="-40" dirty="0">
                <a:solidFill>
                  <a:schemeClr val="bg1"/>
                </a:solidFill>
              </a:rPr>
              <a:t> </a:t>
            </a:r>
            <a:r>
              <a:rPr lang="en-US" spc="-27" dirty="0">
                <a:solidFill>
                  <a:schemeClr val="bg1"/>
                </a:solidFill>
              </a:rPr>
              <a:t>“The </a:t>
            </a:r>
            <a:r>
              <a:rPr lang="en-US" dirty="0">
                <a:solidFill>
                  <a:schemeClr val="bg1"/>
                </a:solidFill>
              </a:rPr>
              <a:t>Anthem</a:t>
            </a:r>
            <a:r>
              <a:rPr lang="en-US" spc="-47" dirty="0">
                <a:solidFill>
                  <a:schemeClr val="bg1"/>
                </a:solidFill>
              </a:rPr>
              <a:t> </a:t>
            </a:r>
            <a:r>
              <a:rPr lang="en-US" dirty="0">
                <a:solidFill>
                  <a:schemeClr val="bg1"/>
                </a:solidFill>
              </a:rPr>
              <a:t>Skill.”</a:t>
            </a:r>
            <a:r>
              <a:rPr lang="en-US" spc="-40" dirty="0">
                <a:solidFill>
                  <a:schemeClr val="bg1"/>
                </a:solidFill>
              </a:rPr>
              <a:t> </a:t>
            </a:r>
            <a:r>
              <a:rPr lang="en-US" spc="-53" dirty="0">
                <a:solidFill>
                  <a:schemeClr val="bg1"/>
                </a:solidFill>
              </a:rPr>
              <a:t>Tap</a:t>
            </a:r>
            <a:r>
              <a:rPr lang="en-US" spc="-33" dirty="0">
                <a:solidFill>
                  <a:schemeClr val="bg1"/>
                </a:solidFill>
              </a:rPr>
              <a:t> </a:t>
            </a:r>
            <a:r>
              <a:rPr lang="en-US" b="1" spc="-13" dirty="0">
                <a:solidFill>
                  <a:schemeClr val="bg1"/>
                </a:solidFill>
              </a:rPr>
              <a:t>Enable </a:t>
            </a:r>
            <a:r>
              <a:rPr lang="en-US" dirty="0">
                <a:solidFill>
                  <a:schemeClr val="bg1"/>
                </a:solidFill>
              </a:rPr>
              <a:t>to</a:t>
            </a:r>
            <a:r>
              <a:rPr lang="en-US" spc="-7" dirty="0">
                <a:solidFill>
                  <a:schemeClr val="bg1"/>
                </a:solidFill>
              </a:rPr>
              <a:t> </a:t>
            </a:r>
            <a:r>
              <a:rPr lang="en-US" spc="-27" dirty="0">
                <a:solidFill>
                  <a:schemeClr val="bg1"/>
                </a:solidFill>
              </a:rPr>
              <a:t>use.</a:t>
            </a:r>
          </a:p>
          <a:p>
            <a:pPr marL="321725" marR="95671" indent="-304792">
              <a:lnSpc>
                <a:spcPts val="1827"/>
              </a:lnSpc>
              <a:spcBef>
                <a:spcPts val="1373"/>
              </a:spcBef>
              <a:buClr>
                <a:srgbClr val="DCEBF8"/>
              </a:buClr>
              <a:buFont typeface="Wingdings 2" panose="05020102010507070707" pitchFamily="18" charset="2"/>
              <a:buAutoNum type="arabicPeriod" startAt="3"/>
              <a:tabLst>
                <a:tab pos="321725" algn="l"/>
              </a:tabLst>
            </a:pPr>
            <a:r>
              <a:rPr lang="en-US" dirty="0">
                <a:solidFill>
                  <a:schemeClr val="bg1"/>
                </a:solidFill>
              </a:rPr>
              <a:t>Enter</a:t>
            </a:r>
            <a:r>
              <a:rPr lang="en-US" spc="-13" dirty="0">
                <a:solidFill>
                  <a:schemeClr val="bg1"/>
                </a:solidFill>
              </a:rPr>
              <a:t> your</a:t>
            </a:r>
            <a:r>
              <a:rPr lang="en-US" spc="-87" dirty="0">
                <a:solidFill>
                  <a:schemeClr val="bg1"/>
                </a:solidFill>
              </a:rPr>
              <a:t> </a:t>
            </a:r>
            <a:r>
              <a:rPr lang="en-US" dirty="0">
                <a:solidFill>
                  <a:schemeClr val="bg1"/>
                </a:solidFill>
              </a:rPr>
              <a:t>Anthem</a:t>
            </a:r>
            <a:r>
              <a:rPr lang="en-US" spc="-20" dirty="0">
                <a:solidFill>
                  <a:schemeClr val="bg1"/>
                </a:solidFill>
              </a:rPr>
              <a:t> </a:t>
            </a:r>
            <a:r>
              <a:rPr lang="en-US" spc="-13" dirty="0">
                <a:solidFill>
                  <a:schemeClr val="bg1"/>
                </a:solidFill>
              </a:rPr>
              <a:t>username </a:t>
            </a:r>
            <a:r>
              <a:rPr lang="en-US" dirty="0">
                <a:solidFill>
                  <a:schemeClr val="bg1"/>
                </a:solidFill>
              </a:rPr>
              <a:t>and</a:t>
            </a:r>
            <a:r>
              <a:rPr lang="en-US" spc="-40" dirty="0">
                <a:solidFill>
                  <a:schemeClr val="bg1"/>
                </a:solidFill>
              </a:rPr>
              <a:t> </a:t>
            </a:r>
            <a:r>
              <a:rPr lang="en-US" dirty="0">
                <a:solidFill>
                  <a:schemeClr val="bg1"/>
                </a:solidFill>
              </a:rPr>
              <a:t>password</a:t>
            </a:r>
            <a:r>
              <a:rPr lang="en-US" spc="-40" dirty="0">
                <a:solidFill>
                  <a:schemeClr val="bg1"/>
                </a:solidFill>
              </a:rPr>
              <a:t> </a:t>
            </a:r>
            <a:r>
              <a:rPr lang="en-US" dirty="0">
                <a:solidFill>
                  <a:schemeClr val="bg1"/>
                </a:solidFill>
              </a:rPr>
              <a:t>to</a:t>
            </a:r>
            <a:r>
              <a:rPr lang="en-US" spc="-20" dirty="0">
                <a:solidFill>
                  <a:schemeClr val="bg1"/>
                </a:solidFill>
              </a:rPr>
              <a:t> </a:t>
            </a:r>
            <a:r>
              <a:rPr lang="en-US" dirty="0">
                <a:solidFill>
                  <a:schemeClr val="bg1"/>
                </a:solidFill>
              </a:rPr>
              <a:t>link</a:t>
            </a:r>
            <a:r>
              <a:rPr lang="en-US" spc="-20" dirty="0">
                <a:solidFill>
                  <a:schemeClr val="bg1"/>
                </a:solidFill>
              </a:rPr>
              <a:t> </a:t>
            </a:r>
            <a:r>
              <a:rPr lang="en-US" spc="-27" dirty="0">
                <a:solidFill>
                  <a:schemeClr val="bg1"/>
                </a:solidFill>
              </a:rPr>
              <a:t>your </a:t>
            </a:r>
            <a:r>
              <a:rPr lang="en-US" dirty="0">
                <a:solidFill>
                  <a:schemeClr val="bg1"/>
                </a:solidFill>
              </a:rPr>
              <a:t>Anthem</a:t>
            </a:r>
            <a:r>
              <a:rPr lang="en-US" spc="-47" dirty="0">
                <a:solidFill>
                  <a:schemeClr val="bg1"/>
                </a:solidFill>
              </a:rPr>
              <a:t> </a:t>
            </a:r>
            <a:r>
              <a:rPr lang="en-US" spc="-13" dirty="0">
                <a:solidFill>
                  <a:schemeClr val="bg1"/>
                </a:solidFill>
              </a:rPr>
              <a:t>account.</a:t>
            </a:r>
          </a:p>
          <a:p>
            <a:pPr marL="321725" marR="6773" indent="-304792">
              <a:lnSpc>
                <a:spcPts val="1827"/>
              </a:lnSpc>
              <a:spcBef>
                <a:spcPts val="1333"/>
              </a:spcBef>
              <a:buClr>
                <a:srgbClr val="DCEBF8"/>
              </a:buClr>
              <a:buFont typeface="Wingdings 2" panose="05020102010507070707" pitchFamily="18" charset="2"/>
              <a:buAutoNum type="arabicPeriod" startAt="3"/>
              <a:tabLst>
                <a:tab pos="321725" algn="l"/>
              </a:tabLst>
            </a:pPr>
            <a:r>
              <a:rPr lang="en-US" dirty="0">
                <a:solidFill>
                  <a:schemeClr val="bg1"/>
                </a:solidFill>
              </a:rPr>
              <a:t>Set</a:t>
            </a:r>
            <a:r>
              <a:rPr lang="en-US" spc="-27" dirty="0">
                <a:solidFill>
                  <a:schemeClr val="bg1"/>
                </a:solidFill>
              </a:rPr>
              <a:t> </a:t>
            </a:r>
            <a:r>
              <a:rPr lang="en-US" dirty="0">
                <a:solidFill>
                  <a:schemeClr val="bg1"/>
                </a:solidFill>
              </a:rPr>
              <a:t>up</a:t>
            </a:r>
            <a:r>
              <a:rPr lang="en-US" spc="-7" dirty="0">
                <a:solidFill>
                  <a:schemeClr val="bg1"/>
                </a:solidFill>
              </a:rPr>
              <a:t> </a:t>
            </a:r>
            <a:r>
              <a:rPr lang="en-US" spc="-13" dirty="0">
                <a:solidFill>
                  <a:schemeClr val="bg1"/>
                </a:solidFill>
              </a:rPr>
              <a:t>your</a:t>
            </a:r>
            <a:r>
              <a:rPr lang="en-US" spc="-100" dirty="0">
                <a:solidFill>
                  <a:schemeClr val="bg1"/>
                </a:solidFill>
              </a:rPr>
              <a:t> </a:t>
            </a:r>
            <a:r>
              <a:rPr lang="en-US" dirty="0">
                <a:solidFill>
                  <a:schemeClr val="bg1"/>
                </a:solidFill>
              </a:rPr>
              <a:t>Alexa</a:t>
            </a:r>
            <a:r>
              <a:rPr lang="en-US" spc="-13" dirty="0">
                <a:solidFill>
                  <a:schemeClr val="bg1"/>
                </a:solidFill>
              </a:rPr>
              <a:t> </a:t>
            </a:r>
            <a:r>
              <a:rPr lang="en-US" dirty="0">
                <a:solidFill>
                  <a:schemeClr val="bg1"/>
                </a:solidFill>
              </a:rPr>
              <a:t>voice</a:t>
            </a:r>
            <a:r>
              <a:rPr lang="en-US" spc="7" dirty="0">
                <a:solidFill>
                  <a:schemeClr val="bg1"/>
                </a:solidFill>
              </a:rPr>
              <a:t> </a:t>
            </a:r>
            <a:r>
              <a:rPr lang="en-US" spc="-13" dirty="0">
                <a:solidFill>
                  <a:schemeClr val="bg1"/>
                </a:solidFill>
              </a:rPr>
              <a:t>profile </a:t>
            </a:r>
            <a:r>
              <a:rPr lang="en-US" dirty="0">
                <a:solidFill>
                  <a:schemeClr val="bg1"/>
                </a:solidFill>
              </a:rPr>
              <a:t>and</a:t>
            </a:r>
            <a:r>
              <a:rPr lang="en-US" spc="-27" dirty="0">
                <a:solidFill>
                  <a:schemeClr val="bg1"/>
                </a:solidFill>
              </a:rPr>
              <a:t> </a:t>
            </a:r>
            <a:r>
              <a:rPr lang="en-US" spc="-13" dirty="0">
                <a:solidFill>
                  <a:schemeClr val="bg1"/>
                </a:solidFill>
              </a:rPr>
              <a:t>passcode.</a:t>
            </a:r>
          </a:p>
          <a:p>
            <a:pPr marL="321725" marR="146470" indent="-304792">
              <a:lnSpc>
                <a:spcPts val="1827"/>
              </a:lnSpc>
              <a:spcBef>
                <a:spcPts val="1320"/>
              </a:spcBef>
              <a:buClr>
                <a:srgbClr val="DCEBF8"/>
              </a:buClr>
              <a:buFont typeface="Wingdings 2" panose="05020102010507070707" pitchFamily="18" charset="2"/>
              <a:buAutoNum type="arabicPeriod" startAt="3"/>
              <a:tabLst>
                <a:tab pos="321725" algn="l"/>
              </a:tabLst>
            </a:pPr>
            <a:r>
              <a:rPr lang="en-US" dirty="0">
                <a:solidFill>
                  <a:schemeClr val="bg1"/>
                </a:solidFill>
              </a:rPr>
              <a:t>Ask</a:t>
            </a:r>
            <a:r>
              <a:rPr lang="en-US" spc="-100" dirty="0">
                <a:solidFill>
                  <a:schemeClr val="bg1"/>
                </a:solidFill>
              </a:rPr>
              <a:t> </a:t>
            </a:r>
            <a:r>
              <a:rPr lang="en-US" dirty="0">
                <a:solidFill>
                  <a:schemeClr val="bg1"/>
                </a:solidFill>
              </a:rPr>
              <a:t>Alexa</a:t>
            </a:r>
            <a:r>
              <a:rPr lang="en-US" spc="-13" dirty="0">
                <a:solidFill>
                  <a:schemeClr val="bg1"/>
                </a:solidFill>
              </a:rPr>
              <a:t> </a:t>
            </a:r>
            <a:r>
              <a:rPr lang="en-US" dirty="0">
                <a:solidFill>
                  <a:schemeClr val="bg1"/>
                </a:solidFill>
              </a:rPr>
              <a:t>for</a:t>
            </a:r>
            <a:r>
              <a:rPr lang="en-US" spc="-20" dirty="0">
                <a:solidFill>
                  <a:schemeClr val="bg1"/>
                </a:solidFill>
              </a:rPr>
              <a:t> </a:t>
            </a:r>
            <a:r>
              <a:rPr lang="en-US" dirty="0">
                <a:solidFill>
                  <a:schemeClr val="bg1"/>
                </a:solidFill>
              </a:rPr>
              <a:t>help</a:t>
            </a:r>
            <a:r>
              <a:rPr lang="en-US" spc="-33" dirty="0">
                <a:solidFill>
                  <a:schemeClr val="bg1"/>
                </a:solidFill>
              </a:rPr>
              <a:t> </a:t>
            </a:r>
            <a:r>
              <a:rPr lang="en-US" dirty="0">
                <a:solidFill>
                  <a:schemeClr val="bg1"/>
                </a:solidFill>
              </a:rPr>
              <a:t>by</a:t>
            </a:r>
            <a:r>
              <a:rPr lang="en-US" spc="-13" dirty="0">
                <a:solidFill>
                  <a:schemeClr val="bg1"/>
                </a:solidFill>
              </a:rPr>
              <a:t> saying, </a:t>
            </a:r>
            <a:r>
              <a:rPr lang="en-US" dirty="0">
                <a:solidFill>
                  <a:schemeClr val="bg1"/>
                </a:solidFill>
              </a:rPr>
              <a:t>“Alexa, </a:t>
            </a:r>
            <a:r>
              <a:rPr lang="en-US" spc="-13" dirty="0">
                <a:solidFill>
                  <a:schemeClr val="bg1"/>
                </a:solidFill>
              </a:rPr>
              <a:t>ask</a:t>
            </a:r>
            <a:r>
              <a:rPr lang="en-US" spc="-113" dirty="0">
                <a:solidFill>
                  <a:schemeClr val="bg1"/>
                </a:solidFill>
              </a:rPr>
              <a:t> </a:t>
            </a:r>
            <a:r>
              <a:rPr lang="en-US" dirty="0">
                <a:solidFill>
                  <a:schemeClr val="bg1"/>
                </a:solidFill>
              </a:rPr>
              <a:t>Anthem</a:t>
            </a:r>
            <a:r>
              <a:rPr lang="en-US" spc="-33" dirty="0">
                <a:solidFill>
                  <a:schemeClr val="bg1"/>
                </a:solidFill>
              </a:rPr>
              <a:t> </a:t>
            </a:r>
            <a:r>
              <a:rPr lang="en-US" spc="-27" dirty="0">
                <a:solidFill>
                  <a:schemeClr val="bg1"/>
                </a:solidFill>
              </a:rPr>
              <a:t>...”</a:t>
            </a:r>
          </a:p>
        </p:txBody>
      </p:sp>
      <p:sp>
        <p:nvSpPr>
          <p:cNvPr id="2" name="Slide Number Placeholder 1">
            <a:extLst>
              <a:ext uri="{FF2B5EF4-FFF2-40B4-BE49-F238E27FC236}">
                <a16:creationId xmlns:a16="http://schemas.microsoft.com/office/drawing/2014/main" id="{F59EEF8B-2FCE-D625-34FD-54C2133CB85F}"/>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251723713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15" y="627888"/>
            <a:ext cx="12196233" cy="5596467"/>
            <a:chOff x="-1587" y="470916"/>
            <a:chExt cx="9147175" cy="4197350"/>
          </a:xfrm>
        </p:grpSpPr>
        <p:pic>
          <p:nvPicPr>
            <p:cNvPr id="3" name="object 3"/>
            <p:cNvPicPr/>
            <p:nvPr/>
          </p:nvPicPr>
          <p:blipFill>
            <a:blip r:embed="rId2" cstate="print"/>
            <a:stretch>
              <a:fillRect/>
            </a:stretch>
          </p:blipFill>
          <p:spPr>
            <a:xfrm>
              <a:off x="0" y="470916"/>
              <a:ext cx="2549651" cy="4192523"/>
            </a:xfrm>
            <a:prstGeom prst="rect">
              <a:avLst/>
            </a:prstGeom>
          </p:spPr>
        </p:pic>
        <p:sp>
          <p:nvSpPr>
            <p:cNvPr id="4" name="object 4"/>
            <p:cNvSpPr/>
            <p:nvPr/>
          </p:nvSpPr>
          <p:spPr>
            <a:xfrm>
              <a:off x="2215895" y="2750820"/>
              <a:ext cx="6928484" cy="928369"/>
            </a:xfrm>
            <a:custGeom>
              <a:avLst/>
              <a:gdLst/>
              <a:ahLst/>
              <a:cxnLst/>
              <a:rect l="l" t="t" r="r" b="b"/>
              <a:pathLst>
                <a:path w="6928484" h="928370">
                  <a:moveTo>
                    <a:pt x="6928104" y="0"/>
                  </a:moveTo>
                  <a:lnTo>
                    <a:pt x="0" y="0"/>
                  </a:lnTo>
                  <a:lnTo>
                    <a:pt x="0" y="928115"/>
                  </a:lnTo>
                  <a:lnTo>
                    <a:pt x="6928104" y="928115"/>
                  </a:lnTo>
                  <a:lnTo>
                    <a:pt x="6928104" y="0"/>
                  </a:lnTo>
                  <a:close/>
                </a:path>
              </a:pathLst>
            </a:custGeom>
            <a:solidFill>
              <a:srgbClr val="DCEBF8">
                <a:alpha val="83529"/>
              </a:srgbClr>
            </a:solidFill>
          </p:spPr>
          <p:txBody>
            <a:bodyPr wrap="square" lIns="0" tIns="0" rIns="0" bIns="0" rtlCol="0"/>
            <a:lstStyle/>
            <a:p>
              <a:endParaRPr sz="2400"/>
            </a:p>
          </p:txBody>
        </p:sp>
      </p:grpSp>
      <p:sp>
        <p:nvSpPr>
          <p:cNvPr id="5" name="object 5"/>
          <p:cNvSpPr txBox="1">
            <a:spLocks noGrp="1"/>
          </p:cNvSpPr>
          <p:nvPr>
            <p:ph type="title"/>
          </p:nvPr>
        </p:nvSpPr>
        <p:spPr>
          <a:xfrm>
            <a:off x="3982315" y="1677406"/>
            <a:ext cx="2881207" cy="508687"/>
          </a:xfrm>
          <a:prstGeom prst="rect">
            <a:avLst/>
          </a:prstGeom>
        </p:spPr>
        <p:txBody>
          <a:bodyPr vert="horz" wrap="square" lIns="0" tIns="16087" rIns="0" bIns="0" rtlCol="0" anchor="b">
            <a:spAutoFit/>
          </a:bodyPr>
          <a:lstStyle/>
          <a:p>
            <a:pPr marL="16933">
              <a:spcBef>
                <a:spcPts val="127"/>
              </a:spcBef>
            </a:pPr>
            <a:r>
              <a:rPr sz="3200" b="1" spc="-133" dirty="0">
                <a:latin typeface="Calibri" panose="020F0502020204030204" pitchFamily="34" charset="0"/>
                <a:cs typeface="Calibri" panose="020F0502020204030204" pitchFamily="34" charset="0"/>
              </a:rPr>
              <a:t>Special</a:t>
            </a:r>
            <a:r>
              <a:rPr lang="en-US" sz="3200" b="1" spc="-133" dirty="0">
                <a:latin typeface="Calibri" panose="020F0502020204030204" pitchFamily="34" charset="0"/>
                <a:cs typeface="Calibri" panose="020F0502020204030204" pitchFamily="34" charset="0"/>
              </a:rPr>
              <a:t> </a:t>
            </a:r>
            <a:r>
              <a:rPr sz="3200" b="1" spc="-133" dirty="0">
                <a:latin typeface="Calibri" panose="020F0502020204030204" pitchFamily="34" charset="0"/>
                <a:cs typeface="Calibri" panose="020F0502020204030204" pitchFamily="34" charset="0"/>
              </a:rPr>
              <a:t>Offers</a:t>
            </a:r>
          </a:p>
        </p:txBody>
      </p:sp>
      <p:sp>
        <p:nvSpPr>
          <p:cNvPr id="6" name="object 6"/>
          <p:cNvSpPr txBox="1"/>
          <p:nvPr/>
        </p:nvSpPr>
        <p:spPr>
          <a:xfrm>
            <a:off x="3982315" y="2398149"/>
            <a:ext cx="4761653" cy="305276"/>
          </a:xfrm>
          <a:prstGeom prst="rect">
            <a:avLst/>
          </a:prstGeom>
        </p:spPr>
        <p:txBody>
          <a:bodyPr vert="horz" wrap="square" lIns="0" tIns="17780" rIns="0" bIns="0" rtlCol="0">
            <a:spAutoFit/>
          </a:bodyPr>
          <a:lstStyle/>
          <a:p>
            <a:pPr marL="16933">
              <a:spcBef>
                <a:spcPts val="140"/>
              </a:spcBef>
            </a:pPr>
            <a:r>
              <a:rPr sz="1867" dirty="0">
                <a:solidFill>
                  <a:srgbClr val="5E5E5E"/>
                </a:solidFill>
                <a:latin typeface="Calibri" panose="020F0502020204030204" pitchFamily="34" charset="0"/>
                <a:cs typeface="Calibri" panose="020F0502020204030204" pitchFamily="34" charset="0"/>
              </a:rPr>
              <a:t>Visit</a:t>
            </a:r>
            <a:r>
              <a:rPr sz="1867" spc="-60" dirty="0">
                <a:solidFill>
                  <a:srgbClr val="5E5E5E"/>
                </a:solidFill>
                <a:latin typeface="Calibri" panose="020F0502020204030204" pitchFamily="34" charset="0"/>
                <a:cs typeface="Calibri" panose="020F0502020204030204" pitchFamily="34" charset="0"/>
              </a:rPr>
              <a:t> </a:t>
            </a:r>
            <a:r>
              <a:rPr sz="1867" b="1" dirty="0">
                <a:solidFill>
                  <a:srgbClr val="5E5E5E"/>
                </a:solidFill>
                <a:latin typeface="Calibri" panose="020F0502020204030204" pitchFamily="34" charset="0"/>
                <a:cs typeface="Calibri" panose="020F0502020204030204" pitchFamily="34" charset="0"/>
              </a:rPr>
              <a:t>anthem.com</a:t>
            </a:r>
            <a:r>
              <a:rPr sz="1867" b="1" spc="-73"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and</a:t>
            </a:r>
            <a:r>
              <a:rPr sz="1867" spc="-67"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choose</a:t>
            </a:r>
            <a:r>
              <a:rPr sz="1867" spc="-93" dirty="0">
                <a:solidFill>
                  <a:srgbClr val="5E5E5E"/>
                </a:solidFill>
                <a:latin typeface="Calibri" panose="020F0502020204030204" pitchFamily="34" charset="0"/>
                <a:cs typeface="Calibri" panose="020F0502020204030204" pitchFamily="34" charset="0"/>
              </a:rPr>
              <a:t> </a:t>
            </a:r>
            <a:r>
              <a:rPr sz="1867" b="1" dirty="0">
                <a:solidFill>
                  <a:srgbClr val="5E5E5E"/>
                </a:solidFill>
                <a:latin typeface="Calibri" panose="020F0502020204030204" pitchFamily="34" charset="0"/>
                <a:cs typeface="Calibri" panose="020F0502020204030204" pitchFamily="34" charset="0"/>
              </a:rPr>
              <a:t>Discounts</a:t>
            </a:r>
            <a:r>
              <a:rPr sz="1867" b="1" spc="-80" dirty="0">
                <a:solidFill>
                  <a:srgbClr val="5E5E5E"/>
                </a:solidFill>
                <a:latin typeface="Calibri" panose="020F0502020204030204" pitchFamily="34" charset="0"/>
                <a:cs typeface="Calibri" panose="020F0502020204030204" pitchFamily="34" charset="0"/>
              </a:rPr>
              <a:t> </a:t>
            </a:r>
            <a:r>
              <a:rPr sz="1867" spc="-33" dirty="0">
                <a:solidFill>
                  <a:srgbClr val="5E5E5E"/>
                </a:solidFill>
                <a:latin typeface="Calibri" panose="020F0502020204030204" pitchFamily="34" charset="0"/>
                <a:cs typeface="Calibri" panose="020F0502020204030204" pitchFamily="34" charset="0"/>
              </a:rPr>
              <a:t>to:</a:t>
            </a:r>
            <a:endParaRPr sz="1867" dirty="0">
              <a:latin typeface="Calibri" panose="020F0502020204030204" pitchFamily="34" charset="0"/>
              <a:cs typeface="Calibri" panose="020F0502020204030204" pitchFamily="34" charset="0"/>
            </a:endParaRPr>
          </a:p>
        </p:txBody>
      </p:sp>
      <p:sp>
        <p:nvSpPr>
          <p:cNvPr id="7" name="object 7"/>
          <p:cNvSpPr txBox="1"/>
          <p:nvPr/>
        </p:nvSpPr>
        <p:spPr>
          <a:xfrm>
            <a:off x="4713854" y="4021703"/>
            <a:ext cx="4980093" cy="576226"/>
          </a:xfrm>
          <a:prstGeom prst="rect">
            <a:avLst/>
          </a:prstGeom>
        </p:spPr>
        <p:txBody>
          <a:bodyPr vert="horz" wrap="square" lIns="0" tIns="37253" rIns="0" bIns="0" rtlCol="0">
            <a:spAutoFit/>
          </a:bodyPr>
          <a:lstStyle/>
          <a:p>
            <a:pPr marL="16933" marR="6773">
              <a:lnSpc>
                <a:spcPts val="2133"/>
              </a:lnSpc>
              <a:spcBef>
                <a:spcPts val="293"/>
              </a:spcBef>
            </a:pPr>
            <a:r>
              <a:rPr sz="1867" dirty="0">
                <a:solidFill>
                  <a:srgbClr val="5E5E5E"/>
                </a:solidFill>
                <a:latin typeface="Calibri" panose="020F0502020204030204" pitchFamily="34" charset="0"/>
                <a:cs typeface="Calibri" panose="020F0502020204030204" pitchFamily="34" charset="0"/>
              </a:rPr>
              <a:t>Save</a:t>
            </a:r>
            <a:r>
              <a:rPr sz="1867" spc="-2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money</a:t>
            </a:r>
            <a:r>
              <a:rPr sz="1867" spc="-6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on</a:t>
            </a:r>
            <a:r>
              <a:rPr sz="1867" spc="-4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glasses,</a:t>
            </a:r>
            <a:r>
              <a:rPr sz="1867" spc="-73"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weight</a:t>
            </a:r>
            <a:r>
              <a:rPr sz="1867" spc="-27"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loss</a:t>
            </a:r>
            <a:r>
              <a:rPr sz="1867" spc="-53" dirty="0">
                <a:solidFill>
                  <a:srgbClr val="5E5E5E"/>
                </a:solidFill>
                <a:latin typeface="Calibri" panose="020F0502020204030204" pitchFamily="34" charset="0"/>
                <a:cs typeface="Calibri" panose="020F0502020204030204" pitchFamily="34" charset="0"/>
              </a:rPr>
              <a:t> </a:t>
            </a:r>
            <a:r>
              <a:rPr sz="1867" spc="-13" dirty="0">
                <a:solidFill>
                  <a:srgbClr val="5E5E5E"/>
                </a:solidFill>
                <a:latin typeface="Calibri" panose="020F0502020204030204" pitchFamily="34" charset="0"/>
                <a:cs typeface="Calibri" panose="020F0502020204030204" pitchFamily="34" charset="0"/>
              </a:rPr>
              <a:t>programs, </a:t>
            </a:r>
            <a:r>
              <a:rPr sz="1867" dirty="0">
                <a:solidFill>
                  <a:srgbClr val="5E5E5E"/>
                </a:solidFill>
                <a:latin typeface="Calibri" panose="020F0502020204030204" pitchFamily="34" charset="0"/>
                <a:cs typeface="Calibri" panose="020F0502020204030204" pitchFamily="34" charset="0"/>
              </a:rPr>
              <a:t>gym</a:t>
            </a:r>
            <a:r>
              <a:rPr sz="1867" spc="-4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memberships,</a:t>
            </a:r>
            <a:r>
              <a:rPr sz="1867" spc="-93"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and</a:t>
            </a:r>
            <a:r>
              <a:rPr sz="1867" spc="-60" dirty="0">
                <a:solidFill>
                  <a:srgbClr val="5E5E5E"/>
                </a:solidFill>
                <a:latin typeface="Calibri" panose="020F0502020204030204" pitchFamily="34" charset="0"/>
                <a:cs typeface="Calibri" panose="020F0502020204030204" pitchFamily="34" charset="0"/>
              </a:rPr>
              <a:t> </a:t>
            </a:r>
            <a:r>
              <a:rPr sz="1867" spc="-13" dirty="0">
                <a:solidFill>
                  <a:srgbClr val="5E5E5E"/>
                </a:solidFill>
                <a:latin typeface="Calibri" panose="020F0502020204030204" pitchFamily="34" charset="0"/>
                <a:cs typeface="Calibri" panose="020F0502020204030204" pitchFamily="34" charset="0"/>
              </a:rPr>
              <a:t>vitamins.</a:t>
            </a:r>
            <a:endParaRPr sz="1867" dirty="0">
              <a:latin typeface="Calibri" panose="020F0502020204030204" pitchFamily="34" charset="0"/>
              <a:cs typeface="Calibri" panose="020F0502020204030204" pitchFamily="34" charset="0"/>
            </a:endParaRPr>
          </a:p>
        </p:txBody>
      </p:sp>
      <p:grpSp>
        <p:nvGrpSpPr>
          <p:cNvPr id="8" name="object 8"/>
          <p:cNvGrpSpPr/>
          <p:nvPr/>
        </p:nvGrpSpPr>
        <p:grpSpPr>
          <a:xfrm>
            <a:off x="0" y="3009392"/>
            <a:ext cx="12192000" cy="3212591"/>
            <a:chOff x="0" y="2257044"/>
            <a:chExt cx="9144000" cy="2409444"/>
          </a:xfrm>
        </p:grpSpPr>
        <p:sp>
          <p:nvSpPr>
            <p:cNvPr id="9" name="object 9"/>
            <p:cNvSpPr/>
            <p:nvPr/>
          </p:nvSpPr>
          <p:spPr>
            <a:xfrm>
              <a:off x="2999237" y="3119657"/>
              <a:ext cx="407034" cy="306705"/>
            </a:xfrm>
            <a:custGeom>
              <a:avLst/>
              <a:gdLst/>
              <a:ahLst/>
              <a:cxnLst/>
              <a:rect l="l" t="t" r="r" b="b"/>
              <a:pathLst>
                <a:path w="407035" h="306704">
                  <a:moveTo>
                    <a:pt x="60468" y="0"/>
                  </a:moveTo>
                  <a:lnTo>
                    <a:pt x="40512" y="1177"/>
                  </a:lnTo>
                  <a:lnTo>
                    <a:pt x="37452" y="1520"/>
                  </a:lnTo>
                  <a:lnTo>
                    <a:pt x="34721" y="3565"/>
                  </a:lnTo>
                  <a:lnTo>
                    <a:pt x="31661" y="8696"/>
                  </a:lnTo>
                  <a:lnTo>
                    <a:pt x="31661" y="12112"/>
                  </a:lnTo>
                  <a:lnTo>
                    <a:pt x="33362" y="14843"/>
                  </a:lnTo>
                  <a:lnTo>
                    <a:pt x="39154" y="25434"/>
                  </a:lnTo>
                  <a:lnTo>
                    <a:pt x="56514" y="65071"/>
                  </a:lnTo>
                  <a:lnTo>
                    <a:pt x="48918" y="75261"/>
                  </a:lnTo>
                  <a:lnTo>
                    <a:pt x="42471" y="85869"/>
                  </a:lnTo>
                  <a:lnTo>
                    <a:pt x="37173" y="96927"/>
                  </a:lnTo>
                  <a:lnTo>
                    <a:pt x="33019" y="108467"/>
                  </a:lnTo>
                  <a:lnTo>
                    <a:pt x="22809" y="108467"/>
                  </a:lnTo>
                  <a:lnTo>
                    <a:pt x="13501" y="110287"/>
                  </a:lnTo>
                  <a:lnTo>
                    <a:pt x="6299" y="115342"/>
                  </a:lnTo>
                  <a:lnTo>
                    <a:pt x="1649" y="123024"/>
                  </a:lnTo>
                  <a:lnTo>
                    <a:pt x="0" y="132724"/>
                  </a:lnTo>
                  <a:lnTo>
                    <a:pt x="0" y="196275"/>
                  </a:lnTo>
                  <a:lnTo>
                    <a:pt x="6121" y="200720"/>
                  </a:lnTo>
                  <a:lnTo>
                    <a:pt x="9867" y="202079"/>
                  </a:lnTo>
                  <a:lnTo>
                    <a:pt x="14300" y="204136"/>
                  </a:lnTo>
                  <a:lnTo>
                    <a:pt x="39839" y="204136"/>
                  </a:lnTo>
                  <a:lnTo>
                    <a:pt x="47468" y="217355"/>
                  </a:lnTo>
                  <a:lnTo>
                    <a:pt x="56948" y="228687"/>
                  </a:lnTo>
                  <a:lnTo>
                    <a:pt x="68088" y="237906"/>
                  </a:lnTo>
                  <a:lnTo>
                    <a:pt x="80695" y="244789"/>
                  </a:lnTo>
                  <a:lnTo>
                    <a:pt x="70815" y="291258"/>
                  </a:lnTo>
                  <a:lnTo>
                    <a:pt x="72186" y="296046"/>
                  </a:lnTo>
                  <a:lnTo>
                    <a:pt x="78308" y="303907"/>
                  </a:lnTo>
                  <a:lnTo>
                    <a:pt x="83413" y="306295"/>
                  </a:lnTo>
                  <a:lnTo>
                    <a:pt x="88861" y="305952"/>
                  </a:lnTo>
                  <a:lnTo>
                    <a:pt x="135178" y="305952"/>
                  </a:lnTo>
                  <a:lnTo>
                    <a:pt x="159346" y="271446"/>
                  </a:lnTo>
                  <a:lnTo>
                    <a:pt x="167283" y="272339"/>
                  </a:lnTo>
                  <a:lnTo>
                    <a:pt x="175567" y="272978"/>
                  </a:lnTo>
                  <a:lnTo>
                    <a:pt x="192036" y="273491"/>
                  </a:lnTo>
                  <a:lnTo>
                    <a:pt x="208514" y="272978"/>
                  </a:lnTo>
                  <a:lnTo>
                    <a:pt x="216796" y="272339"/>
                  </a:lnTo>
                  <a:lnTo>
                    <a:pt x="224726" y="271446"/>
                  </a:lnTo>
                  <a:lnTo>
                    <a:pt x="228472" y="289887"/>
                  </a:lnTo>
                  <a:lnTo>
                    <a:pt x="231139" y="296147"/>
                  </a:lnTo>
                  <a:lnTo>
                    <a:pt x="235751" y="301253"/>
                  </a:lnTo>
                  <a:lnTo>
                    <a:pt x="241833" y="304692"/>
                  </a:lnTo>
                  <a:lnTo>
                    <a:pt x="248907" y="305952"/>
                  </a:lnTo>
                  <a:lnTo>
                    <a:pt x="300659" y="305952"/>
                  </a:lnTo>
                  <a:lnTo>
                    <a:pt x="305434" y="303907"/>
                  </a:lnTo>
                  <a:lnTo>
                    <a:pt x="311899" y="296046"/>
                  </a:lnTo>
                  <a:lnTo>
                    <a:pt x="312927" y="291258"/>
                  </a:lnTo>
                  <a:lnTo>
                    <a:pt x="312242" y="286470"/>
                  </a:lnTo>
                  <a:lnTo>
                    <a:pt x="302704" y="239328"/>
                  </a:lnTo>
                  <a:lnTo>
                    <a:pt x="325176" y="218511"/>
                  </a:lnTo>
                  <a:lnTo>
                    <a:pt x="341739" y="194524"/>
                  </a:lnTo>
                  <a:lnTo>
                    <a:pt x="351980" y="168167"/>
                  </a:lnTo>
                  <a:lnTo>
                    <a:pt x="355485" y="140242"/>
                  </a:lnTo>
                  <a:lnTo>
                    <a:pt x="355485" y="136140"/>
                  </a:lnTo>
                  <a:lnTo>
                    <a:pt x="360248" y="138185"/>
                  </a:lnTo>
                  <a:lnTo>
                    <a:pt x="364680" y="138871"/>
                  </a:lnTo>
                  <a:lnTo>
                    <a:pt x="371830" y="138871"/>
                  </a:lnTo>
                  <a:lnTo>
                    <a:pt x="406907" y="112226"/>
                  </a:lnTo>
                  <a:lnTo>
                    <a:pt x="405206" y="106753"/>
                  </a:lnTo>
                  <a:lnTo>
                    <a:pt x="400773" y="104022"/>
                  </a:lnTo>
                  <a:lnTo>
                    <a:pt x="396341" y="101634"/>
                  </a:lnTo>
                  <a:lnTo>
                    <a:pt x="390563" y="103336"/>
                  </a:lnTo>
                  <a:lnTo>
                    <a:pt x="382041" y="118030"/>
                  </a:lnTo>
                  <a:lnTo>
                    <a:pt x="373189" y="120075"/>
                  </a:lnTo>
                  <a:lnTo>
                    <a:pt x="367068" y="121104"/>
                  </a:lnTo>
                  <a:lnTo>
                    <a:pt x="359917" y="119059"/>
                  </a:lnTo>
                  <a:lnTo>
                    <a:pt x="352082" y="113585"/>
                  </a:lnTo>
                  <a:lnTo>
                    <a:pt x="345834" y="94599"/>
                  </a:lnTo>
                  <a:lnTo>
                    <a:pt x="336332" y="76731"/>
                  </a:lnTo>
                  <a:lnTo>
                    <a:pt x="323637" y="60209"/>
                  </a:lnTo>
                  <a:lnTo>
                    <a:pt x="307809" y="45259"/>
                  </a:lnTo>
                  <a:lnTo>
                    <a:pt x="304063" y="42173"/>
                  </a:lnTo>
                  <a:lnTo>
                    <a:pt x="298284" y="42859"/>
                  </a:lnTo>
                  <a:lnTo>
                    <a:pt x="294881" y="46618"/>
                  </a:lnTo>
                  <a:lnTo>
                    <a:pt x="291807" y="50720"/>
                  </a:lnTo>
                  <a:lnTo>
                    <a:pt x="292150" y="56524"/>
                  </a:lnTo>
                  <a:lnTo>
                    <a:pt x="296240" y="59610"/>
                  </a:lnTo>
                  <a:lnTo>
                    <a:pt x="313628" y="77152"/>
                  </a:lnTo>
                  <a:lnTo>
                    <a:pt x="326326" y="96716"/>
                  </a:lnTo>
                  <a:lnTo>
                    <a:pt x="334109" y="117885"/>
                  </a:lnTo>
                  <a:lnTo>
                    <a:pt x="336753" y="140242"/>
                  </a:lnTo>
                  <a:lnTo>
                    <a:pt x="333438" y="165101"/>
                  </a:lnTo>
                  <a:lnTo>
                    <a:pt x="323772" y="188456"/>
                  </a:lnTo>
                  <a:lnTo>
                    <a:pt x="308169" y="209571"/>
                  </a:lnTo>
                  <a:lnTo>
                    <a:pt x="287045" y="227707"/>
                  </a:lnTo>
                  <a:lnTo>
                    <a:pt x="284314" y="229752"/>
                  </a:lnTo>
                  <a:lnTo>
                    <a:pt x="282613" y="233511"/>
                  </a:lnTo>
                  <a:lnTo>
                    <a:pt x="293509" y="287499"/>
                  </a:lnTo>
                  <a:lnTo>
                    <a:pt x="247891" y="287156"/>
                  </a:lnTo>
                  <a:lnTo>
                    <a:pt x="246862" y="286470"/>
                  </a:lnTo>
                  <a:lnTo>
                    <a:pt x="246862" y="285797"/>
                  </a:lnTo>
                  <a:lnTo>
                    <a:pt x="240055" y="253679"/>
                  </a:lnTo>
                  <a:lnTo>
                    <a:pt x="234949" y="250605"/>
                  </a:lnTo>
                  <a:lnTo>
                    <a:pt x="230174" y="251621"/>
                  </a:lnTo>
                  <a:lnTo>
                    <a:pt x="221727" y="253023"/>
                  </a:lnTo>
                  <a:lnTo>
                    <a:pt x="212129" y="254101"/>
                  </a:lnTo>
                  <a:lnTo>
                    <a:pt x="202019" y="254793"/>
                  </a:lnTo>
                  <a:lnTo>
                    <a:pt x="192036" y="255038"/>
                  </a:lnTo>
                  <a:lnTo>
                    <a:pt x="182061" y="254793"/>
                  </a:lnTo>
                  <a:lnTo>
                    <a:pt x="171954" y="254101"/>
                  </a:lnTo>
                  <a:lnTo>
                    <a:pt x="162357" y="253023"/>
                  </a:lnTo>
                  <a:lnTo>
                    <a:pt x="148793" y="250605"/>
                  </a:lnTo>
                  <a:lnTo>
                    <a:pt x="144030" y="253679"/>
                  </a:lnTo>
                  <a:lnTo>
                    <a:pt x="137223" y="285797"/>
                  </a:lnTo>
                  <a:lnTo>
                    <a:pt x="137223" y="286470"/>
                  </a:lnTo>
                  <a:lnTo>
                    <a:pt x="136194" y="287156"/>
                  </a:lnTo>
                  <a:lnTo>
                    <a:pt x="90576" y="287499"/>
                  </a:lnTo>
                  <a:lnTo>
                    <a:pt x="101460" y="236254"/>
                  </a:lnTo>
                  <a:lnTo>
                    <a:pt x="98742" y="231467"/>
                  </a:lnTo>
                  <a:lnTo>
                    <a:pt x="61323" y="204970"/>
                  </a:lnTo>
                  <a:lnTo>
                    <a:pt x="52768" y="187728"/>
                  </a:lnTo>
                  <a:lnTo>
                    <a:pt x="49364" y="185683"/>
                  </a:lnTo>
                  <a:lnTo>
                    <a:pt x="19748" y="185683"/>
                  </a:lnTo>
                  <a:lnTo>
                    <a:pt x="18376" y="185340"/>
                  </a:lnTo>
                  <a:lnTo>
                    <a:pt x="18376" y="127250"/>
                  </a:lnTo>
                  <a:lnTo>
                    <a:pt x="44602" y="127250"/>
                  </a:lnTo>
                  <a:lnTo>
                    <a:pt x="48348" y="124177"/>
                  </a:lnTo>
                  <a:lnTo>
                    <a:pt x="64834" y="84717"/>
                  </a:lnTo>
                  <a:lnTo>
                    <a:pt x="74561" y="72247"/>
                  </a:lnTo>
                  <a:lnTo>
                    <a:pt x="75590" y="69516"/>
                  </a:lnTo>
                  <a:lnTo>
                    <a:pt x="63992" y="30656"/>
                  </a:lnTo>
                  <a:lnTo>
                    <a:pt x="57543" y="19973"/>
                  </a:lnTo>
                  <a:lnTo>
                    <a:pt x="56857" y="18602"/>
                  </a:lnTo>
                  <a:lnTo>
                    <a:pt x="105840" y="27539"/>
                  </a:lnTo>
                  <a:lnTo>
                    <a:pt x="120192" y="37741"/>
                  </a:lnTo>
                  <a:lnTo>
                    <a:pt x="123939" y="38084"/>
                  </a:lnTo>
                  <a:lnTo>
                    <a:pt x="164464" y="27492"/>
                  </a:lnTo>
                  <a:lnTo>
                    <a:pt x="167868" y="22704"/>
                  </a:lnTo>
                  <a:lnTo>
                    <a:pt x="166509" y="12455"/>
                  </a:lnTo>
                  <a:lnTo>
                    <a:pt x="161391" y="9039"/>
                  </a:lnTo>
                  <a:lnTo>
                    <a:pt x="148285" y="11531"/>
                  </a:lnTo>
                  <a:lnTo>
                    <a:pt x="140196" y="13349"/>
                  </a:lnTo>
                  <a:lnTo>
                    <a:pt x="132492" y="15488"/>
                  </a:lnTo>
                  <a:lnTo>
                    <a:pt x="125298" y="17916"/>
                  </a:lnTo>
                  <a:lnTo>
                    <a:pt x="104585" y="6992"/>
                  </a:lnTo>
                  <a:lnTo>
                    <a:pt x="82400" y="1479"/>
                  </a:lnTo>
                  <a:lnTo>
                    <a:pt x="60468" y="0"/>
                  </a:lnTo>
                  <a:close/>
                </a:path>
              </a:pathLst>
            </a:custGeom>
            <a:solidFill>
              <a:srgbClr val="001F69"/>
            </a:solidFill>
          </p:spPr>
          <p:txBody>
            <a:bodyPr wrap="square" lIns="0" tIns="0" rIns="0" bIns="0" rtlCol="0"/>
            <a:lstStyle/>
            <a:p>
              <a:endParaRPr sz="2400"/>
            </a:p>
          </p:txBody>
        </p:sp>
        <p:pic>
          <p:nvPicPr>
            <p:cNvPr id="10" name="object 10"/>
            <p:cNvPicPr/>
            <p:nvPr/>
          </p:nvPicPr>
          <p:blipFill>
            <a:blip r:embed="rId3" cstate="print"/>
            <a:stretch>
              <a:fillRect/>
            </a:stretch>
          </p:blipFill>
          <p:spPr>
            <a:xfrm>
              <a:off x="3169920" y="2996183"/>
              <a:ext cx="158495" cy="160019"/>
            </a:xfrm>
            <a:prstGeom prst="rect">
              <a:avLst/>
            </a:prstGeom>
          </p:spPr>
        </p:pic>
        <p:sp>
          <p:nvSpPr>
            <p:cNvPr id="11" name="object 11"/>
            <p:cNvSpPr/>
            <p:nvPr/>
          </p:nvSpPr>
          <p:spPr>
            <a:xfrm>
              <a:off x="3070855" y="3215639"/>
              <a:ext cx="30480" cy="32384"/>
            </a:xfrm>
            <a:custGeom>
              <a:avLst/>
              <a:gdLst/>
              <a:ahLst/>
              <a:cxnLst/>
              <a:rect l="l" t="t" r="r" b="b"/>
              <a:pathLst>
                <a:path w="30480" h="32385">
                  <a:moveTo>
                    <a:pt x="23291" y="0"/>
                  </a:moveTo>
                  <a:lnTo>
                    <a:pt x="17132" y="0"/>
                  </a:lnTo>
                  <a:lnTo>
                    <a:pt x="13703" y="3441"/>
                  </a:lnTo>
                  <a:lnTo>
                    <a:pt x="9245" y="7912"/>
                  </a:lnTo>
                  <a:lnTo>
                    <a:pt x="5486" y="12738"/>
                  </a:lnTo>
                  <a:lnTo>
                    <a:pt x="2743" y="17894"/>
                  </a:lnTo>
                  <a:lnTo>
                    <a:pt x="0" y="22364"/>
                  </a:lnTo>
                  <a:lnTo>
                    <a:pt x="1714" y="28219"/>
                  </a:lnTo>
                  <a:lnTo>
                    <a:pt x="6172" y="30632"/>
                  </a:lnTo>
                  <a:lnTo>
                    <a:pt x="7543" y="31661"/>
                  </a:lnTo>
                  <a:lnTo>
                    <a:pt x="9245" y="32003"/>
                  </a:lnTo>
                  <a:lnTo>
                    <a:pt x="14046" y="32003"/>
                  </a:lnTo>
                  <a:lnTo>
                    <a:pt x="17132" y="30289"/>
                  </a:lnTo>
                  <a:lnTo>
                    <a:pt x="20891" y="23406"/>
                  </a:lnTo>
                  <a:lnTo>
                    <a:pt x="23634" y="19964"/>
                  </a:lnTo>
                  <a:lnTo>
                    <a:pt x="30480" y="13080"/>
                  </a:lnTo>
                  <a:lnTo>
                    <a:pt x="30480" y="7226"/>
                  </a:lnTo>
                  <a:lnTo>
                    <a:pt x="23291" y="0"/>
                  </a:lnTo>
                  <a:close/>
                </a:path>
              </a:pathLst>
            </a:custGeom>
            <a:solidFill>
              <a:srgbClr val="001F69"/>
            </a:solidFill>
          </p:spPr>
          <p:txBody>
            <a:bodyPr wrap="square" lIns="0" tIns="0" rIns="0" bIns="0" rtlCol="0"/>
            <a:lstStyle/>
            <a:p>
              <a:endParaRPr sz="2400"/>
            </a:p>
          </p:txBody>
        </p:sp>
        <p:sp>
          <p:nvSpPr>
            <p:cNvPr id="13" name="object 13"/>
            <p:cNvSpPr/>
            <p:nvPr/>
          </p:nvSpPr>
          <p:spPr>
            <a:xfrm>
              <a:off x="0" y="4666488"/>
              <a:ext cx="9144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sp>
          <p:nvSpPr>
            <p:cNvPr id="17" name="object 17"/>
            <p:cNvSpPr/>
            <p:nvPr/>
          </p:nvSpPr>
          <p:spPr>
            <a:xfrm>
              <a:off x="2999232" y="2257044"/>
              <a:ext cx="1689100" cy="116205"/>
            </a:xfrm>
            <a:custGeom>
              <a:avLst/>
              <a:gdLst/>
              <a:ahLst/>
              <a:cxnLst/>
              <a:rect l="l" t="t" r="r" b="b"/>
              <a:pathLst>
                <a:path w="1689100" h="116205">
                  <a:moveTo>
                    <a:pt x="1688592" y="0"/>
                  </a:moveTo>
                  <a:lnTo>
                    <a:pt x="0" y="0"/>
                  </a:lnTo>
                  <a:lnTo>
                    <a:pt x="0" y="115824"/>
                  </a:lnTo>
                  <a:lnTo>
                    <a:pt x="1688592" y="115824"/>
                  </a:lnTo>
                  <a:lnTo>
                    <a:pt x="1688592" y="0"/>
                  </a:lnTo>
                  <a:close/>
                </a:path>
              </a:pathLst>
            </a:custGeom>
            <a:solidFill>
              <a:srgbClr val="0079C2"/>
            </a:solidFill>
          </p:spPr>
          <p:txBody>
            <a:bodyPr wrap="square" lIns="0" tIns="0" rIns="0" bIns="0" rtlCol="0"/>
            <a:lstStyle/>
            <a:p>
              <a:endParaRPr sz="2400"/>
            </a:p>
          </p:txBody>
        </p:sp>
      </p:grpSp>
      <p:sp>
        <p:nvSpPr>
          <p:cNvPr id="12" name="Slide Number Placeholder 11">
            <a:extLst>
              <a:ext uri="{FF2B5EF4-FFF2-40B4-BE49-F238E27FC236}">
                <a16:creationId xmlns:a16="http://schemas.microsoft.com/office/drawing/2014/main" id="{DC86B7A1-ED7A-FE11-9961-2565C516B85B}"/>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221984"/>
            <a:ext cx="12192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sp>
        <p:nvSpPr>
          <p:cNvPr id="6" name="object 6"/>
          <p:cNvSpPr/>
          <p:nvPr/>
        </p:nvSpPr>
        <p:spPr>
          <a:xfrm>
            <a:off x="0" y="6221984"/>
            <a:ext cx="12192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sp>
        <p:nvSpPr>
          <p:cNvPr id="7" name="object 7"/>
          <p:cNvSpPr txBox="1">
            <a:spLocks noGrp="1"/>
          </p:cNvSpPr>
          <p:nvPr>
            <p:ph type="title"/>
          </p:nvPr>
        </p:nvSpPr>
        <p:spPr>
          <a:xfrm>
            <a:off x="450849" y="532514"/>
            <a:ext cx="6123093" cy="508687"/>
          </a:xfrm>
          <a:prstGeom prst="rect">
            <a:avLst/>
          </a:prstGeom>
        </p:spPr>
        <p:txBody>
          <a:bodyPr vert="horz" wrap="square" lIns="0" tIns="16087" rIns="0" bIns="0" rtlCol="0" anchor="b">
            <a:spAutoFit/>
          </a:bodyPr>
          <a:lstStyle/>
          <a:p>
            <a:pPr marL="16933">
              <a:spcBef>
                <a:spcPts val="127"/>
              </a:spcBef>
            </a:pPr>
            <a:r>
              <a:rPr sz="3200" b="1" spc="-127" dirty="0">
                <a:latin typeface="Calibri" panose="020F0502020204030204" pitchFamily="34" charset="0"/>
                <a:cs typeface="Calibri" panose="020F0502020204030204" pitchFamily="34" charset="0"/>
              </a:rPr>
              <a:t>How</a:t>
            </a:r>
            <a:r>
              <a:rPr sz="3200" b="1" spc="-227" dirty="0">
                <a:latin typeface="Calibri" panose="020F0502020204030204" pitchFamily="34" charset="0"/>
                <a:cs typeface="Calibri" panose="020F0502020204030204" pitchFamily="34" charset="0"/>
              </a:rPr>
              <a:t> </a:t>
            </a:r>
            <a:r>
              <a:rPr sz="3200" b="1" spc="-93" dirty="0">
                <a:latin typeface="Calibri" panose="020F0502020204030204" pitchFamily="34" charset="0"/>
                <a:cs typeface="Calibri" panose="020F0502020204030204" pitchFamily="34" charset="0"/>
              </a:rPr>
              <a:t>to</a:t>
            </a:r>
            <a:r>
              <a:rPr sz="3200" b="1" spc="-247" dirty="0">
                <a:latin typeface="Calibri" panose="020F0502020204030204" pitchFamily="34" charset="0"/>
                <a:cs typeface="Calibri" panose="020F0502020204030204" pitchFamily="34" charset="0"/>
              </a:rPr>
              <a:t> </a:t>
            </a:r>
            <a:r>
              <a:rPr sz="3200" b="1" spc="-127" dirty="0">
                <a:latin typeface="Calibri" panose="020F0502020204030204" pitchFamily="34" charset="0"/>
                <a:cs typeface="Calibri" panose="020F0502020204030204" pitchFamily="34" charset="0"/>
              </a:rPr>
              <a:t>save</a:t>
            </a:r>
            <a:r>
              <a:rPr sz="3200" b="1" spc="-227" dirty="0">
                <a:latin typeface="Calibri" panose="020F0502020204030204" pitchFamily="34" charset="0"/>
                <a:cs typeface="Calibri" panose="020F0502020204030204" pitchFamily="34" charset="0"/>
              </a:rPr>
              <a:t> </a:t>
            </a:r>
            <a:r>
              <a:rPr sz="3200" b="1" spc="-127" dirty="0">
                <a:latin typeface="Calibri" panose="020F0502020204030204" pitchFamily="34" charset="0"/>
                <a:cs typeface="Calibri" panose="020F0502020204030204" pitchFamily="34" charset="0"/>
              </a:rPr>
              <a:t>time</a:t>
            </a:r>
            <a:r>
              <a:rPr sz="3200" b="1" spc="-253" dirty="0">
                <a:latin typeface="Calibri" panose="020F0502020204030204" pitchFamily="34" charset="0"/>
                <a:cs typeface="Calibri" panose="020F0502020204030204" pitchFamily="34" charset="0"/>
              </a:rPr>
              <a:t> </a:t>
            </a:r>
            <a:r>
              <a:rPr sz="3200" b="1" spc="-120" dirty="0">
                <a:latin typeface="Calibri" panose="020F0502020204030204" pitchFamily="34" charset="0"/>
                <a:cs typeface="Calibri" panose="020F0502020204030204" pitchFamily="34" charset="0"/>
              </a:rPr>
              <a:t>and</a:t>
            </a:r>
            <a:r>
              <a:rPr sz="3200" b="1" spc="-227" dirty="0">
                <a:latin typeface="Calibri" panose="020F0502020204030204" pitchFamily="34" charset="0"/>
                <a:cs typeface="Calibri" panose="020F0502020204030204" pitchFamily="34" charset="0"/>
              </a:rPr>
              <a:t> </a:t>
            </a:r>
            <a:r>
              <a:rPr sz="3200" b="1" spc="-33" dirty="0">
                <a:latin typeface="Calibri" panose="020F0502020204030204" pitchFamily="34" charset="0"/>
                <a:cs typeface="Calibri" panose="020F0502020204030204" pitchFamily="34" charset="0"/>
              </a:rPr>
              <a:t>money</a:t>
            </a:r>
          </a:p>
        </p:txBody>
      </p:sp>
      <p:sp>
        <p:nvSpPr>
          <p:cNvPr id="8" name="object 8"/>
          <p:cNvSpPr txBox="1"/>
          <p:nvPr/>
        </p:nvSpPr>
        <p:spPr>
          <a:xfrm>
            <a:off x="491213" y="3620843"/>
            <a:ext cx="2223347" cy="2003391"/>
          </a:xfrm>
          <a:prstGeom prst="rect">
            <a:avLst/>
          </a:prstGeom>
        </p:spPr>
        <p:txBody>
          <a:bodyPr vert="horz" wrap="square" lIns="0" tIns="16087" rIns="0" bIns="0" rtlCol="0">
            <a:spAutoFit/>
          </a:bodyPr>
          <a:lstStyle/>
          <a:p>
            <a:pPr marL="16933" marR="6773" algn="ctr">
              <a:spcBef>
                <a:spcPts val="127"/>
              </a:spcBef>
            </a:pPr>
            <a:r>
              <a:rPr sz="1333" b="1" dirty="0">
                <a:solidFill>
                  <a:srgbClr val="0079C2"/>
                </a:solidFill>
                <a:latin typeface="Calibri" panose="020F0502020204030204" pitchFamily="34" charset="0"/>
                <a:cs typeface="Calibri" panose="020F0502020204030204" pitchFamily="34" charset="0"/>
              </a:rPr>
              <a:t>Save</a:t>
            </a:r>
            <a:r>
              <a:rPr sz="1333" b="1" spc="-47" dirty="0">
                <a:solidFill>
                  <a:srgbClr val="0079C2"/>
                </a:solidFill>
                <a:latin typeface="Calibri" panose="020F0502020204030204" pitchFamily="34" charset="0"/>
                <a:cs typeface="Calibri" panose="020F0502020204030204" pitchFamily="34" charset="0"/>
              </a:rPr>
              <a:t> </a:t>
            </a:r>
            <a:r>
              <a:rPr sz="1333" b="1" spc="-13" dirty="0">
                <a:solidFill>
                  <a:srgbClr val="0079C2"/>
                </a:solidFill>
                <a:latin typeface="Calibri" panose="020F0502020204030204" pitchFamily="34" charset="0"/>
                <a:cs typeface="Calibri" panose="020F0502020204030204" pitchFamily="34" charset="0"/>
              </a:rPr>
              <a:t>emergency</a:t>
            </a:r>
            <a:r>
              <a:rPr sz="1333" b="1" spc="-47" dirty="0">
                <a:solidFill>
                  <a:srgbClr val="0079C2"/>
                </a:solidFill>
                <a:latin typeface="Calibri" panose="020F0502020204030204" pitchFamily="34" charset="0"/>
                <a:cs typeface="Calibri" panose="020F0502020204030204" pitchFamily="34" charset="0"/>
              </a:rPr>
              <a:t> </a:t>
            </a:r>
            <a:r>
              <a:rPr sz="1333" b="1" dirty="0">
                <a:solidFill>
                  <a:srgbClr val="0079C2"/>
                </a:solidFill>
                <a:latin typeface="Calibri" panose="020F0502020204030204" pitchFamily="34" charset="0"/>
                <a:cs typeface="Calibri" panose="020F0502020204030204" pitchFamily="34" charset="0"/>
              </a:rPr>
              <a:t>room</a:t>
            </a:r>
            <a:r>
              <a:rPr sz="1333" b="1" spc="-20" dirty="0">
                <a:solidFill>
                  <a:srgbClr val="0079C2"/>
                </a:solidFill>
                <a:latin typeface="Calibri" panose="020F0502020204030204" pitchFamily="34" charset="0"/>
                <a:cs typeface="Calibri" panose="020F0502020204030204" pitchFamily="34" charset="0"/>
              </a:rPr>
              <a:t> </a:t>
            </a:r>
            <a:r>
              <a:rPr sz="1333" b="1" spc="-27" dirty="0">
                <a:solidFill>
                  <a:srgbClr val="0079C2"/>
                </a:solidFill>
                <a:latin typeface="Calibri" panose="020F0502020204030204" pitchFamily="34" charset="0"/>
                <a:cs typeface="Calibri" panose="020F0502020204030204" pitchFamily="34" charset="0"/>
              </a:rPr>
              <a:t>(ER) </a:t>
            </a:r>
            <a:r>
              <a:rPr sz="1333" b="1" dirty="0">
                <a:solidFill>
                  <a:srgbClr val="0079C2"/>
                </a:solidFill>
                <a:latin typeface="Calibri" panose="020F0502020204030204" pitchFamily="34" charset="0"/>
                <a:cs typeface="Calibri" panose="020F0502020204030204" pitchFamily="34" charset="0"/>
              </a:rPr>
              <a:t>visits</a:t>
            </a:r>
            <a:r>
              <a:rPr sz="1333" b="1" spc="-73" dirty="0">
                <a:solidFill>
                  <a:srgbClr val="0079C2"/>
                </a:solidFill>
                <a:latin typeface="Calibri" panose="020F0502020204030204" pitchFamily="34" charset="0"/>
                <a:cs typeface="Calibri" panose="020F0502020204030204" pitchFamily="34" charset="0"/>
              </a:rPr>
              <a:t> </a:t>
            </a:r>
            <a:r>
              <a:rPr sz="1333" b="1" dirty="0">
                <a:solidFill>
                  <a:srgbClr val="0079C2"/>
                </a:solidFill>
                <a:latin typeface="Calibri" panose="020F0502020204030204" pitchFamily="34" charset="0"/>
                <a:cs typeface="Calibri" panose="020F0502020204030204" pitchFamily="34" charset="0"/>
              </a:rPr>
              <a:t>for</a:t>
            </a:r>
            <a:r>
              <a:rPr sz="1333" b="1" spc="-20" dirty="0">
                <a:solidFill>
                  <a:srgbClr val="0079C2"/>
                </a:solidFill>
                <a:latin typeface="Calibri" panose="020F0502020204030204" pitchFamily="34" charset="0"/>
                <a:cs typeface="Calibri" panose="020F0502020204030204" pitchFamily="34" charset="0"/>
              </a:rPr>
              <a:t> </a:t>
            </a:r>
            <a:r>
              <a:rPr sz="1333" b="1" spc="-13" dirty="0">
                <a:solidFill>
                  <a:srgbClr val="0079C2"/>
                </a:solidFill>
                <a:latin typeface="Calibri" panose="020F0502020204030204" pitchFamily="34" charset="0"/>
                <a:cs typeface="Calibri" panose="020F0502020204030204" pitchFamily="34" charset="0"/>
              </a:rPr>
              <a:t>emergencies</a:t>
            </a:r>
            <a:endParaRPr sz="1333" dirty="0">
              <a:latin typeface="Calibri" panose="020F0502020204030204" pitchFamily="34" charset="0"/>
              <a:cs typeface="Calibri" panose="020F0502020204030204" pitchFamily="34" charset="0"/>
            </a:endParaRPr>
          </a:p>
          <a:p>
            <a:pPr marL="207428" marR="198962" algn="ctr">
              <a:spcBef>
                <a:spcPts val="1073"/>
              </a:spcBef>
            </a:pPr>
            <a:r>
              <a:rPr sz="1333" dirty="0">
                <a:solidFill>
                  <a:srgbClr val="5E5E5E"/>
                </a:solidFill>
                <a:latin typeface="Calibri" panose="020F0502020204030204" pitchFamily="34" charset="0"/>
                <a:cs typeface="Calibri" panose="020F0502020204030204" pitchFamily="34" charset="0"/>
              </a:rPr>
              <a:t>Consider</a:t>
            </a:r>
            <a:r>
              <a:rPr sz="1333" spc="-60"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an</a:t>
            </a:r>
            <a:r>
              <a:rPr sz="1333" spc="-67"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urgent</a:t>
            </a:r>
            <a:r>
              <a:rPr sz="1333" spc="-73" dirty="0">
                <a:solidFill>
                  <a:srgbClr val="5E5E5E"/>
                </a:solidFill>
                <a:latin typeface="Calibri" panose="020F0502020204030204" pitchFamily="34" charset="0"/>
                <a:cs typeface="Calibri" panose="020F0502020204030204" pitchFamily="34" charset="0"/>
              </a:rPr>
              <a:t> </a:t>
            </a:r>
            <a:r>
              <a:rPr sz="1333" spc="-27" dirty="0">
                <a:solidFill>
                  <a:srgbClr val="5E5E5E"/>
                </a:solidFill>
                <a:latin typeface="Calibri" panose="020F0502020204030204" pitchFamily="34" charset="0"/>
                <a:cs typeface="Calibri" panose="020F0502020204030204" pitchFamily="34" charset="0"/>
              </a:rPr>
              <a:t>care </a:t>
            </a:r>
            <a:r>
              <a:rPr sz="1333" dirty="0">
                <a:solidFill>
                  <a:srgbClr val="5E5E5E"/>
                </a:solidFill>
                <a:latin typeface="Calibri" panose="020F0502020204030204" pitchFamily="34" charset="0"/>
                <a:cs typeface="Calibri" panose="020F0502020204030204" pitchFamily="34" charset="0"/>
              </a:rPr>
              <a:t>center,</a:t>
            </a:r>
            <a:r>
              <a:rPr sz="1333" spc="-87"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retail</a:t>
            </a:r>
            <a:r>
              <a:rPr sz="1333" spc="-60"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clinic,</a:t>
            </a:r>
            <a:r>
              <a:rPr sz="1333" spc="-60" dirty="0">
                <a:solidFill>
                  <a:srgbClr val="5E5E5E"/>
                </a:solidFill>
                <a:latin typeface="Calibri" panose="020F0502020204030204" pitchFamily="34" charset="0"/>
                <a:cs typeface="Calibri" panose="020F0502020204030204" pitchFamily="34" charset="0"/>
              </a:rPr>
              <a:t> </a:t>
            </a:r>
            <a:r>
              <a:rPr sz="1333" spc="-33" dirty="0">
                <a:solidFill>
                  <a:srgbClr val="5E5E5E"/>
                </a:solidFill>
                <a:latin typeface="Calibri" panose="020F0502020204030204" pitchFamily="34" charset="0"/>
                <a:cs typeface="Calibri" panose="020F0502020204030204" pitchFamily="34" charset="0"/>
              </a:rPr>
              <a:t>or </a:t>
            </a:r>
            <a:r>
              <a:rPr sz="1333" spc="-13" dirty="0">
                <a:solidFill>
                  <a:srgbClr val="5E5E5E"/>
                </a:solidFill>
                <a:latin typeface="Calibri" panose="020F0502020204030204" pitchFamily="34" charset="0"/>
                <a:cs typeface="Calibri" panose="020F0502020204030204" pitchFamily="34" charset="0"/>
              </a:rPr>
              <a:t>walk-</a:t>
            </a:r>
            <a:r>
              <a:rPr sz="1333" dirty="0">
                <a:solidFill>
                  <a:srgbClr val="5E5E5E"/>
                </a:solidFill>
                <a:latin typeface="Calibri" panose="020F0502020204030204" pitchFamily="34" charset="0"/>
                <a:cs typeface="Calibri" panose="020F0502020204030204" pitchFamily="34" charset="0"/>
              </a:rPr>
              <a:t>in</a:t>
            </a:r>
            <a:r>
              <a:rPr sz="1333" spc="-40"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doctor’s</a:t>
            </a:r>
            <a:r>
              <a:rPr sz="1333" spc="-47" dirty="0">
                <a:solidFill>
                  <a:srgbClr val="5E5E5E"/>
                </a:solidFill>
                <a:latin typeface="Calibri" panose="020F0502020204030204" pitchFamily="34" charset="0"/>
                <a:cs typeface="Calibri" panose="020F0502020204030204" pitchFamily="34" charset="0"/>
              </a:rPr>
              <a:t> </a:t>
            </a:r>
            <a:r>
              <a:rPr sz="1333" spc="-13" dirty="0">
                <a:solidFill>
                  <a:srgbClr val="5E5E5E"/>
                </a:solidFill>
                <a:latin typeface="Calibri" panose="020F0502020204030204" pitchFamily="34" charset="0"/>
                <a:cs typeface="Calibri" panose="020F0502020204030204" pitchFamily="34" charset="0"/>
              </a:rPr>
              <a:t>office. </a:t>
            </a:r>
            <a:r>
              <a:rPr sz="1333" dirty="0">
                <a:solidFill>
                  <a:srgbClr val="5E5E5E"/>
                </a:solidFill>
                <a:latin typeface="Calibri" panose="020F0502020204030204" pitchFamily="34" charset="0"/>
                <a:cs typeface="Calibri" panose="020F0502020204030204" pitchFamily="34" charset="0"/>
              </a:rPr>
              <a:t>Of</a:t>
            </a:r>
            <a:r>
              <a:rPr sz="1333" spc="-60"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course,</a:t>
            </a:r>
            <a:r>
              <a:rPr sz="1333" spc="-60"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if</a:t>
            </a:r>
            <a:r>
              <a:rPr sz="1333" spc="-33"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you</a:t>
            </a:r>
            <a:r>
              <a:rPr sz="1333" spc="-27"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have</a:t>
            </a:r>
            <a:r>
              <a:rPr sz="1333" spc="-47" dirty="0">
                <a:solidFill>
                  <a:srgbClr val="5E5E5E"/>
                </a:solidFill>
                <a:latin typeface="Calibri" panose="020F0502020204030204" pitchFamily="34" charset="0"/>
                <a:cs typeface="Calibri" panose="020F0502020204030204" pitchFamily="34" charset="0"/>
              </a:rPr>
              <a:t> </a:t>
            </a:r>
            <a:r>
              <a:rPr sz="1333" spc="-67" dirty="0">
                <a:solidFill>
                  <a:srgbClr val="5E5E5E"/>
                </a:solidFill>
                <a:latin typeface="Calibri" panose="020F0502020204030204" pitchFamily="34" charset="0"/>
                <a:cs typeface="Calibri" panose="020F0502020204030204" pitchFamily="34" charset="0"/>
              </a:rPr>
              <a:t>a </a:t>
            </a:r>
            <a:r>
              <a:rPr sz="1333" spc="-13" dirty="0">
                <a:solidFill>
                  <a:srgbClr val="5E5E5E"/>
                </a:solidFill>
                <a:latin typeface="Calibri" panose="020F0502020204030204" pitchFamily="34" charset="0"/>
                <a:cs typeface="Calibri" panose="020F0502020204030204" pitchFamily="34" charset="0"/>
              </a:rPr>
              <a:t>life-threatening,</a:t>
            </a:r>
            <a:r>
              <a:rPr sz="1333" spc="33" dirty="0">
                <a:solidFill>
                  <a:srgbClr val="5E5E5E"/>
                </a:solidFill>
                <a:latin typeface="Calibri" panose="020F0502020204030204" pitchFamily="34" charset="0"/>
                <a:cs typeface="Calibri" panose="020F0502020204030204" pitchFamily="34" charset="0"/>
              </a:rPr>
              <a:t> </a:t>
            </a:r>
            <a:r>
              <a:rPr sz="1333" spc="-13" dirty="0">
                <a:solidFill>
                  <a:srgbClr val="5E5E5E"/>
                </a:solidFill>
                <a:latin typeface="Calibri" panose="020F0502020204030204" pitchFamily="34" charset="0"/>
                <a:cs typeface="Calibri" panose="020F0502020204030204" pitchFamily="34" charset="0"/>
              </a:rPr>
              <a:t>serious emergency,</a:t>
            </a:r>
            <a:r>
              <a:rPr sz="1333" spc="-20"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go</a:t>
            </a:r>
            <a:r>
              <a:rPr sz="1333" spc="-13"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to</a:t>
            </a:r>
            <a:r>
              <a:rPr sz="1333" spc="-33" dirty="0">
                <a:solidFill>
                  <a:srgbClr val="5E5E5E"/>
                </a:solidFill>
                <a:latin typeface="Calibri" panose="020F0502020204030204" pitchFamily="34" charset="0"/>
                <a:cs typeface="Calibri" panose="020F0502020204030204" pitchFamily="34" charset="0"/>
              </a:rPr>
              <a:t> the</a:t>
            </a:r>
            <a:r>
              <a:rPr sz="1333" spc="667"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ER</a:t>
            </a:r>
            <a:r>
              <a:rPr sz="1333" spc="-13"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or</a:t>
            </a:r>
            <a:r>
              <a:rPr sz="1333" spc="-40"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call</a:t>
            </a:r>
            <a:r>
              <a:rPr sz="1333" spc="-27" dirty="0">
                <a:solidFill>
                  <a:srgbClr val="5E5E5E"/>
                </a:solidFill>
                <a:latin typeface="Calibri" panose="020F0502020204030204" pitchFamily="34" charset="0"/>
                <a:cs typeface="Calibri" panose="020F0502020204030204" pitchFamily="34" charset="0"/>
              </a:rPr>
              <a:t> 911.</a:t>
            </a:r>
            <a:endParaRPr sz="1333" dirty="0">
              <a:latin typeface="Calibri" panose="020F0502020204030204" pitchFamily="34" charset="0"/>
              <a:cs typeface="Calibri" panose="020F0502020204030204" pitchFamily="34" charset="0"/>
            </a:endParaRPr>
          </a:p>
        </p:txBody>
      </p:sp>
      <p:sp>
        <p:nvSpPr>
          <p:cNvPr id="13" name="object 13"/>
          <p:cNvSpPr txBox="1"/>
          <p:nvPr/>
        </p:nvSpPr>
        <p:spPr>
          <a:xfrm>
            <a:off x="3208661" y="3620841"/>
            <a:ext cx="1710267" cy="1182910"/>
          </a:xfrm>
          <a:prstGeom prst="rect">
            <a:avLst/>
          </a:prstGeom>
        </p:spPr>
        <p:txBody>
          <a:bodyPr vert="horz" wrap="square" lIns="0" tIns="16087" rIns="0" bIns="0" rtlCol="0">
            <a:spAutoFit/>
          </a:bodyPr>
          <a:lstStyle/>
          <a:p>
            <a:pPr marL="264153" marR="56725" indent="-195575">
              <a:spcBef>
                <a:spcPts val="127"/>
              </a:spcBef>
            </a:pPr>
            <a:r>
              <a:rPr sz="1333" b="1" dirty="0">
                <a:solidFill>
                  <a:srgbClr val="0079C2"/>
                </a:solidFill>
                <a:latin typeface="Calibri" panose="020F0502020204030204" pitchFamily="34" charset="0"/>
                <a:cs typeface="Calibri" panose="020F0502020204030204" pitchFamily="34" charset="0"/>
              </a:rPr>
              <a:t>See</a:t>
            </a:r>
            <a:r>
              <a:rPr sz="1333" b="1" spc="-47" dirty="0">
                <a:solidFill>
                  <a:srgbClr val="0079C2"/>
                </a:solidFill>
                <a:latin typeface="Calibri" panose="020F0502020204030204" pitchFamily="34" charset="0"/>
                <a:cs typeface="Calibri" panose="020F0502020204030204" pitchFamily="34" charset="0"/>
              </a:rPr>
              <a:t> </a:t>
            </a:r>
            <a:r>
              <a:rPr sz="1333" b="1" dirty="0">
                <a:solidFill>
                  <a:srgbClr val="0079C2"/>
                </a:solidFill>
                <a:latin typeface="Calibri" panose="020F0502020204030204" pitchFamily="34" charset="0"/>
                <a:cs typeface="Calibri" panose="020F0502020204030204" pitchFamily="34" charset="0"/>
              </a:rPr>
              <a:t>doctors</a:t>
            </a:r>
            <a:r>
              <a:rPr sz="1333" b="1" spc="-47" dirty="0">
                <a:solidFill>
                  <a:srgbClr val="0079C2"/>
                </a:solidFill>
                <a:latin typeface="Calibri" panose="020F0502020204030204" pitchFamily="34" charset="0"/>
                <a:cs typeface="Calibri" panose="020F0502020204030204" pitchFamily="34" charset="0"/>
              </a:rPr>
              <a:t> </a:t>
            </a:r>
            <a:r>
              <a:rPr sz="1333" b="1" dirty="0">
                <a:solidFill>
                  <a:srgbClr val="0079C2"/>
                </a:solidFill>
                <a:latin typeface="Calibri" panose="020F0502020204030204" pitchFamily="34" charset="0"/>
                <a:cs typeface="Calibri" panose="020F0502020204030204" pitchFamily="34" charset="0"/>
              </a:rPr>
              <a:t>in</a:t>
            </a:r>
            <a:r>
              <a:rPr sz="1333" b="1" spc="-40" dirty="0">
                <a:solidFill>
                  <a:srgbClr val="0079C2"/>
                </a:solidFill>
                <a:latin typeface="Calibri" panose="020F0502020204030204" pitchFamily="34" charset="0"/>
                <a:cs typeface="Calibri" panose="020F0502020204030204" pitchFamily="34" charset="0"/>
              </a:rPr>
              <a:t> </a:t>
            </a:r>
            <a:r>
              <a:rPr sz="1333" b="1" spc="-27" dirty="0">
                <a:solidFill>
                  <a:srgbClr val="0079C2"/>
                </a:solidFill>
                <a:latin typeface="Calibri" panose="020F0502020204030204" pitchFamily="34" charset="0"/>
                <a:cs typeface="Calibri" panose="020F0502020204030204" pitchFamily="34" charset="0"/>
              </a:rPr>
              <a:t>your </a:t>
            </a:r>
            <a:r>
              <a:rPr sz="1333" b="1" dirty="0">
                <a:solidFill>
                  <a:srgbClr val="0079C2"/>
                </a:solidFill>
                <a:latin typeface="Calibri" panose="020F0502020204030204" pitchFamily="34" charset="0"/>
                <a:cs typeface="Calibri" panose="020F0502020204030204" pitchFamily="34" charset="0"/>
              </a:rPr>
              <a:t>plan’s</a:t>
            </a:r>
            <a:r>
              <a:rPr sz="1333" b="1" spc="-87" dirty="0">
                <a:solidFill>
                  <a:srgbClr val="0079C2"/>
                </a:solidFill>
                <a:latin typeface="Calibri" panose="020F0502020204030204" pitchFamily="34" charset="0"/>
                <a:cs typeface="Calibri" panose="020F0502020204030204" pitchFamily="34" charset="0"/>
              </a:rPr>
              <a:t> </a:t>
            </a:r>
            <a:r>
              <a:rPr sz="1333" b="1" spc="-13" dirty="0">
                <a:solidFill>
                  <a:srgbClr val="0079C2"/>
                </a:solidFill>
                <a:latin typeface="Calibri" panose="020F0502020204030204" pitchFamily="34" charset="0"/>
                <a:cs typeface="Calibri" panose="020F0502020204030204" pitchFamily="34" charset="0"/>
              </a:rPr>
              <a:t>network</a:t>
            </a:r>
            <a:endParaRPr sz="1333" dirty="0">
              <a:latin typeface="Calibri" panose="020F0502020204030204" pitchFamily="34" charset="0"/>
              <a:cs typeface="Calibri" panose="020F0502020204030204" pitchFamily="34" charset="0"/>
            </a:endParaRPr>
          </a:p>
          <a:p>
            <a:pPr marL="16933" marR="6773" indent="13546" algn="just">
              <a:spcBef>
                <a:spcPts val="1073"/>
              </a:spcBef>
            </a:pPr>
            <a:r>
              <a:rPr sz="1333" dirty="0">
                <a:solidFill>
                  <a:srgbClr val="5E5E5E"/>
                </a:solidFill>
                <a:latin typeface="Calibri" panose="020F0502020204030204" pitchFamily="34" charset="0"/>
                <a:cs typeface="Calibri" panose="020F0502020204030204" pitchFamily="34" charset="0"/>
              </a:rPr>
              <a:t>Pay</a:t>
            </a:r>
            <a:r>
              <a:rPr sz="1333" spc="-33"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less</a:t>
            </a:r>
            <a:r>
              <a:rPr sz="1333" spc="-47"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out</a:t>
            </a:r>
            <a:r>
              <a:rPr sz="1333" spc="-33"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of</a:t>
            </a:r>
            <a:r>
              <a:rPr sz="1333" spc="-40" dirty="0">
                <a:solidFill>
                  <a:srgbClr val="5E5E5E"/>
                </a:solidFill>
                <a:latin typeface="Calibri" panose="020F0502020204030204" pitchFamily="34" charset="0"/>
                <a:cs typeface="Calibri" panose="020F0502020204030204" pitchFamily="34" charset="0"/>
              </a:rPr>
              <a:t> </a:t>
            </a:r>
            <a:r>
              <a:rPr sz="1333" spc="-13" dirty="0">
                <a:solidFill>
                  <a:srgbClr val="5E5E5E"/>
                </a:solidFill>
                <a:latin typeface="Calibri" panose="020F0502020204030204" pitchFamily="34" charset="0"/>
                <a:cs typeface="Calibri" panose="020F0502020204030204" pitchFamily="34" charset="0"/>
              </a:rPr>
              <a:t>pocket </a:t>
            </a:r>
            <a:r>
              <a:rPr sz="1333" dirty="0">
                <a:solidFill>
                  <a:srgbClr val="5E5E5E"/>
                </a:solidFill>
                <a:latin typeface="Calibri" panose="020F0502020204030204" pitchFamily="34" charset="0"/>
                <a:cs typeface="Calibri" panose="020F0502020204030204" pitchFamily="34" charset="0"/>
              </a:rPr>
              <a:t>when</a:t>
            </a:r>
            <a:r>
              <a:rPr sz="1333" spc="-53"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you</a:t>
            </a:r>
            <a:r>
              <a:rPr sz="1333" spc="-33"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see</a:t>
            </a:r>
            <a:r>
              <a:rPr sz="1333" spc="-80" dirty="0">
                <a:solidFill>
                  <a:srgbClr val="5E5E5E"/>
                </a:solidFill>
                <a:latin typeface="Calibri" panose="020F0502020204030204" pitchFamily="34" charset="0"/>
                <a:cs typeface="Calibri" panose="020F0502020204030204" pitchFamily="34" charset="0"/>
              </a:rPr>
              <a:t> </a:t>
            </a:r>
            <a:r>
              <a:rPr sz="1333" spc="-13" dirty="0">
                <a:solidFill>
                  <a:srgbClr val="5E5E5E"/>
                </a:solidFill>
                <a:latin typeface="Calibri" panose="020F0502020204030204" pitchFamily="34" charset="0"/>
                <a:cs typeface="Calibri" panose="020F0502020204030204" pitchFamily="34" charset="0"/>
              </a:rPr>
              <a:t>doctors </a:t>
            </a:r>
            <a:r>
              <a:rPr sz="1333" dirty="0">
                <a:solidFill>
                  <a:srgbClr val="5E5E5E"/>
                </a:solidFill>
                <a:latin typeface="Calibri" panose="020F0502020204030204" pitchFamily="34" charset="0"/>
                <a:cs typeface="Calibri" panose="020F0502020204030204" pitchFamily="34" charset="0"/>
              </a:rPr>
              <a:t>in</a:t>
            </a:r>
            <a:r>
              <a:rPr sz="1333" spc="-67"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your</a:t>
            </a:r>
            <a:r>
              <a:rPr sz="1333" spc="-20"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plan’s</a:t>
            </a:r>
            <a:r>
              <a:rPr sz="1333" spc="-60" dirty="0">
                <a:solidFill>
                  <a:srgbClr val="5E5E5E"/>
                </a:solidFill>
                <a:latin typeface="Calibri" panose="020F0502020204030204" pitchFamily="34" charset="0"/>
                <a:cs typeface="Calibri" panose="020F0502020204030204" pitchFamily="34" charset="0"/>
              </a:rPr>
              <a:t> </a:t>
            </a:r>
            <a:r>
              <a:rPr sz="1333" spc="-13" dirty="0">
                <a:solidFill>
                  <a:srgbClr val="5E5E5E"/>
                </a:solidFill>
                <a:latin typeface="Calibri" panose="020F0502020204030204" pitchFamily="34" charset="0"/>
                <a:cs typeface="Calibri" panose="020F0502020204030204" pitchFamily="34" charset="0"/>
              </a:rPr>
              <a:t>network.</a:t>
            </a:r>
            <a:endParaRPr sz="1333" dirty="0">
              <a:latin typeface="Calibri" panose="020F0502020204030204" pitchFamily="34" charset="0"/>
              <a:cs typeface="Calibri" panose="020F0502020204030204" pitchFamily="34" charset="0"/>
            </a:endParaRPr>
          </a:p>
        </p:txBody>
      </p:sp>
      <p:sp>
        <p:nvSpPr>
          <p:cNvPr id="14" name="object 14"/>
          <p:cNvSpPr txBox="1"/>
          <p:nvPr/>
        </p:nvSpPr>
        <p:spPr>
          <a:xfrm>
            <a:off x="5531055" y="3620840"/>
            <a:ext cx="1707727" cy="1182910"/>
          </a:xfrm>
          <a:prstGeom prst="rect">
            <a:avLst/>
          </a:prstGeom>
        </p:spPr>
        <p:txBody>
          <a:bodyPr vert="horz" wrap="square" lIns="0" tIns="16087" rIns="0" bIns="0" rtlCol="0">
            <a:spAutoFit/>
          </a:bodyPr>
          <a:lstStyle/>
          <a:p>
            <a:pPr marL="16933" marR="6773" indent="847" algn="ctr">
              <a:spcBef>
                <a:spcPts val="127"/>
              </a:spcBef>
            </a:pPr>
            <a:r>
              <a:rPr sz="1333" b="1" spc="-13" dirty="0">
                <a:solidFill>
                  <a:srgbClr val="0079C2"/>
                </a:solidFill>
                <a:latin typeface="Calibri" panose="020F0502020204030204" pitchFamily="34" charset="0"/>
                <a:cs typeface="Calibri" panose="020F0502020204030204" pitchFamily="34" charset="0"/>
              </a:rPr>
              <a:t>Preapprove</a:t>
            </a:r>
            <a:r>
              <a:rPr sz="1333" b="1" dirty="0">
                <a:solidFill>
                  <a:srgbClr val="0079C2"/>
                </a:solidFill>
                <a:latin typeface="Calibri" panose="020F0502020204030204" pitchFamily="34" charset="0"/>
                <a:cs typeface="Calibri" panose="020F0502020204030204" pitchFamily="34" charset="0"/>
              </a:rPr>
              <a:t> </a:t>
            </a:r>
            <a:r>
              <a:rPr sz="1333" b="1" spc="-13" dirty="0">
                <a:solidFill>
                  <a:srgbClr val="0079C2"/>
                </a:solidFill>
                <a:latin typeface="Calibri" panose="020F0502020204030204" pitchFamily="34" charset="0"/>
                <a:cs typeface="Calibri" panose="020F0502020204030204" pitchFamily="34" charset="0"/>
              </a:rPr>
              <a:t>hospital services</a:t>
            </a:r>
            <a:r>
              <a:rPr sz="1333" b="1" spc="-53" dirty="0">
                <a:solidFill>
                  <a:srgbClr val="0079C2"/>
                </a:solidFill>
                <a:latin typeface="Calibri" panose="020F0502020204030204" pitchFamily="34" charset="0"/>
                <a:cs typeface="Calibri" panose="020F0502020204030204" pitchFamily="34" charset="0"/>
              </a:rPr>
              <a:t> </a:t>
            </a:r>
            <a:r>
              <a:rPr sz="1333" b="1" dirty="0">
                <a:solidFill>
                  <a:srgbClr val="0079C2"/>
                </a:solidFill>
                <a:latin typeface="Calibri" panose="020F0502020204030204" pitchFamily="34" charset="0"/>
                <a:cs typeface="Calibri" panose="020F0502020204030204" pitchFamily="34" charset="0"/>
              </a:rPr>
              <a:t>(PPO</a:t>
            </a:r>
            <a:r>
              <a:rPr sz="1333" b="1" spc="-7" dirty="0">
                <a:solidFill>
                  <a:srgbClr val="0079C2"/>
                </a:solidFill>
                <a:latin typeface="Calibri" panose="020F0502020204030204" pitchFamily="34" charset="0"/>
                <a:cs typeface="Calibri" panose="020F0502020204030204" pitchFamily="34" charset="0"/>
              </a:rPr>
              <a:t> </a:t>
            </a:r>
            <a:r>
              <a:rPr sz="1333" b="1" spc="-13" dirty="0">
                <a:solidFill>
                  <a:srgbClr val="0079C2"/>
                </a:solidFill>
                <a:latin typeface="Calibri" panose="020F0502020204030204" pitchFamily="34" charset="0"/>
                <a:cs typeface="Calibri" panose="020F0502020204030204" pitchFamily="34" charset="0"/>
              </a:rPr>
              <a:t>plans)</a:t>
            </a:r>
            <a:endParaRPr sz="1333" dirty="0">
              <a:latin typeface="Calibri" panose="020F0502020204030204" pitchFamily="34" charset="0"/>
              <a:cs typeface="Calibri" panose="020F0502020204030204" pitchFamily="34" charset="0"/>
            </a:endParaRPr>
          </a:p>
          <a:p>
            <a:pPr marL="28786" marR="17780" indent="-2540" algn="ctr">
              <a:spcBef>
                <a:spcPts val="1073"/>
              </a:spcBef>
            </a:pPr>
            <a:r>
              <a:rPr sz="1333" dirty="0">
                <a:solidFill>
                  <a:srgbClr val="5E5E5E"/>
                </a:solidFill>
                <a:latin typeface="Calibri" panose="020F0502020204030204" pitchFamily="34" charset="0"/>
                <a:cs typeface="Calibri" panose="020F0502020204030204" pitchFamily="34" charset="0"/>
              </a:rPr>
              <a:t>Call</a:t>
            </a:r>
            <a:r>
              <a:rPr sz="1333" spc="-13"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to</a:t>
            </a:r>
            <a:r>
              <a:rPr sz="1333" spc="-60" dirty="0">
                <a:solidFill>
                  <a:srgbClr val="5E5E5E"/>
                </a:solidFill>
                <a:latin typeface="Calibri" panose="020F0502020204030204" pitchFamily="34" charset="0"/>
                <a:cs typeface="Calibri" panose="020F0502020204030204" pitchFamily="34" charset="0"/>
              </a:rPr>
              <a:t> </a:t>
            </a:r>
            <a:r>
              <a:rPr sz="1333" spc="-13" dirty="0">
                <a:solidFill>
                  <a:srgbClr val="5E5E5E"/>
                </a:solidFill>
                <a:latin typeface="Calibri" panose="020F0502020204030204" pitchFamily="34" charset="0"/>
                <a:cs typeface="Calibri" panose="020F0502020204030204" pitchFamily="34" charset="0"/>
              </a:rPr>
              <a:t>preapprove </a:t>
            </a:r>
            <a:r>
              <a:rPr sz="1333" dirty="0">
                <a:solidFill>
                  <a:srgbClr val="5E5E5E"/>
                </a:solidFill>
                <a:latin typeface="Calibri" panose="020F0502020204030204" pitchFamily="34" charset="0"/>
                <a:cs typeface="Calibri" panose="020F0502020204030204" pitchFamily="34" charset="0"/>
              </a:rPr>
              <a:t>services</a:t>
            </a:r>
            <a:r>
              <a:rPr sz="1333" spc="-67"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to</a:t>
            </a:r>
            <a:r>
              <a:rPr sz="1333" spc="-47" dirty="0">
                <a:solidFill>
                  <a:srgbClr val="5E5E5E"/>
                </a:solidFill>
                <a:latin typeface="Calibri" panose="020F0502020204030204" pitchFamily="34" charset="0"/>
                <a:cs typeface="Calibri" panose="020F0502020204030204" pitchFamily="34" charset="0"/>
              </a:rPr>
              <a:t> </a:t>
            </a:r>
            <a:r>
              <a:rPr sz="1333" spc="-13" dirty="0">
                <a:solidFill>
                  <a:srgbClr val="5E5E5E"/>
                </a:solidFill>
                <a:latin typeface="Calibri" panose="020F0502020204030204" pitchFamily="34" charset="0"/>
                <a:cs typeface="Calibri" panose="020F0502020204030204" pitchFamily="34" charset="0"/>
              </a:rPr>
              <a:t>prevent unnecessary</a:t>
            </a:r>
            <a:r>
              <a:rPr sz="1333" spc="20" dirty="0">
                <a:solidFill>
                  <a:srgbClr val="5E5E5E"/>
                </a:solidFill>
                <a:latin typeface="Calibri" panose="020F0502020204030204" pitchFamily="34" charset="0"/>
                <a:cs typeface="Calibri" panose="020F0502020204030204" pitchFamily="34" charset="0"/>
              </a:rPr>
              <a:t> </a:t>
            </a:r>
            <a:r>
              <a:rPr sz="1333" spc="-13" dirty="0">
                <a:solidFill>
                  <a:srgbClr val="5E5E5E"/>
                </a:solidFill>
                <a:latin typeface="Calibri" panose="020F0502020204030204" pitchFamily="34" charset="0"/>
                <a:cs typeface="Calibri" panose="020F0502020204030204" pitchFamily="34" charset="0"/>
              </a:rPr>
              <a:t>charges.</a:t>
            </a:r>
            <a:endParaRPr sz="1333" dirty="0">
              <a:latin typeface="Calibri" panose="020F0502020204030204" pitchFamily="34" charset="0"/>
              <a:cs typeface="Calibri" panose="020F0502020204030204" pitchFamily="34" charset="0"/>
            </a:endParaRPr>
          </a:p>
        </p:txBody>
      </p:sp>
      <p:sp>
        <p:nvSpPr>
          <p:cNvPr id="15" name="object 15"/>
          <p:cNvSpPr txBox="1"/>
          <p:nvPr/>
        </p:nvSpPr>
        <p:spPr>
          <a:xfrm>
            <a:off x="7884650" y="3621009"/>
            <a:ext cx="1826260" cy="631605"/>
          </a:xfrm>
          <a:prstGeom prst="rect">
            <a:avLst/>
          </a:prstGeom>
        </p:spPr>
        <p:txBody>
          <a:bodyPr vert="horz" wrap="square" lIns="0" tIns="16087" rIns="0" bIns="0" rtlCol="0">
            <a:spAutoFit/>
          </a:bodyPr>
          <a:lstStyle/>
          <a:p>
            <a:pPr marL="16933" marR="6773" algn="ctr">
              <a:spcBef>
                <a:spcPts val="127"/>
              </a:spcBef>
            </a:pPr>
            <a:r>
              <a:rPr sz="1333" b="1" dirty="0">
                <a:solidFill>
                  <a:srgbClr val="0079C2"/>
                </a:solidFill>
                <a:latin typeface="Calibri" panose="020F0502020204030204" pitchFamily="34" charset="0"/>
                <a:cs typeface="Calibri" panose="020F0502020204030204" pitchFamily="34" charset="0"/>
              </a:rPr>
              <a:t>Use</a:t>
            </a:r>
            <a:r>
              <a:rPr sz="1333" b="1" spc="-40" dirty="0">
                <a:solidFill>
                  <a:srgbClr val="0079C2"/>
                </a:solidFill>
                <a:latin typeface="Calibri" panose="020F0502020204030204" pitchFamily="34" charset="0"/>
                <a:cs typeface="Calibri" panose="020F0502020204030204" pitchFamily="34" charset="0"/>
              </a:rPr>
              <a:t> </a:t>
            </a:r>
            <a:r>
              <a:rPr sz="1333" b="1" dirty="0">
                <a:solidFill>
                  <a:srgbClr val="0079C2"/>
                </a:solidFill>
                <a:latin typeface="Calibri" panose="020F0502020204030204" pitchFamily="34" charset="0"/>
                <a:cs typeface="Calibri" panose="020F0502020204030204" pitchFamily="34" charset="0"/>
              </a:rPr>
              <a:t>the</a:t>
            </a:r>
            <a:r>
              <a:rPr sz="1333" b="1" spc="-40" dirty="0">
                <a:solidFill>
                  <a:srgbClr val="0079C2"/>
                </a:solidFill>
                <a:latin typeface="Calibri" panose="020F0502020204030204" pitchFamily="34" charset="0"/>
                <a:cs typeface="Calibri" panose="020F0502020204030204" pitchFamily="34" charset="0"/>
              </a:rPr>
              <a:t> </a:t>
            </a:r>
            <a:r>
              <a:rPr sz="1333" b="1" dirty="0">
                <a:solidFill>
                  <a:srgbClr val="0079C2"/>
                </a:solidFill>
                <a:latin typeface="Calibri" panose="020F0502020204030204" pitchFamily="34" charset="0"/>
                <a:cs typeface="Calibri" panose="020F0502020204030204" pitchFamily="34" charset="0"/>
              </a:rPr>
              <a:t>Find</a:t>
            </a:r>
            <a:r>
              <a:rPr sz="1333" b="1" spc="-33" dirty="0">
                <a:solidFill>
                  <a:srgbClr val="0079C2"/>
                </a:solidFill>
                <a:latin typeface="Calibri" panose="020F0502020204030204" pitchFamily="34" charset="0"/>
                <a:cs typeface="Calibri" panose="020F0502020204030204" pitchFamily="34" charset="0"/>
              </a:rPr>
              <a:t> </a:t>
            </a:r>
            <a:r>
              <a:rPr sz="1333" b="1" dirty="0">
                <a:solidFill>
                  <a:srgbClr val="0079C2"/>
                </a:solidFill>
                <a:latin typeface="Calibri" panose="020F0502020204030204" pitchFamily="34" charset="0"/>
                <a:cs typeface="Calibri" panose="020F0502020204030204" pitchFamily="34" charset="0"/>
              </a:rPr>
              <a:t>Care</a:t>
            </a:r>
            <a:r>
              <a:rPr sz="1333" b="1" spc="-40" dirty="0">
                <a:solidFill>
                  <a:srgbClr val="0079C2"/>
                </a:solidFill>
                <a:latin typeface="Calibri" panose="020F0502020204030204" pitchFamily="34" charset="0"/>
                <a:cs typeface="Calibri" panose="020F0502020204030204" pitchFamily="34" charset="0"/>
              </a:rPr>
              <a:t> </a:t>
            </a:r>
            <a:r>
              <a:rPr sz="1333" b="1" spc="-27" dirty="0">
                <a:solidFill>
                  <a:srgbClr val="0079C2"/>
                </a:solidFill>
                <a:latin typeface="Calibri" panose="020F0502020204030204" pitchFamily="34" charset="0"/>
                <a:cs typeface="Calibri" panose="020F0502020204030204" pitchFamily="34" charset="0"/>
              </a:rPr>
              <a:t>tool </a:t>
            </a:r>
            <a:r>
              <a:rPr sz="1333" b="1" dirty="0">
                <a:solidFill>
                  <a:srgbClr val="0079C2"/>
                </a:solidFill>
                <a:latin typeface="Calibri" panose="020F0502020204030204" pitchFamily="34" charset="0"/>
                <a:cs typeface="Calibri" panose="020F0502020204030204" pitchFamily="34" charset="0"/>
              </a:rPr>
              <a:t>to</a:t>
            </a:r>
            <a:r>
              <a:rPr sz="1333" b="1" spc="-47" dirty="0">
                <a:solidFill>
                  <a:srgbClr val="0079C2"/>
                </a:solidFill>
                <a:latin typeface="Calibri" panose="020F0502020204030204" pitchFamily="34" charset="0"/>
                <a:cs typeface="Calibri" panose="020F0502020204030204" pitchFamily="34" charset="0"/>
              </a:rPr>
              <a:t> </a:t>
            </a:r>
            <a:r>
              <a:rPr sz="1333" b="1" dirty="0">
                <a:solidFill>
                  <a:srgbClr val="0079C2"/>
                </a:solidFill>
                <a:latin typeface="Calibri" panose="020F0502020204030204" pitchFamily="34" charset="0"/>
                <a:cs typeface="Calibri" panose="020F0502020204030204" pitchFamily="34" charset="0"/>
              </a:rPr>
              <a:t>check</a:t>
            </a:r>
            <a:r>
              <a:rPr sz="1333" b="1" spc="-60" dirty="0">
                <a:solidFill>
                  <a:srgbClr val="0079C2"/>
                </a:solidFill>
                <a:latin typeface="Calibri" panose="020F0502020204030204" pitchFamily="34" charset="0"/>
                <a:cs typeface="Calibri" panose="020F0502020204030204" pitchFamily="34" charset="0"/>
              </a:rPr>
              <a:t> </a:t>
            </a:r>
            <a:r>
              <a:rPr sz="1333" b="1" dirty="0">
                <a:solidFill>
                  <a:srgbClr val="0079C2"/>
                </a:solidFill>
                <a:latin typeface="Calibri" panose="020F0502020204030204" pitchFamily="34" charset="0"/>
                <a:cs typeface="Calibri" panose="020F0502020204030204" pitchFamily="34" charset="0"/>
              </a:rPr>
              <a:t>costs</a:t>
            </a:r>
            <a:r>
              <a:rPr sz="1333" b="1" spc="-47" dirty="0">
                <a:solidFill>
                  <a:srgbClr val="0079C2"/>
                </a:solidFill>
                <a:latin typeface="Calibri" panose="020F0502020204030204" pitchFamily="34" charset="0"/>
                <a:cs typeface="Calibri" panose="020F0502020204030204" pitchFamily="34" charset="0"/>
              </a:rPr>
              <a:t> </a:t>
            </a:r>
            <a:r>
              <a:rPr sz="1333" b="1" spc="-33" dirty="0">
                <a:solidFill>
                  <a:srgbClr val="0079C2"/>
                </a:solidFill>
                <a:latin typeface="Calibri" panose="020F0502020204030204" pitchFamily="34" charset="0"/>
                <a:cs typeface="Calibri" panose="020F0502020204030204" pitchFamily="34" charset="0"/>
              </a:rPr>
              <a:t>and </a:t>
            </a:r>
            <a:r>
              <a:rPr sz="1333" b="1" dirty="0">
                <a:solidFill>
                  <a:srgbClr val="0079C2"/>
                </a:solidFill>
                <a:latin typeface="Calibri" panose="020F0502020204030204" pitchFamily="34" charset="0"/>
                <a:cs typeface="Calibri" panose="020F0502020204030204" pitchFamily="34" charset="0"/>
              </a:rPr>
              <a:t>quality</a:t>
            </a:r>
            <a:r>
              <a:rPr sz="1333" b="1" spc="-73" dirty="0">
                <a:solidFill>
                  <a:srgbClr val="0079C2"/>
                </a:solidFill>
                <a:latin typeface="Calibri" panose="020F0502020204030204" pitchFamily="34" charset="0"/>
                <a:cs typeface="Calibri" panose="020F0502020204030204" pitchFamily="34" charset="0"/>
              </a:rPr>
              <a:t> </a:t>
            </a:r>
            <a:r>
              <a:rPr sz="1333" b="1" spc="-13" dirty="0">
                <a:solidFill>
                  <a:srgbClr val="0079C2"/>
                </a:solidFill>
                <a:latin typeface="Calibri" panose="020F0502020204030204" pitchFamily="34" charset="0"/>
                <a:cs typeface="Calibri" panose="020F0502020204030204" pitchFamily="34" charset="0"/>
              </a:rPr>
              <a:t>ratings</a:t>
            </a:r>
            <a:endParaRPr sz="1333" dirty="0">
              <a:latin typeface="Calibri" panose="020F0502020204030204" pitchFamily="34" charset="0"/>
              <a:cs typeface="Calibri" panose="020F0502020204030204" pitchFamily="34" charset="0"/>
            </a:endParaRPr>
          </a:p>
        </p:txBody>
      </p:sp>
      <p:sp>
        <p:nvSpPr>
          <p:cNvPr id="16" name="object 16"/>
          <p:cNvSpPr txBox="1"/>
          <p:nvPr/>
        </p:nvSpPr>
        <p:spPr>
          <a:xfrm>
            <a:off x="7858170" y="4433932"/>
            <a:ext cx="1877060" cy="1246966"/>
          </a:xfrm>
          <a:prstGeom prst="rect">
            <a:avLst/>
          </a:prstGeom>
        </p:spPr>
        <p:txBody>
          <a:bodyPr vert="horz" wrap="square" lIns="0" tIns="16087" rIns="0" bIns="0" rtlCol="0">
            <a:spAutoFit/>
          </a:bodyPr>
          <a:lstStyle/>
          <a:p>
            <a:pPr marL="16933" marR="6773" indent="-847" algn="ctr">
              <a:spcBef>
                <a:spcPts val="127"/>
              </a:spcBef>
            </a:pPr>
            <a:r>
              <a:rPr sz="1333" dirty="0">
                <a:solidFill>
                  <a:srgbClr val="5E5E5E"/>
                </a:solidFill>
                <a:latin typeface="Calibri" panose="020F0502020204030204" pitchFamily="34" charset="0"/>
                <a:cs typeface="Calibri" panose="020F0502020204030204" pitchFamily="34" charset="0"/>
              </a:rPr>
              <a:t>Find</a:t>
            </a:r>
            <a:r>
              <a:rPr sz="1333" spc="-67"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doctors</a:t>
            </a:r>
            <a:r>
              <a:rPr sz="1333" spc="-67" dirty="0">
                <a:solidFill>
                  <a:srgbClr val="5E5E5E"/>
                </a:solidFill>
                <a:latin typeface="Calibri" panose="020F0502020204030204" pitchFamily="34" charset="0"/>
                <a:cs typeface="Calibri" panose="020F0502020204030204" pitchFamily="34" charset="0"/>
              </a:rPr>
              <a:t> </a:t>
            </a:r>
            <a:r>
              <a:rPr sz="1333" spc="-33" dirty="0">
                <a:solidFill>
                  <a:srgbClr val="5E5E5E"/>
                </a:solidFill>
                <a:latin typeface="Calibri" panose="020F0502020204030204" pitchFamily="34" charset="0"/>
                <a:cs typeface="Calibri" panose="020F0502020204030204" pitchFamily="34" charset="0"/>
              </a:rPr>
              <a:t>and </a:t>
            </a:r>
            <a:r>
              <a:rPr sz="1333" spc="-13" dirty="0">
                <a:solidFill>
                  <a:srgbClr val="5E5E5E"/>
                </a:solidFill>
                <a:latin typeface="Calibri" panose="020F0502020204030204" pitchFamily="34" charset="0"/>
                <a:cs typeface="Calibri" panose="020F0502020204030204" pitchFamily="34" charset="0"/>
              </a:rPr>
              <a:t>hospitals</a:t>
            </a:r>
            <a:r>
              <a:rPr sz="1333" spc="-33"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in</a:t>
            </a:r>
            <a:r>
              <a:rPr sz="1333" spc="-33"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your</a:t>
            </a:r>
            <a:r>
              <a:rPr sz="1333" spc="13" dirty="0">
                <a:solidFill>
                  <a:srgbClr val="5E5E5E"/>
                </a:solidFill>
                <a:latin typeface="Calibri" panose="020F0502020204030204" pitchFamily="34" charset="0"/>
                <a:cs typeface="Calibri" panose="020F0502020204030204" pitchFamily="34" charset="0"/>
              </a:rPr>
              <a:t> </a:t>
            </a:r>
            <a:r>
              <a:rPr sz="1333" spc="-13" dirty="0">
                <a:solidFill>
                  <a:srgbClr val="5E5E5E"/>
                </a:solidFill>
                <a:latin typeface="Calibri" panose="020F0502020204030204" pitchFamily="34" charset="0"/>
                <a:cs typeface="Calibri" panose="020F0502020204030204" pitchFamily="34" charset="0"/>
              </a:rPr>
              <a:t>plan’s network,</a:t>
            </a:r>
            <a:r>
              <a:rPr sz="1333" spc="-47"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review </a:t>
            </a:r>
            <a:r>
              <a:rPr sz="1333" spc="-13" dirty="0">
                <a:solidFill>
                  <a:srgbClr val="5E5E5E"/>
                </a:solidFill>
                <a:latin typeface="Calibri" panose="020F0502020204030204" pitchFamily="34" charset="0"/>
                <a:cs typeface="Calibri" panose="020F0502020204030204" pitchFamily="34" charset="0"/>
              </a:rPr>
              <a:t>details </a:t>
            </a:r>
            <a:r>
              <a:rPr sz="1333" dirty="0">
                <a:solidFill>
                  <a:srgbClr val="5E5E5E"/>
                </a:solidFill>
                <a:latin typeface="Calibri" panose="020F0502020204030204" pitchFamily="34" charset="0"/>
                <a:cs typeface="Calibri" panose="020F0502020204030204" pitchFamily="34" charset="0"/>
              </a:rPr>
              <a:t>and</a:t>
            </a:r>
            <a:r>
              <a:rPr sz="1333" spc="-67" dirty="0">
                <a:solidFill>
                  <a:srgbClr val="5E5E5E"/>
                </a:solidFill>
                <a:latin typeface="Calibri" panose="020F0502020204030204" pitchFamily="34" charset="0"/>
                <a:cs typeface="Calibri" panose="020F0502020204030204" pitchFamily="34" charset="0"/>
              </a:rPr>
              <a:t> </a:t>
            </a:r>
            <a:r>
              <a:rPr sz="1333" spc="-13" dirty="0">
                <a:solidFill>
                  <a:srgbClr val="5E5E5E"/>
                </a:solidFill>
                <a:latin typeface="Calibri" panose="020F0502020204030204" pitchFamily="34" charset="0"/>
                <a:cs typeface="Calibri" panose="020F0502020204030204" pitchFamily="34" charset="0"/>
              </a:rPr>
              <a:t>patient</a:t>
            </a:r>
            <a:r>
              <a:rPr sz="1333" spc="-40"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ratings,</a:t>
            </a:r>
            <a:r>
              <a:rPr sz="1333" spc="-40" dirty="0">
                <a:solidFill>
                  <a:srgbClr val="5E5E5E"/>
                </a:solidFill>
                <a:latin typeface="Calibri" panose="020F0502020204030204" pitchFamily="34" charset="0"/>
                <a:cs typeface="Calibri" panose="020F0502020204030204" pitchFamily="34" charset="0"/>
              </a:rPr>
              <a:t> </a:t>
            </a:r>
            <a:r>
              <a:rPr sz="1333" spc="-33" dirty="0">
                <a:solidFill>
                  <a:srgbClr val="5E5E5E"/>
                </a:solidFill>
                <a:latin typeface="Calibri" panose="020F0502020204030204" pitchFamily="34" charset="0"/>
                <a:cs typeface="Calibri" panose="020F0502020204030204" pitchFamily="34" charset="0"/>
              </a:rPr>
              <a:t>and </a:t>
            </a:r>
            <a:r>
              <a:rPr sz="1333" dirty="0">
                <a:solidFill>
                  <a:srgbClr val="5E5E5E"/>
                </a:solidFill>
                <a:latin typeface="Calibri" panose="020F0502020204030204" pitchFamily="34" charset="0"/>
                <a:cs typeface="Calibri" panose="020F0502020204030204" pitchFamily="34" charset="0"/>
              </a:rPr>
              <a:t>compare</a:t>
            </a:r>
            <a:r>
              <a:rPr sz="1333" spc="-67"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costs</a:t>
            </a:r>
            <a:r>
              <a:rPr sz="1333" spc="-53"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for</a:t>
            </a:r>
            <a:r>
              <a:rPr sz="1333" spc="-40" dirty="0">
                <a:solidFill>
                  <a:srgbClr val="5E5E5E"/>
                </a:solidFill>
                <a:latin typeface="Calibri" panose="020F0502020204030204" pitchFamily="34" charset="0"/>
                <a:cs typeface="Calibri" panose="020F0502020204030204" pitchFamily="34" charset="0"/>
              </a:rPr>
              <a:t> </a:t>
            </a:r>
            <a:r>
              <a:rPr sz="1333" spc="-13" dirty="0">
                <a:solidFill>
                  <a:srgbClr val="5E5E5E"/>
                </a:solidFill>
                <a:latin typeface="Calibri" panose="020F0502020204030204" pitchFamily="34" charset="0"/>
                <a:cs typeface="Calibri" panose="020F0502020204030204" pitchFamily="34" charset="0"/>
              </a:rPr>
              <a:t>health </a:t>
            </a:r>
            <a:r>
              <a:rPr sz="1333" dirty="0">
                <a:solidFill>
                  <a:srgbClr val="5E5E5E"/>
                </a:solidFill>
                <a:latin typeface="Calibri" panose="020F0502020204030204" pitchFamily="34" charset="0"/>
                <a:cs typeface="Calibri" panose="020F0502020204030204" pitchFamily="34" charset="0"/>
              </a:rPr>
              <a:t>services</a:t>
            </a:r>
            <a:r>
              <a:rPr sz="1333" spc="-60"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and</a:t>
            </a:r>
            <a:r>
              <a:rPr sz="1333" spc="-60" dirty="0">
                <a:solidFill>
                  <a:srgbClr val="5E5E5E"/>
                </a:solidFill>
                <a:latin typeface="Calibri" panose="020F0502020204030204" pitchFamily="34" charset="0"/>
                <a:cs typeface="Calibri" panose="020F0502020204030204" pitchFamily="34" charset="0"/>
              </a:rPr>
              <a:t> </a:t>
            </a:r>
            <a:r>
              <a:rPr sz="1333" spc="-13" dirty="0">
                <a:solidFill>
                  <a:srgbClr val="5E5E5E"/>
                </a:solidFill>
                <a:latin typeface="Calibri" panose="020F0502020204030204" pitchFamily="34" charset="0"/>
                <a:cs typeface="Calibri" panose="020F0502020204030204" pitchFamily="34" charset="0"/>
              </a:rPr>
              <a:t>tests.</a:t>
            </a:r>
            <a:endParaRPr sz="1333">
              <a:latin typeface="Calibri" panose="020F0502020204030204" pitchFamily="34" charset="0"/>
              <a:cs typeface="Calibri" panose="020F0502020204030204" pitchFamily="34" charset="0"/>
            </a:endParaRPr>
          </a:p>
        </p:txBody>
      </p:sp>
      <p:sp>
        <p:nvSpPr>
          <p:cNvPr id="17" name="object 17"/>
          <p:cNvSpPr txBox="1"/>
          <p:nvPr/>
        </p:nvSpPr>
        <p:spPr>
          <a:xfrm>
            <a:off x="10330331" y="3621347"/>
            <a:ext cx="1303020" cy="426485"/>
          </a:xfrm>
          <a:prstGeom prst="rect">
            <a:avLst/>
          </a:prstGeom>
        </p:spPr>
        <p:txBody>
          <a:bodyPr vert="horz" wrap="square" lIns="0" tIns="16087" rIns="0" bIns="0" rtlCol="0">
            <a:spAutoFit/>
          </a:bodyPr>
          <a:lstStyle/>
          <a:p>
            <a:pPr marL="16933" marR="6773" indent="16086">
              <a:spcBef>
                <a:spcPts val="127"/>
              </a:spcBef>
            </a:pPr>
            <a:r>
              <a:rPr sz="1333" b="1" dirty="0">
                <a:solidFill>
                  <a:srgbClr val="0079C2"/>
                </a:solidFill>
                <a:latin typeface="Calibri" panose="020F0502020204030204" pitchFamily="34" charset="0"/>
                <a:cs typeface="Calibri" panose="020F0502020204030204" pitchFamily="34" charset="0"/>
              </a:rPr>
              <a:t>Save</a:t>
            </a:r>
            <a:r>
              <a:rPr sz="1333" b="1" spc="-73" dirty="0">
                <a:solidFill>
                  <a:srgbClr val="0079C2"/>
                </a:solidFill>
                <a:latin typeface="Calibri" panose="020F0502020204030204" pitchFamily="34" charset="0"/>
                <a:cs typeface="Calibri" panose="020F0502020204030204" pitchFamily="34" charset="0"/>
              </a:rPr>
              <a:t> </a:t>
            </a:r>
            <a:r>
              <a:rPr sz="1333" b="1" dirty="0">
                <a:solidFill>
                  <a:srgbClr val="0079C2"/>
                </a:solidFill>
                <a:latin typeface="Calibri" panose="020F0502020204030204" pitchFamily="34" charset="0"/>
                <a:cs typeface="Calibri" panose="020F0502020204030204" pitchFamily="34" charset="0"/>
              </a:rPr>
              <a:t>money</a:t>
            </a:r>
            <a:r>
              <a:rPr sz="1333" b="1" spc="-67" dirty="0">
                <a:solidFill>
                  <a:srgbClr val="0079C2"/>
                </a:solidFill>
                <a:latin typeface="Calibri" panose="020F0502020204030204" pitchFamily="34" charset="0"/>
                <a:cs typeface="Calibri" panose="020F0502020204030204" pitchFamily="34" charset="0"/>
              </a:rPr>
              <a:t> </a:t>
            </a:r>
            <a:r>
              <a:rPr sz="1333" b="1" spc="-33" dirty="0">
                <a:solidFill>
                  <a:srgbClr val="0079C2"/>
                </a:solidFill>
                <a:latin typeface="Calibri" panose="020F0502020204030204" pitchFamily="34" charset="0"/>
                <a:cs typeface="Calibri" panose="020F0502020204030204" pitchFamily="34" charset="0"/>
              </a:rPr>
              <a:t>on </a:t>
            </a:r>
            <a:r>
              <a:rPr sz="1333" b="1" dirty="0">
                <a:solidFill>
                  <a:srgbClr val="0079C2"/>
                </a:solidFill>
                <a:latin typeface="Calibri" panose="020F0502020204030204" pitchFamily="34" charset="0"/>
                <a:cs typeface="Calibri" panose="020F0502020204030204" pitchFamily="34" charset="0"/>
              </a:rPr>
              <a:t>health</a:t>
            </a:r>
            <a:r>
              <a:rPr sz="1333" b="1" spc="-60" dirty="0">
                <a:solidFill>
                  <a:srgbClr val="0079C2"/>
                </a:solidFill>
                <a:latin typeface="Calibri" panose="020F0502020204030204" pitchFamily="34" charset="0"/>
                <a:cs typeface="Calibri" panose="020F0502020204030204" pitchFamily="34" charset="0"/>
              </a:rPr>
              <a:t> </a:t>
            </a:r>
            <a:r>
              <a:rPr sz="1333" b="1" spc="-13" dirty="0">
                <a:solidFill>
                  <a:srgbClr val="0079C2"/>
                </a:solidFill>
                <a:latin typeface="Calibri" panose="020F0502020204030204" pitchFamily="34" charset="0"/>
                <a:cs typeface="Calibri" panose="020F0502020204030204" pitchFamily="34" charset="0"/>
              </a:rPr>
              <a:t>products</a:t>
            </a:r>
            <a:endParaRPr sz="1333" dirty="0">
              <a:latin typeface="Calibri" panose="020F0502020204030204" pitchFamily="34" charset="0"/>
              <a:cs typeface="Calibri" panose="020F0502020204030204" pitchFamily="34" charset="0"/>
            </a:endParaRPr>
          </a:p>
        </p:txBody>
      </p:sp>
      <p:sp>
        <p:nvSpPr>
          <p:cNvPr id="18" name="object 18"/>
          <p:cNvSpPr txBox="1"/>
          <p:nvPr/>
        </p:nvSpPr>
        <p:spPr>
          <a:xfrm>
            <a:off x="10279564" y="4231038"/>
            <a:ext cx="1402080" cy="1246966"/>
          </a:xfrm>
          <a:prstGeom prst="rect">
            <a:avLst/>
          </a:prstGeom>
        </p:spPr>
        <p:txBody>
          <a:bodyPr vert="horz" wrap="square" lIns="0" tIns="16087" rIns="0" bIns="0" rtlCol="0">
            <a:spAutoFit/>
          </a:bodyPr>
          <a:lstStyle/>
          <a:p>
            <a:pPr marL="16933" marR="6773" algn="ctr">
              <a:spcBef>
                <a:spcPts val="127"/>
              </a:spcBef>
            </a:pPr>
            <a:r>
              <a:rPr sz="1333" dirty="0">
                <a:solidFill>
                  <a:srgbClr val="5E5E5E"/>
                </a:solidFill>
                <a:latin typeface="Calibri" panose="020F0502020204030204" pitchFamily="34" charset="0"/>
                <a:cs typeface="Calibri" panose="020F0502020204030204" pitchFamily="34" charset="0"/>
              </a:rPr>
              <a:t>Receive</a:t>
            </a:r>
            <a:r>
              <a:rPr sz="1333" spc="-80" dirty="0">
                <a:solidFill>
                  <a:srgbClr val="5E5E5E"/>
                </a:solidFill>
                <a:latin typeface="Calibri" panose="020F0502020204030204" pitchFamily="34" charset="0"/>
                <a:cs typeface="Calibri" panose="020F0502020204030204" pitchFamily="34" charset="0"/>
              </a:rPr>
              <a:t> </a:t>
            </a:r>
            <a:r>
              <a:rPr sz="1333" spc="-13" dirty="0">
                <a:solidFill>
                  <a:srgbClr val="5E5E5E"/>
                </a:solidFill>
                <a:latin typeface="Calibri" panose="020F0502020204030204" pitchFamily="34" charset="0"/>
                <a:cs typeface="Calibri" panose="020F0502020204030204" pitchFamily="34" charset="0"/>
              </a:rPr>
              <a:t>discounts </a:t>
            </a:r>
            <a:r>
              <a:rPr sz="1333" dirty="0">
                <a:solidFill>
                  <a:srgbClr val="5E5E5E"/>
                </a:solidFill>
                <a:latin typeface="Calibri" panose="020F0502020204030204" pitchFamily="34" charset="0"/>
                <a:cs typeface="Calibri" panose="020F0502020204030204" pitchFamily="34" charset="0"/>
              </a:rPr>
              <a:t>on</a:t>
            </a:r>
            <a:r>
              <a:rPr sz="1333" spc="-20" dirty="0">
                <a:solidFill>
                  <a:srgbClr val="5E5E5E"/>
                </a:solidFill>
                <a:latin typeface="Calibri" panose="020F0502020204030204" pitchFamily="34" charset="0"/>
                <a:cs typeface="Calibri" panose="020F0502020204030204" pitchFamily="34" charset="0"/>
              </a:rPr>
              <a:t> </a:t>
            </a:r>
            <a:r>
              <a:rPr sz="1333" spc="-13" dirty="0">
                <a:solidFill>
                  <a:srgbClr val="5E5E5E"/>
                </a:solidFill>
                <a:latin typeface="Calibri" panose="020F0502020204030204" pitchFamily="34" charset="0"/>
                <a:cs typeface="Calibri" panose="020F0502020204030204" pitchFamily="34" charset="0"/>
              </a:rPr>
              <a:t>health-related </a:t>
            </a:r>
            <a:r>
              <a:rPr sz="1333" dirty="0">
                <a:solidFill>
                  <a:srgbClr val="5E5E5E"/>
                </a:solidFill>
                <a:latin typeface="Calibri" panose="020F0502020204030204" pitchFamily="34" charset="0"/>
                <a:cs typeface="Calibri" panose="020F0502020204030204" pitchFamily="34" charset="0"/>
              </a:rPr>
              <a:t>products</a:t>
            </a:r>
            <a:r>
              <a:rPr sz="1333" spc="-93" dirty="0">
                <a:solidFill>
                  <a:srgbClr val="5E5E5E"/>
                </a:solidFill>
                <a:latin typeface="Calibri" panose="020F0502020204030204" pitchFamily="34" charset="0"/>
                <a:cs typeface="Calibri" panose="020F0502020204030204" pitchFamily="34" charset="0"/>
              </a:rPr>
              <a:t> </a:t>
            </a:r>
            <a:r>
              <a:rPr sz="1333" spc="-33" dirty="0">
                <a:solidFill>
                  <a:srgbClr val="5E5E5E"/>
                </a:solidFill>
                <a:latin typeface="Calibri" panose="020F0502020204030204" pitchFamily="34" charset="0"/>
                <a:cs typeface="Calibri" panose="020F0502020204030204" pitchFamily="34" charset="0"/>
              </a:rPr>
              <a:t>and </a:t>
            </a:r>
            <a:r>
              <a:rPr sz="1333" dirty="0">
                <a:solidFill>
                  <a:srgbClr val="5E5E5E"/>
                </a:solidFill>
                <a:latin typeface="Calibri" panose="020F0502020204030204" pitchFamily="34" charset="0"/>
                <a:cs typeface="Calibri" panose="020F0502020204030204" pitchFamily="34" charset="0"/>
              </a:rPr>
              <a:t>services</a:t>
            </a:r>
            <a:r>
              <a:rPr sz="1333" spc="-47"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for</a:t>
            </a:r>
            <a:r>
              <a:rPr sz="1333" spc="-53" dirty="0">
                <a:solidFill>
                  <a:srgbClr val="5E5E5E"/>
                </a:solidFill>
                <a:latin typeface="Calibri" panose="020F0502020204030204" pitchFamily="34" charset="0"/>
                <a:cs typeface="Calibri" panose="020F0502020204030204" pitchFamily="34" charset="0"/>
              </a:rPr>
              <a:t> </a:t>
            </a:r>
            <a:r>
              <a:rPr sz="1333" spc="-27" dirty="0">
                <a:solidFill>
                  <a:srgbClr val="5E5E5E"/>
                </a:solidFill>
                <a:latin typeface="Calibri" panose="020F0502020204030204" pitchFamily="34" charset="0"/>
                <a:cs typeface="Calibri" panose="020F0502020204030204" pitchFamily="34" charset="0"/>
              </a:rPr>
              <a:t>you, </a:t>
            </a:r>
            <a:r>
              <a:rPr sz="1333" dirty="0">
                <a:solidFill>
                  <a:srgbClr val="5E5E5E"/>
                </a:solidFill>
                <a:latin typeface="Calibri" panose="020F0502020204030204" pitchFamily="34" charset="0"/>
                <a:cs typeface="Calibri" panose="020F0502020204030204" pitchFamily="34" charset="0"/>
              </a:rPr>
              <a:t>your</a:t>
            </a:r>
            <a:r>
              <a:rPr sz="1333" spc="-47" dirty="0">
                <a:solidFill>
                  <a:srgbClr val="5E5E5E"/>
                </a:solidFill>
                <a:latin typeface="Calibri" panose="020F0502020204030204" pitchFamily="34" charset="0"/>
                <a:cs typeface="Calibri" panose="020F0502020204030204" pitchFamily="34" charset="0"/>
              </a:rPr>
              <a:t> </a:t>
            </a:r>
            <a:r>
              <a:rPr sz="1333" dirty="0">
                <a:solidFill>
                  <a:srgbClr val="5E5E5E"/>
                </a:solidFill>
                <a:latin typeface="Calibri" panose="020F0502020204030204" pitchFamily="34" charset="0"/>
                <a:cs typeface="Calibri" panose="020F0502020204030204" pitchFamily="34" charset="0"/>
              </a:rPr>
              <a:t>family,</a:t>
            </a:r>
            <a:r>
              <a:rPr sz="1333" spc="-47" dirty="0">
                <a:solidFill>
                  <a:srgbClr val="5E5E5E"/>
                </a:solidFill>
                <a:latin typeface="Calibri" panose="020F0502020204030204" pitchFamily="34" charset="0"/>
                <a:cs typeface="Calibri" panose="020F0502020204030204" pitchFamily="34" charset="0"/>
              </a:rPr>
              <a:t> </a:t>
            </a:r>
            <a:r>
              <a:rPr sz="1333" spc="-33" dirty="0">
                <a:solidFill>
                  <a:srgbClr val="5E5E5E"/>
                </a:solidFill>
                <a:latin typeface="Calibri" panose="020F0502020204030204" pitchFamily="34" charset="0"/>
                <a:cs typeface="Calibri" panose="020F0502020204030204" pitchFamily="34" charset="0"/>
              </a:rPr>
              <a:t>and </a:t>
            </a:r>
            <a:r>
              <a:rPr sz="1333" dirty="0">
                <a:solidFill>
                  <a:srgbClr val="5E5E5E"/>
                </a:solidFill>
                <a:latin typeface="Calibri" panose="020F0502020204030204" pitchFamily="34" charset="0"/>
                <a:cs typeface="Calibri" panose="020F0502020204030204" pitchFamily="34" charset="0"/>
              </a:rPr>
              <a:t>your</a:t>
            </a:r>
            <a:r>
              <a:rPr sz="1333" spc="-47" dirty="0">
                <a:solidFill>
                  <a:srgbClr val="5E5E5E"/>
                </a:solidFill>
                <a:latin typeface="Calibri" panose="020F0502020204030204" pitchFamily="34" charset="0"/>
                <a:cs typeface="Calibri" panose="020F0502020204030204" pitchFamily="34" charset="0"/>
              </a:rPr>
              <a:t> </a:t>
            </a:r>
            <a:r>
              <a:rPr sz="1333" spc="-13" dirty="0">
                <a:solidFill>
                  <a:srgbClr val="5E5E5E"/>
                </a:solidFill>
                <a:latin typeface="Calibri" panose="020F0502020204030204" pitchFamily="34" charset="0"/>
                <a:cs typeface="Calibri" panose="020F0502020204030204" pitchFamily="34" charset="0"/>
              </a:rPr>
              <a:t>home.</a:t>
            </a:r>
            <a:endParaRPr sz="1333">
              <a:latin typeface="Calibri" panose="020F0502020204030204" pitchFamily="34" charset="0"/>
              <a:cs typeface="Calibri" panose="020F0502020204030204" pitchFamily="34" charset="0"/>
            </a:endParaRPr>
          </a:p>
        </p:txBody>
      </p:sp>
      <p:sp>
        <p:nvSpPr>
          <p:cNvPr id="19" name="object 19"/>
          <p:cNvSpPr/>
          <p:nvPr/>
        </p:nvSpPr>
        <p:spPr>
          <a:xfrm>
            <a:off x="2962656" y="3641343"/>
            <a:ext cx="0" cy="1967653"/>
          </a:xfrm>
          <a:custGeom>
            <a:avLst/>
            <a:gdLst/>
            <a:ahLst/>
            <a:cxnLst/>
            <a:rect l="l" t="t" r="r" b="b"/>
            <a:pathLst>
              <a:path h="1475739">
                <a:moveTo>
                  <a:pt x="0" y="0"/>
                </a:moveTo>
                <a:lnTo>
                  <a:pt x="0" y="1475587"/>
                </a:lnTo>
              </a:path>
            </a:pathLst>
          </a:custGeom>
          <a:ln w="3175">
            <a:solidFill>
              <a:srgbClr val="EA7600"/>
            </a:solidFill>
          </a:ln>
        </p:spPr>
        <p:txBody>
          <a:bodyPr wrap="square" lIns="0" tIns="0" rIns="0" bIns="0" rtlCol="0"/>
          <a:lstStyle/>
          <a:p>
            <a:endParaRPr sz="2400"/>
          </a:p>
        </p:txBody>
      </p:sp>
      <p:sp>
        <p:nvSpPr>
          <p:cNvPr id="20" name="object 20"/>
          <p:cNvSpPr/>
          <p:nvPr/>
        </p:nvSpPr>
        <p:spPr>
          <a:xfrm>
            <a:off x="5218176" y="3641343"/>
            <a:ext cx="0" cy="1967653"/>
          </a:xfrm>
          <a:custGeom>
            <a:avLst/>
            <a:gdLst/>
            <a:ahLst/>
            <a:cxnLst/>
            <a:rect l="l" t="t" r="r" b="b"/>
            <a:pathLst>
              <a:path h="1475739">
                <a:moveTo>
                  <a:pt x="0" y="0"/>
                </a:moveTo>
                <a:lnTo>
                  <a:pt x="0" y="1475587"/>
                </a:lnTo>
              </a:path>
            </a:pathLst>
          </a:custGeom>
          <a:ln w="3175">
            <a:solidFill>
              <a:srgbClr val="EA7600"/>
            </a:solidFill>
          </a:ln>
        </p:spPr>
        <p:txBody>
          <a:bodyPr wrap="square" lIns="0" tIns="0" rIns="0" bIns="0" rtlCol="0"/>
          <a:lstStyle/>
          <a:p>
            <a:endParaRPr sz="2400"/>
          </a:p>
        </p:txBody>
      </p:sp>
      <p:sp>
        <p:nvSpPr>
          <p:cNvPr id="21" name="object 21"/>
          <p:cNvSpPr/>
          <p:nvPr/>
        </p:nvSpPr>
        <p:spPr>
          <a:xfrm>
            <a:off x="7583423" y="3641343"/>
            <a:ext cx="0" cy="1967653"/>
          </a:xfrm>
          <a:custGeom>
            <a:avLst/>
            <a:gdLst/>
            <a:ahLst/>
            <a:cxnLst/>
            <a:rect l="l" t="t" r="r" b="b"/>
            <a:pathLst>
              <a:path h="1475739">
                <a:moveTo>
                  <a:pt x="0" y="0"/>
                </a:moveTo>
                <a:lnTo>
                  <a:pt x="0" y="1475587"/>
                </a:lnTo>
              </a:path>
            </a:pathLst>
          </a:custGeom>
          <a:ln w="3175">
            <a:solidFill>
              <a:srgbClr val="EA7600"/>
            </a:solidFill>
          </a:ln>
        </p:spPr>
        <p:txBody>
          <a:bodyPr wrap="square" lIns="0" tIns="0" rIns="0" bIns="0" rtlCol="0"/>
          <a:lstStyle/>
          <a:p>
            <a:endParaRPr sz="2400"/>
          </a:p>
        </p:txBody>
      </p:sp>
      <p:sp>
        <p:nvSpPr>
          <p:cNvPr id="22" name="object 22"/>
          <p:cNvSpPr/>
          <p:nvPr/>
        </p:nvSpPr>
        <p:spPr>
          <a:xfrm>
            <a:off x="10021824" y="3641343"/>
            <a:ext cx="0" cy="1967653"/>
          </a:xfrm>
          <a:custGeom>
            <a:avLst/>
            <a:gdLst/>
            <a:ahLst/>
            <a:cxnLst/>
            <a:rect l="l" t="t" r="r" b="b"/>
            <a:pathLst>
              <a:path h="1475739">
                <a:moveTo>
                  <a:pt x="0" y="0"/>
                </a:moveTo>
                <a:lnTo>
                  <a:pt x="0" y="1475587"/>
                </a:lnTo>
              </a:path>
            </a:pathLst>
          </a:custGeom>
          <a:ln w="3175">
            <a:solidFill>
              <a:srgbClr val="EA7600"/>
            </a:solidFill>
          </a:ln>
        </p:spPr>
        <p:txBody>
          <a:bodyPr wrap="square" lIns="0" tIns="0" rIns="0" bIns="0" rtlCol="0"/>
          <a:lstStyle/>
          <a:p>
            <a:endParaRPr sz="2400"/>
          </a:p>
        </p:txBody>
      </p:sp>
      <p:pic>
        <p:nvPicPr>
          <p:cNvPr id="23" name="object 23"/>
          <p:cNvPicPr/>
          <p:nvPr/>
        </p:nvPicPr>
        <p:blipFill>
          <a:blip r:embed="rId2" cstate="print"/>
          <a:stretch>
            <a:fillRect/>
          </a:stretch>
        </p:blipFill>
        <p:spPr>
          <a:xfrm>
            <a:off x="1180592" y="2491231"/>
            <a:ext cx="849376" cy="849375"/>
          </a:xfrm>
          <a:prstGeom prst="rect">
            <a:avLst/>
          </a:prstGeom>
        </p:spPr>
      </p:pic>
      <p:grpSp>
        <p:nvGrpSpPr>
          <p:cNvPr id="24" name="object 24"/>
          <p:cNvGrpSpPr/>
          <p:nvPr/>
        </p:nvGrpSpPr>
        <p:grpSpPr>
          <a:xfrm>
            <a:off x="3621023" y="2491231"/>
            <a:ext cx="851747" cy="850053"/>
            <a:chOff x="2715767" y="1868423"/>
            <a:chExt cx="638810" cy="637540"/>
          </a:xfrm>
        </p:grpSpPr>
        <p:sp>
          <p:nvSpPr>
            <p:cNvPr id="25" name="object 25"/>
            <p:cNvSpPr/>
            <p:nvPr/>
          </p:nvSpPr>
          <p:spPr>
            <a:xfrm>
              <a:off x="2715767" y="1868423"/>
              <a:ext cx="638810" cy="637540"/>
            </a:xfrm>
            <a:custGeom>
              <a:avLst/>
              <a:gdLst/>
              <a:ahLst/>
              <a:cxnLst/>
              <a:rect l="l" t="t" r="r" b="b"/>
              <a:pathLst>
                <a:path w="638810" h="637539">
                  <a:moveTo>
                    <a:pt x="319278" y="0"/>
                  </a:moveTo>
                  <a:lnTo>
                    <a:pt x="272098" y="3453"/>
                  </a:lnTo>
                  <a:lnTo>
                    <a:pt x="227068" y="13485"/>
                  </a:lnTo>
                  <a:lnTo>
                    <a:pt x="184680" y="29604"/>
                  </a:lnTo>
                  <a:lnTo>
                    <a:pt x="145430" y="51315"/>
                  </a:lnTo>
                  <a:lnTo>
                    <a:pt x="109810" y="78127"/>
                  </a:lnTo>
                  <a:lnTo>
                    <a:pt x="78315" y="109547"/>
                  </a:lnTo>
                  <a:lnTo>
                    <a:pt x="51439" y="145082"/>
                  </a:lnTo>
                  <a:lnTo>
                    <a:pt x="29675" y="184239"/>
                  </a:lnTo>
                  <a:lnTo>
                    <a:pt x="13518" y="226525"/>
                  </a:lnTo>
                  <a:lnTo>
                    <a:pt x="3461" y="271448"/>
                  </a:lnTo>
                  <a:lnTo>
                    <a:pt x="0" y="318515"/>
                  </a:lnTo>
                  <a:lnTo>
                    <a:pt x="3461" y="365583"/>
                  </a:lnTo>
                  <a:lnTo>
                    <a:pt x="13518" y="410506"/>
                  </a:lnTo>
                  <a:lnTo>
                    <a:pt x="29675" y="452792"/>
                  </a:lnTo>
                  <a:lnTo>
                    <a:pt x="51439" y="491949"/>
                  </a:lnTo>
                  <a:lnTo>
                    <a:pt x="78315" y="527484"/>
                  </a:lnTo>
                  <a:lnTo>
                    <a:pt x="109810" y="558904"/>
                  </a:lnTo>
                  <a:lnTo>
                    <a:pt x="145430" y="585716"/>
                  </a:lnTo>
                  <a:lnTo>
                    <a:pt x="184680" y="607427"/>
                  </a:lnTo>
                  <a:lnTo>
                    <a:pt x="227068" y="623546"/>
                  </a:lnTo>
                  <a:lnTo>
                    <a:pt x="272098" y="633578"/>
                  </a:lnTo>
                  <a:lnTo>
                    <a:pt x="319278" y="637031"/>
                  </a:lnTo>
                  <a:lnTo>
                    <a:pt x="366457" y="633578"/>
                  </a:lnTo>
                  <a:lnTo>
                    <a:pt x="411487" y="623546"/>
                  </a:lnTo>
                  <a:lnTo>
                    <a:pt x="453875" y="607427"/>
                  </a:lnTo>
                  <a:lnTo>
                    <a:pt x="493125" y="585716"/>
                  </a:lnTo>
                  <a:lnTo>
                    <a:pt x="528745" y="558904"/>
                  </a:lnTo>
                  <a:lnTo>
                    <a:pt x="560240" y="527484"/>
                  </a:lnTo>
                  <a:lnTo>
                    <a:pt x="587116" y="491949"/>
                  </a:lnTo>
                  <a:lnTo>
                    <a:pt x="608880" y="452792"/>
                  </a:lnTo>
                  <a:lnTo>
                    <a:pt x="625037" y="410506"/>
                  </a:lnTo>
                  <a:lnTo>
                    <a:pt x="635094" y="365583"/>
                  </a:lnTo>
                  <a:lnTo>
                    <a:pt x="638556" y="318515"/>
                  </a:lnTo>
                  <a:lnTo>
                    <a:pt x="635094" y="271448"/>
                  </a:lnTo>
                  <a:lnTo>
                    <a:pt x="625037" y="226525"/>
                  </a:lnTo>
                  <a:lnTo>
                    <a:pt x="608880" y="184239"/>
                  </a:lnTo>
                  <a:lnTo>
                    <a:pt x="587116" y="145082"/>
                  </a:lnTo>
                  <a:lnTo>
                    <a:pt x="560240" y="109547"/>
                  </a:lnTo>
                  <a:lnTo>
                    <a:pt x="528745" y="78127"/>
                  </a:lnTo>
                  <a:lnTo>
                    <a:pt x="493125" y="51315"/>
                  </a:lnTo>
                  <a:lnTo>
                    <a:pt x="453875" y="29604"/>
                  </a:lnTo>
                  <a:lnTo>
                    <a:pt x="411487" y="13485"/>
                  </a:lnTo>
                  <a:lnTo>
                    <a:pt x="366457" y="3453"/>
                  </a:lnTo>
                  <a:lnTo>
                    <a:pt x="319278" y="0"/>
                  </a:lnTo>
                  <a:close/>
                </a:path>
              </a:pathLst>
            </a:custGeom>
            <a:solidFill>
              <a:srgbClr val="001F69"/>
            </a:solidFill>
          </p:spPr>
          <p:txBody>
            <a:bodyPr wrap="square" lIns="0" tIns="0" rIns="0" bIns="0" rtlCol="0"/>
            <a:lstStyle/>
            <a:p>
              <a:endParaRPr sz="2400"/>
            </a:p>
          </p:txBody>
        </p:sp>
        <p:pic>
          <p:nvPicPr>
            <p:cNvPr id="26" name="object 26"/>
            <p:cNvPicPr/>
            <p:nvPr/>
          </p:nvPicPr>
          <p:blipFill>
            <a:blip r:embed="rId3" cstate="print"/>
            <a:stretch>
              <a:fillRect/>
            </a:stretch>
          </p:blipFill>
          <p:spPr>
            <a:xfrm>
              <a:off x="2828640" y="1992185"/>
              <a:ext cx="428741" cy="366096"/>
            </a:xfrm>
            <a:prstGeom prst="rect">
              <a:avLst/>
            </a:prstGeom>
          </p:spPr>
        </p:pic>
      </p:grpSp>
      <p:pic>
        <p:nvPicPr>
          <p:cNvPr id="27" name="object 27"/>
          <p:cNvPicPr/>
          <p:nvPr/>
        </p:nvPicPr>
        <p:blipFill>
          <a:blip r:embed="rId4" cstate="print"/>
          <a:stretch>
            <a:fillRect/>
          </a:stretch>
        </p:blipFill>
        <p:spPr>
          <a:xfrm>
            <a:off x="5959855" y="2491231"/>
            <a:ext cx="851408" cy="849375"/>
          </a:xfrm>
          <a:prstGeom prst="rect">
            <a:avLst/>
          </a:prstGeom>
        </p:spPr>
      </p:pic>
      <p:grpSp>
        <p:nvGrpSpPr>
          <p:cNvPr id="28" name="object 28"/>
          <p:cNvGrpSpPr/>
          <p:nvPr/>
        </p:nvGrpSpPr>
        <p:grpSpPr>
          <a:xfrm>
            <a:off x="10556240" y="2491231"/>
            <a:ext cx="851747" cy="850053"/>
            <a:chOff x="7917180" y="1868423"/>
            <a:chExt cx="638810" cy="637540"/>
          </a:xfrm>
        </p:grpSpPr>
        <p:sp>
          <p:nvSpPr>
            <p:cNvPr id="29" name="object 29"/>
            <p:cNvSpPr/>
            <p:nvPr/>
          </p:nvSpPr>
          <p:spPr>
            <a:xfrm>
              <a:off x="7917180" y="1868423"/>
              <a:ext cx="638810" cy="637540"/>
            </a:xfrm>
            <a:custGeom>
              <a:avLst/>
              <a:gdLst/>
              <a:ahLst/>
              <a:cxnLst/>
              <a:rect l="l" t="t" r="r" b="b"/>
              <a:pathLst>
                <a:path w="638809" h="637539">
                  <a:moveTo>
                    <a:pt x="319278" y="0"/>
                  </a:moveTo>
                  <a:lnTo>
                    <a:pt x="272098" y="3453"/>
                  </a:lnTo>
                  <a:lnTo>
                    <a:pt x="227068" y="13485"/>
                  </a:lnTo>
                  <a:lnTo>
                    <a:pt x="184680" y="29604"/>
                  </a:lnTo>
                  <a:lnTo>
                    <a:pt x="145430" y="51315"/>
                  </a:lnTo>
                  <a:lnTo>
                    <a:pt x="109810" y="78127"/>
                  </a:lnTo>
                  <a:lnTo>
                    <a:pt x="78315" y="109547"/>
                  </a:lnTo>
                  <a:lnTo>
                    <a:pt x="51439" y="145082"/>
                  </a:lnTo>
                  <a:lnTo>
                    <a:pt x="29675" y="184239"/>
                  </a:lnTo>
                  <a:lnTo>
                    <a:pt x="13518" y="226525"/>
                  </a:lnTo>
                  <a:lnTo>
                    <a:pt x="3461" y="271448"/>
                  </a:lnTo>
                  <a:lnTo>
                    <a:pt x="0" y="318515"/>
                  </a:lnTo>
                  <a:lnTo>
                    <a:pt x="3461" y="365583"/>
                  </a:lnTo>
                  <a:lnTo>
                    <a:pt x="13518" y="410506"/>
                  </a:lnTo>
                  <a:lnTo>
                    <a:pt x="29675" y="452792"/>
                  </a:lnTo>
                  <a:lnTo>
                    <a:pt x="51439" y="491949"/>
                  </a:lnTo>
                  <a:lnTo>
                    <a:pt x="78315" y="527484"/>
                  </a:lnTo>
                  <a:lnTo>
                    <a:pt x="109810" y="558904"/>
                  </a:lnTo>
                  <a:lnTo>
                    <a:pt x="145430" y="585716"/>
                  </a:lnTo>
                  <a:lnTo>
                    <a:pt x="184680" y="607427"/>
                  </a:lnTo>
                  <a:lnTo>
                    <a:pt x="227068" y="623546"/>
                  </a:lnTo>
                  <a:lnTo>
                    <a:pt x="272098" y="633578"/>
                  </a:lnTo>
                  <a:lnTo>
                    <a:pt x="319278" y="637031"/>
                  </a:lnTo>
                  <a:lnTo>
                    <a:pt x="366457" y="633578"/>
                  </a:lnTo>
                  <a:lnTo>
                    <a:pt x="411487" y="623546"/>
                  </a:lnTo>
                  <a:lnTo>
                    <a:pt x="453875" y="607427"/>
                  </a:lnTo>
                  <a:lnTo>
                    <a:pt x="493125" y="585716"/>
                  </a:lnTo>
                  <a:lnTo>
                    <a:pt x="528745" y="558904"/>
                  </a:lnTo>
                  <a:lnTo>
                    <a:pt x="560240" y="527484"/>
                  </a:lnTo>
                  <a:lnTo>
                    <a:pt x="587116" y="491949"/>
                  </a:lnTo>
                  <a:lnTo>
                    <a:pt x="608880" y="452792"/>
                  </a:lnTo>
                  <a:lnTo>
                    <a:pt x="625037" y="410506"/>
                  </a:lnTo>
                  <a:lnTo>
                    <a:pt x="635094" y="365583"/>
                  </a:lnTo>
                  <a:lnTo>
                    <a:pt x="638556" y="318515"/>
                  </a:lnTo>
                  <a:lnTo>
                    <a:pt x="635094" y="271448"/>
                  </a:lnTo>
                  <a:lnTo>
                    <a:pt x="625037" y="226525"/>
                  </a:lnTo>
                  <a:lnTo>
                    <a:pt x="608880" y="184239"/>
                  </a:lnTo>
                  <a:lnTo>
                    <a:pt x="587116" y="145082"/>
                  </a:lnTo>
                  <a:lnTo>
                    <a:pt x="560240" y="109547"/>
                  </a:lnTo>
                  <a:lnTo>
                    <a:pt x="528745" y="78127"/>
                  </a:lnTo>
                  <a:lnTo>
                    <a:pt x="493125" y="51315"/>
                  </a:lnTo>
                  <a:lnTo>
                    <a:pt x="453875" y="29604"/>
                  </a:lnTo>
                  <a:lnTo>
                    <a:pt x="411487" y="13485"/>
                  </a:lnTo>
                  <a:lnTo>
                    <a:pt x="366457" y="3453"/>
                  </a:lnTo>
                  <a:lnTo>
                    <a:pt x="319278" y="0"/>
                  </a:lnTo>
                  <a:close/>
                </a:path>
              </a:pathLst>
            </a:custGeom>
            <a:solidFill>
              <a:srgbClr val="001F69"/>
            </a:solidFill>
          </p:spPr>
          <p:txBody>
            <a:bodyPr wrap="square" lIns="0" tIns="0" rIns="0" bIns="0" rtlCol="0"/>
            <a:lstStyle/>
            <a:p>
              <a:endParaRPr sz="2400"/>
            </a:p>
          </p:txBody>
        </p:sp>
        <p:sp>
          <p:nvSpPr>
            <p:cNvPr id="30" name="object 30"/>
            <p:cNvSpPr/>
            <p:nvPr/>
          </p:nvSpPr>
          <p:spPr>
            <a:xfrm>
              <a:off x="8197928" y="1986855"/>
              <a:ext cx="86995" cy="86995"/>
            </a:xfrm>
            <a:custGeom>
              <a:avLst/>
              <a:gdLst/>
              <a:ahLst/>
              <a:cxnLst/>
              <a:rect l="l" t="t" r="r" b="b"/>
              <a:pathLst>
                <a:path w="86995" h="86994">
                  <a:moveTo>
                    <a:pt x="86440" y="43293"/>
                  </a:moveTo>
                  <a:lnTo>
                    <a:pt x="83044" y="60146"/>
                  </a:lnTo>
                  <a:lnTo>
                    <a:pt x="73782" y="73907"/>
                  </a:lnTo>
                  <a:lnTo>
                    <a:pt x="60044" y="83185"/>
                  </a:lnTo>
                  <a:lnTo>
                    <a:pt x="43220" y="86586"/>
                  </a:lnTo>
                  <a:lnTo>
                    <a:pt x="26395" y="83185"/>
                  </a:lnTo>
                  <a:lnTo>
                    <a:pt x="12657" y="73907"/>
                  </a:lnTo>
                  <a:lnTo>
                    <a:pt x="3396" y="60146"/>
                  </a:lnTo>
                  <a:lnTo>
                    <a:pt x="0" y="43293"/>
                  </a:lnTo>
                  <a:lnTo>
                    <a:pt x="3396" y="26440"/>
                  </a:lnTo>
                  <a:lnTo>
                    <a:pt x="12657" y="12679"/>
                  </a:lnTo>
                  <a:lnTo>
                    <a:pt x="26395" y="3401"/>
                  </a:lnTo>
                  <a:lnTo>
                    <a:pt x="43220" y="0"/>
                  </a:lnTo>
                  <a:lnTo>
                    <a:pt x="60044" y="3401"/>
                  </a:lnTo>
                  <a:lnTo>
                    <a:pt x="73782" y="12679"/>
                  </a:lnTo>
                  <a:lnTo>
                    <a:pt x="83044" y="26440"/>
                  </a:lnTo>
                  <a:lnTo>
                    <a:pt x="86440" y="43293"/>
                  </a:lnTo>
                  <a:close/>
                </a:path>
              </a:pathLst>
            </a:custGeom>
            <a:ln w="15708">
              <a:solidFill>
                <a:srgbClr val="FFFFFF"/>
              </a:solidFill>
            </a:ln>
          </p:spPr>
          <p:txBody>
            <a:bodyPr wrap="square" lIns="0" tIns="0" rIns="0" bIns="0" rtlCol="0"/>
            <a:lstStyle/>
            <a:p>
              <a:endParaRPr sz="2400"/>
            </a:p>
          </p:txBody>
        </p:sp>
        <p:sp>
          <p:nvSpPr>
            <p:cNvPr id="31" name="object 31"/>
            <p:cNvSpPr/>
            <p:nvPr/>
          </p:nvSpPr>
          <p:spPr>
            <a:xfrm>
              <a:off x="8348775" y="2174459"/>
              <a:ext cx="15875" cy="15875"/>
            </a:xfrm>
            <a:custGeom>
              <a:avLst/>
              <a:gdLst/>
              <a:ahLst/>
              <a:cxnLst/>
              <a:rect l="l" t="t" r="r" b="b"/>
              <a:pathLst>
                <a:path w="15875" h="15875">
                  <a:moveTo>
                    <a:pt x="15254" y="7640"/>
                  </a:moveTo>
                  <a:lnTo>
                    <a:pt x="15254" y="11859"/>
                  </a:lnTo>
                  <a:lnTo>
                    <a:pt x="11838" y="15280"/>
                  </a:lnTo>
                  <a:lnTo>
                    <a:pt x="7627" y="15280"/>
                  </a:lnTo>
                  <a:lnTo>
                    <a:pt x="3415" y="15280"/>
                  </a:lnTo>
                  <a:lnTo>
                    <a:pt x="0" y="11859"/>
                  </a:lnTo>
                  <a:lnTo>
                    <a:pt x="0" y="7640"/>
                  </a:lnTo>
                  <a:lnTo>
                    <a:pt x="0" y="3421"/>
                  </a:lnTo>
                  <a:lnTo>
                    <a:pt x="3415" y="0"/>
                  </a:lnTo>
                  <a:lnTo>
                    <a:pt x="7627" y="0"/>
                  </a:lnTo>
                  <a:lnTo>
                    <a:pt x="11838" y="0"/>
                  </a:lnTo>
                  <a:lnTo>
                    <a:pt x="15254" y="3421"/>
                  </a:lnTo>
                  <a:lnTo>
                    <a:pt x="15254" y="7640"/>
                  </a:lnTo>
                  <a:close/>
                </a:path>
              </a:pathLst>
            </a:custGeom>
            <a:ln w="15708">
              <a:solidFill>
                <a:srgbClr val="FFFFFF"/>
              </a:solidFill>
            </a:ln>
          </p:spPr>
          <p:txBody>
            <a:bodyPr wrap="square" lIns="0" tIns="0" rIns="0" bIns="0" rtlCol="0"/>
            <a:lstStyle/>
            <a:p>
              <a:endParaRPr sz="2400"/>
            </a:p>
          </p:txBody>
        </p:sp>
        <p:sp>
          <p:nvSpPr>
            <p:cNvPr id="32" name="object 32"/>
            <p:cNvSpPr/>
            <p:nvPr/>
          </p:nvSpPr>
          <p:spPr>
            <a:xfrm>
              <a:off x="8190300" y="2102304"/>
              <a:ext cx="102235" cy="8890"/>
            </a:xfrm>
            <a:custGeom>
              <a:avLst/>
              <a:gdLst/>
              <a:ahLst/>
              <a:cxnLst/>
              <a:rect l="l" t="t" r="r" b="b"/>
              <a:pathLst>
                <a:path w="102234" h="8889">
                  <a:moveTo>
                    <a:pt x="101694" y="8488"/>
                  </a:moveTo>
                  <a:lnTo>
                    <a:pt x="89459" y="4655"/>
                  </a:lnTo>
                  <a:lnTo>
                    <a:pt x="76906" y="2016"/>
                  </a:lnTo>
                  <a:lnTo>
                    <a:pt x="64035" y="490"/>
                  </a:lnTo>
                  <a:lnTo>
                    <a:pt x="50847" y="0"/>
                  </a:lnTo>
                  <a:lnTo>
                    <a:pt x="37658" y="610"/>
                  </a:lnTo>
                  <a:lnTo>
                    <a:pt x="24788" y="2334"/>
                  </a:lnTo>
                  <a:lnTo>
                    <a:pt x="12235" y="5013"/>
                  </a:lnTo>
                  <a:lnTo>
                    <a:pt x="0" y="8488"/>
                  </a:lnTo>
                </a:path>
              </a:pathLst>
            </a:custGeom>
            <a:ln w="15721">
              <a:solidFill>
                <a:srgbClr val="FFFFFF"/>
              </a:solidFill>
            </a:ln>
          </p:spPr>
          <p:txBody>
            <a:bodyPr wrap="square" lIns="0" tIns="0" rIns="0" bIns="0" rtlCol="0"/>
            <a:lstStyle/>
            <a:p>
              <a:endParaRPr sz="2400"/>
            </a:p>
          </p:txBody>
        </p:sp>
        <p:sp>
          <p:nvSpPr>
            <p:cNvPr id="33" name="object 33"/>
            <p:cNvSpPr/>
            <p:nvPr/>
          </p:nvSpPr>
          <p:spPr>
            <a:xfrm>
              <a:off x="8046231" y="2182099"/>
              <a:ext cx="29209" cy="29209"/>
            </a:xfrm>
            <a:custGeom>
              <a:avLst/>
              <a:gdLst/>
              <a:ahLst/>
              <a:cxnLst/>
              <a:rect l="l" t="t" r="r" b="b"/>
              <a:pathLst>
                <a:path w="29209" h="29210">
                  <a:moveTo>
                    <a:pt x="28813" y="28862"/>
                  </a:moveTo>
                  <a:lnTo>
                    <a:pt x="17518" y="26620"/>
                  </a:lnTo>
                  <a:lnTo>
                    <a:pt x="8368" y="20479"/>
                  </a:lnTo>
                  <a:lnTo>
                    <a:pt x="2237" y="11314"/>
                  </a:lnTo>
                  <a:lnTo>
                    <a:pt x="0" y="0"/>
                  </a:lnTo>
                </a:path>
              </a:pathLst>
            </a:custGeom>
            <a:ln w="15708">
              <a:solidFill>
                <a:srgbClr val="FFFFFF"/>
              </a:solidFill>
            </a:ln>
          </p:spPr>
          <p:txBody>
            <a:bodyPr wrap="square" lIns="0" tIns="0" rIns="0" bIns="0" rtlCol="0"/>
            <a:lstStyle/>
            <a:p>
              <a:endParaRPr sz="2400"/>
            </a:p>
          </p:txBody>
        </p:sp>
        <p:sp>
          <p:nvSpPr>
            <p:cNvPr id="34" name="object 34"/>
            <p:cNvSpPr/>
            <p:nvPr/>
          </p:nvSpPr>
          <p:spPr>
            <a:xfrm>
              <a:off x="8074197" y="2068348"/>
              <a:ext cx="361950" cy="311150"/>
            </a:xfrm>
            <a:custGeom>
              <a:avLst/>
              <a:gdLst/>
              <a:ahLst/>
              <a:cxnLst/>
              <a:rect l="l" t="t" r="r" b="b"/>
              <a:pathLst>
                <a:path w="361950" h="311150">
                  <a:moveTo>
                    <a:pt x="354236" y="135822"/>
                  </a:moveTo>
                  <a:lnTo>
                    <a:pt x="344914" y="135822"/>
                  </a:lnTo>
                  <a:lnTo>
                    <a:pt x="338134" y="135822"/>
                  </a:lnTo>
                  <a:lnTo>
                    <a:pt x="332202" y="130729"/>
                  </a:lnTo>
                  <a:lnTo>
                    <a:pt x="317478" y="86586"/>
                  </a:lnTo>
                  <a:lnTo>
                    <a:pt x="292372" y="54329"/>
                  </a:lnTo>
                  <a:lnTo>
                    <a:pt x="290677" y="52631"/>
                  </a:lnTo>
                  <a:lnTo>
                    <a:pt x="289829" y="50084"/>
                  </a:lnTo>
                  <a:lnTo>
                    <a:pt x="290677" y="47537"/>
                  </a:lnTo>
                  <a:lnTo>
                    <a:pt x="299999" y="10186"/>
                  </a:lnTo>
                  <a:lnTo>
                    <a:pt x="301694" y="5093"/>
                  </a:lnTo>
                  <a:lnTo>
                    <a:pt x="296609" y="0"/>
                  </a:lnTo>
                  <a:lnTo>
                    <a:pt x="291524" y="1697"/>
                  </a:lnTo>
                  <a:lnTo>
                    <a:pt x="234745" y="16128"/>
                  </a:lnTo>
                  <a:lnTo>
                    <a:pt x="232202" y="16977"/>
                  </a:lnTo>
                  <a:lnTo>
                    <a:pt x="229660" y="16977"/>
                  </a:lnTo>
                  <a:lnTo>
                    <a:pt x="227118" y="16128"/>
                  </a:lnTo>
                  <a:lnTo>
                    <a:pt x="212817" y="12163"/>
                  </a:lnTo>
                  <a:lnTo>
                    <a:pt x="197880" y="9231"/>
                  </a:lnTo>
                  <a:lnTo>
                    <a:pt x="182308" y="7414"/>
                  </a:lnTo>
                  <a:lnTo>
                    <a:pt x="166101" y="6791"/>
                  </a:lnTo>
                  <a:lnTo>
                    <a:pt x="113681" y="13758"/>
                  </a:lnTo>
                  <a:lnTo>
                    <a:pt x="68094" y="33195"/>
                  </a:lnTo>
                  <a:lnTo>
                    <a:pt x="32108" y="62899"/>
                  </a:lnTo>
                  <a:lnTo>
                    <a:pt x="8488" y="100671"/>
                  </a:lnTo>
                  <a:lnTo>
                    <a:pt x="0" y="144311"/>
                  </a:lnTo>
                  <a:lnTo>
                    <a:pt x="2012" y="165586"/>
                  </a:lnTo>
                  <a:lnTo>
                    <a:pt x="7838" y="185907"/>
                  </a:lnTo>
                  <a:lnTo>
                    <a:pt x="17160" y="204954"/>
                  </a:lnTo>
                  <a:lnTo>
                    <a:pt x="29660" y="222409"/>
                  </a:lnTo>
                  <a:lnTo>
                    <a:pt x="35354" y="230633"/>
                  </a:lnTo>
                  <a:lnTo>
                    <a:pt x="39618" y="239811"/>
                  </a:lnTo>
                  <a:lnTo>
                    <a:pt x="42293" y="249627"/>
                  </a:lnTo>
                  <a:lnTo>
                    <a:pt x="43220" y="259760"/>
                  </a:lnTo>
                  <a:lnTo>
                    <a:pt x="43220" y="303054"/>
                  </a:lnTo>
                  <a:lnTo>
                    <a:pt x="43220" y="307298"/>
                  </a:lnTo>
                  <a:lnTo>
                    <a:pt x="46610" y="310694"/>
                  </a:lnTo>
                  <a:lnTo>
                    <a:pt x="50847" y="310694"/>
                  </a:lnTo>
                  <a:lnTo>
                    <a:pt x="94067" y="310694"/>
                  </a:lnTo>
                  <a:lnTo>
                    <a:pt x="98304" y="310694"/>
                  </a:lnTo>
                  <a:lnTo>
                    <a:pt x="101694" y="307298"/>
                  </a:lnTo>
                  <a:lnTo>
                    <a:pt x="101694" y="303054"/>
                  </a:lnTo>
                  <a:lnTo>
                    <a:pt x="101694" y="280134"/>
                  </a:lnTo>
                  <a:lnTo>
                    <a:pt x="101694" y="275040"/>
                  </a:lnTo>
                  <a:lnTo>
                    <a:pt x="105931" y="271645"/>
                  </a:lnTo>
                  <a:lnTo>
                    <a:pt x="111016" y="273342"/>
                  </a:lnTo>
                  <a:lnTo>
                    <a:pt x="124523" y="276685"/>
                  </a:lnTo>
                  <a:lnTo>
                    <a:pt x="138347" y="279072"/>
                  </a:lnTo>
                  <a:lnTo>
                    <a:pt x="152489" y="280505"/>
                  </a:lnTo>
                  <a:lnTo>
                    <a:pt x="166948" y="280982"/>
                  </a:lnTo>
                  <a:lnTo>
                    <a:pt x="177727" y="280677"/>
                  </a:lnTo>
                  <a:lnTo>
                    <a:pt x="188347" y="279815"/>
                  </a:lnTo>
                  <a:lnTo>
                    <a:pt x="198648" y="278476"/>
                  </a:lnTo>
                  <a:lnTo>
                    <a:pt x="208474" y="276738"/>
                  </a:lnTo>
                  <a:lnTo>
                    <a:pt x="212711" y="275889"/>
                  </a:lnTo>
                  <a:lnTo>
                    <a:pt x="216948" y="279285"/>
                  </a:lnTo>
                  <a:lnTo>
                    <a:pt x="216948" y="283529"/>
                  </a:lnTo>
                  <a:lnTo>
                    <a:pt x="216948" y="302205"/>
                  </a:lnTo>
                  <a:lnTo>
                    <a:pt x="216948" y="306449"/>
                  </a:lnTo>
                  <a:lnTo>
                    <a:pt x="220338" y="309845"/>
                  </a:lnTo>
                  <a:lnTo>
                    <a:pt x="224575" y="309845"/>
                  </a:lnTo>
                  <a:lnTo>
                    <a:pt x="267796" y="309845"/>
                  </a:lnTo>
                  <a:lnTo>
                    <a:pt x="272033" y="309845"/>
                  </a:lnTo>
                  <a:lnTo>
                    <a:pt x="275423" y="306449"/>
                  </a:lnTo>
                  <a:lnTo>
                    <a:pt x="275423" y="302205"/>
                  </a:lnTo>
                  <a:lnTo>
                    <a:pt x="275423" y="273342"/>
                  </a:lnTo>
                  <a:lnTo>
                    <a:pt x="276972" y="261644"/>
                  </a:lnTo>
                  <a:lnTo>
                    <a:pt x="354236" y="205431"/>
                  </a:lnTo>
                  <a:lnTo>
                    <a:pt x="359321" y="202884"/>
                  </a:lnTo>
                  <a:lnTo>
                    <a:pt x="361863" y="197791"/>
                  </a:lnTo>
                  <a:lnTo>
                    <a:pt x="361863" y="192698"/>
                  </a:lnTo>
                  <a:lnTo>
                    <a:pt x="361863" y="143462"/>
                  </a:lnTo>
                  <a:lnTo>
                    <a:pt x="361863" y="138369"/>
                  </a:lnTo>
                  <a:lnTo>
                    <a:pt x="358473" y="135822"/>
                  </a:lnTo>
                  <a:lnTo>
                    <a:pt x="354236" y="135822"/>
                  </a:lnTo>
                  <a:close/>
                </a:path>
              </a:pathLst>
            </a:custGeom>
            <a:ln w="15710">
              <a:solidFill>
                <a:srgbClr val="FFFFFF"/>
              </a:solidFill>
            </a:ln>
          </p:spPr>
          <p:txBody>
            <a:bodyPr wrap="square" lIns="0" tIns="0" rIns="0" bIns="0" rtlCol="0"/>
            <a:lstStyle/>
            <a:p>
              <a:endParaRPr sz="2400"/>
            </a:p>
          </p:txBody>
        </p:sp>
        <p:sp>
          <p:nvSpPr>
            <p:cNvPr id="35" name="object 35"/>
            <p:cNvSpPr/>
            <p:nvPr/>
          </p:nvSpPr>
          <p:spPr>
            <a:xfrm>
              <a:off x="8104704" y="2210962"/>
              <a:ext cx="40005" cy="76835"/>
            </a:xfrm>
            <a:custGeom>
              <a:avLst/>
              <a:gdLst/>
              <a:ahLst/>
              <a:cxnLst/>
              <a:rect l="l" t="t" r="r" b="b"/>
              <a:pathLst>
                <a:path w="40004" h="76835">
                  <a:moveTo>
                    <a:pt x="39830" y="76400"/>
                  </a:moveTo>
                  <a:lnTo>
                    <a:pt x="23238" y="60403"/>
                  </a:lnTo>
                  <a:lnTo>
                    <a:pt x="10699" y="42020"/>
                  </a:lnTo>
                  <a:lnTo>
                    <a:pt x="2767" y="21726"/>
                  </a:lnTo>
                  <a:lnTo>
                    <a:pt x="0" y="0"/>
                  </a:lnTo>
                </a:path>
              </a:pathLst>
            </a:custGeom>
            <a:ln w="15700">
              <a:solidFill>
                <a:srgbClr val="FFFFFF"/>
              </a:solidFill>
            </a:ln>
          </p:spPr>
          <p:txBody>
            <a:bodyPr wrap="square" lIns="0" tIns="0" rIns="0" bIns="0" rtlCol="0"/>
            <a:lstStyle/>
            <a:p>
              <a:endParaRPr sz="2400"/>
            </a:p>
          </p:txBody>
        </p:sp>
      </p:grpSp>
      <p:grpSp>
        <p:nvGrpSpPr>
          <p:cNvPr id="36" name="object 36"/>
          <p:cNvGrpSpPr/>
          <p:nvPr/>
        </p:nvGrpSpPr>
        <p:grpSpPr>
          <a:xfrm>
            <a:off x="8371839" y="2491231"/>
            <a:ext cx="851747" cy="850053"/>
            <a:chOff x="6278879" y="1868423"/>
            <a:chExt cx="638810" cy="637540"/>
          </a:xfrm>
        </p:grpSpPr>
        <p:sp>
          <p:nvSpPr>
            <p:cNvPr id="37" name="object 37"/>
            <p:cNvSpPr/>
            <p:nvPr/>
          </p:nvSpPr>
          <p:spPr>
            <a:xfrm>
              <a:off x="6278879" y="1868423"/>
              <a:ext cx="638810" cy="637540"/>
            </a:xfrm>
            <a:custGeom>
              <a:avLst/>
              <a:gdLst/>
              <a:ahLst/>
              <a:cxnLst/>
              <a:rect l="l" t="t" r="r" b="b"/>
              <a:pathLst>
                <a:path w="638809" h="637539">
                  <a:moveTo>
                    <a:pt x="319278" y="0"/>
                  </a:moveTo>
                  <a:lnTo>
                    <a:pt x="272098" y="3453"/>
                  </a:lnTo>
                  <a:lnTo>
                    <a:pt x="227068" y="13485"/>
                  </a:lnTo>
                  <a:lnTo>
                    <a:pt x="184680" y="29604"/>
                  </a:lnTo>
                  <a:lnTo>
                    <a:pt x="145430" y="51315"/>
                  </a:lnTo>
                  <a:lnTo>
                    <a:pt x="109810" y="78127"/>
                  </a:lnTo>
                  <a:lnTo>
                    <a:pt x="78315" y="109547"/>
                  </a:lnTo>
                  <a:lnTo>
                    <a:pt x="51439" y="145082"/>
                  </a:lnTo>
                  <a:lnTo>
                    <a:pt x="29675" y="184239"/>
                  </a:lnTo>
                  <a:lnTo>
                    <a:pt x="13518" y="226525"/>
                  </a:lnTo>
                  <a:lnTo>
                    <a:pt x="3461" y="271448"/>
                  </a:lnTo>
                  <a:lnTo>
                    <a:pt x="0" y="318515"/>
                  </a:lnTo>
                  <a:lnTo>
                    <a:pt x="3461" y="365583"/>
                  </a:lnTo>
                  <a:lnTo>
                    <a:pt x="13518" y="410506"/>
                  </a:lnTo>
                  <a:lnTo>
                    <a:pt x="29675" y="452792"/>
                  </a:lnTo>
                  <a:lnTo>
                    <a:pt x="51439" y="491949"/>
                  </a:lnTo>
                  <a:lnTo>
                    <a:pt x="78315" y="527484"/>
                  </a:lnTo>
                  <a:lnTo>
                    <a:pt x="109810" y="558904"/>
                  </a:lnTo>
                  <a:lnTo>
                    <a:pt x="145430" y="585716"/>
                  </a:lnTo>
                  <a:lnTo>
                    <a:pt x="184680" y="607427"/>
                  </a:lnTo>
                  <a:lnTo>
                    <a:pt x="227068" y="623546"/>
                  </a:lnTo>
                  <a:lnTo>
                    <a:pt x="272098" y="633578"/>
                  </a:lnTo>
                  <a:lnTo>
                    <a:pt x="319278" y="637031"/>
                  </a:lnTo>
                  <a:lnTo>
                    <a:pt x="366457" y="633578"/>
                  </a:lnTo>
                  <a:lnTo>
                    <a:pt x="411487" y="623546"/>
                  </a:lnTo>
                  <a:lnTo>
                    <a:pt x="453875" y="607427"/>
                  </a:lnTo>
                  <a:lnTo>
                    <a:pt x="493125" y="585716"/>
                  </a:lnTo>
                  <a:lnTo>
                    <a:pt x="528745" y="558904"/>
                  </a:lnTo>
                  <a:lnTo>
                    <a:pt x="560240" y="527484"/>
                  </a:lnTo>
                  <a:lnTo>
                    <a:pt x="587116" y="491949"/>
                  </a:lnTo>
                  <a:lnTo>
                    <a:pt x="608880" y="452792"/>
                  </a:lnTo>
                  <a:lnTo>
                    <a:pt x="625037" y="410506"/>
                  </a:lnTo>
                  <a:lnTo>
                    <a:pt x="635094" y="365583"/>
                  </a:lnTo>
                  <a:lnTo>
                    <a:pt x="638556" y="318515"/>
                  </a:lnTo>
                  <a:lnTo>
                    <a:pt x="635094" y="271448"/>
                  </a:lnTo>
                  <a:lnTo>
                    <a:pt x="625037" y="226525"/>
                  </a:lnTo>
                  <a:lnTo>
                    <a:pt x="608880" y="184239"/>
                  </a:lnTo>
                  <a:lnTo>
                    <a:pt x="587116" y="145082"/>
                  </a:lnTo>
                  <a:lnTo>
                    <a:pt x="560240" y="109547"/>
                  </a:lnTo>
                  <a:lnTo>
                    <a:pt x="528745" y="78127"/>
                  </a:lnTo>
                  <a:lnTo>
                    <a:pt x="493125" y="51315"/>
                  </a:lnTo>
                  <a:lnTo>
                    <a:pt x="453875" y="29604"/>
                  </a:lnTo>
                  <a:lnTo>
                    <a:pt x="411487" y="13485"/>
                  </a:lnTo>
                  <a:lnTo>
                    <a:pt x="366457" y="3453"/>
                  </a:lnTo>
                  <a:lnTo>
                    <a:pt x="319278" y="0"/>
                  </a:lnTo>
                  <a:close/>
                </a:path>
              </a:pathLst>
            </a:custGeom>
            <a:solidFill>
              <a:srgbClr val="001F69"/>
            </a:solidFill>
          </p:spPr>
          <p:txBody>
            <a:bodyPr wrap="square" lIns="0" tIns="0" rIns="0" bIns="0" rtlCol="0"/>
            <a:lstStyle/>
            <a:p>
              <a:endParaRPr sz="2400"/>
            </a:p>
          </p:txBody>
        </p:sp>
        <p:pic>
          <p:nvPicPr>
            <p:cNvPr id="38" name="object 38"/>
            <p:cNvPicPr/>
            <p:nvPr/>
          </p:nvPicPr>
          <p:blipFill>
            <a:blip r:embed="rId5" cstate="print"/>
            <a:stretch>
              <a:fillRect/>
            </a:stretch>
          </p:blipFill>
          <p:spPr>
            <a:xfrm>
              <a:off x="6437422" y="2177839"/>
              <a:ext cx="192360" cy="192010"/>
            </a:xfrm>
            <a:prstGeom prst="rect">
              <a:avLst/>
            </a:prstGeom>
          </p:spPr>
        </p:pic>
        <p:sp>
          <p:nvSpPr>
            <p:cNvPr id="39" name="object 39"/>
            <p:cNvSpPr/>
            <p:nvPr/>
          </p:nvSpPr>
          <p:spPr>
            <a:xfrm>
              <a:off x="6428497" y="2002842"/>
              <a:ext cx="371475" cy="367030"/>
            </a:xfrm>
            <a:custGeom>
              <a:avLst/>
              <a:gdLst/>
              <a:ahLst/>
              <a:cxnLst/>
              <a:rect l="l" t="t" r="r" b="b"/>
              <a:pathLst>
                <a:path w="371475" h="367030">
                  <a:moveTo>
                    <a:pt x="12174" y="200922"/>
                  </a:moveTo>
                  <a:lnTo>
                    <a:pt x="443" y="162426"/>
                  </a:lnTo>
                  <a:lnTo>
                    <a:pt x="0" y="151501"/>
                  </a:lnTo>
                  <a:lnTo>
                    <a:pt x="6196" y="108378"/>
                  </a:lnTo>
                  <a:lnTo>
                    <a:pt x="23597" y="70094"/>
                  </a:lnTo>
                  <a:lnTo>
                    <a:pt x="50423" y="38381"/>
                  </a:lnTo>
                  <a:lnTo>
                    <a:pt x="84892" y="14973"/>
                  </a:lnTo>
                  <a:lnTo>
                    <a:pt x="125223" y="1601"/>
                  </a:lnTo>
                  <a:lnTo>
                    <a:pt x="169634" y="0"/>
                  </a:lnTo>
                  <a:lnTo>
                    <a:pt x="219449" y="14177"/>
                  </a:lnTo>
                  <a:lnTo>
                    <a:pt x="222297" y="16203"/>
                  </a:lnTo>
                  <a:lnTo>
                    <a:pt x="136356" y="16203"/>
                  </a:lnTo>
                  <a:lnTo>
                    <a:pt x="91805" y="29507"/>
                  </a:lnTo>
                  <a:lnTo>
                    <a:pt x="55090" y="56408"/>
                  </a:lnTo>
                  <a:lnTo>
                    <a:pt x="29181" y="93789"/>
                  </a:lnTo>
                  <a:lnTo>
                    <a:pt x="17044" y="138539"/>
                  </a:lnTo>
                  <a:lnTo>
                    <a:pt x="16435" y="151754"/>
                  </a:lnTo>
                  <a:lnTo>
                    <a:pt x="17044" y="164667"/>
                  </a:lnTo>
                  <a:lnTo>
                    <a:pt x="18870" y="177275"/>
                  </a:lnTo>
                  <a:lnTo>
                    <a:pt x="21914" y="189579"/>
                  </a:lnTo>
                  <a:lnTo>
                    <a:pt x="23537" y="193630"/>
                  </a:lnTo>
                  <a:lnTo>
                    <a:pt x="21102" y="197681"/>
                  </a:lnTo>
                  <a:lnTo>
                    <a:pt x="17044" y="199301"/>
                  </a:lnTo>
                  <a:lnTo>
                    <a:pt x="12174" y="200922"/>
                  </a:lnTo>
                  <a:close/>
                </a:path>
                <a:path w="371475" h="367030">
                  <a:moveTo>
                    <a:pt x="224826" y="285989"/>
                  </a:moveTo>
                  <a:lnTo>
                    <a:pt x="219956" y="284369"/>
                  </a:lnTo>
                  <a:lnTo>
                    <a:pt x="215086" y="276267"/>
                  </a:lnTo>
                  <a:lnTo>
                    <a:pt x="216710" y="272217"/>
                  </a:lnTo>
                  <a:lnTo>
                    <a:pt x="220768" y="269786"/>
                  </a:lnTo>
                  <a:lnTo>
                    <a:pt x="249695" y="248000"/>
                  </a:lnTo>
                  <a:lnTo>
                    <a:pt x="271394" y="220062"/>
                  </a:lnTo>
                  <a:lnTo>
                    <a:pt x="285027" y="187415"/>
                  </a:lnTo>
                  <a:lnTo>
                    <a:pt x="289758" y="151501"/>
                  </a:lnTo>
                  <a:lnTo>
                    <a:pt x="281752" y="105386"/>
                  </a:lnTo>
                  <a:lnTo>
                    <a:pt x="259604" y="66077"/>
                  </a:lnTo>
                  <a:lnTo>
                    <a:pt x="226118" y="36295"/>
                  </a:lnTo>
                  <a:lnTo>
                    <a:pt x="184101" y="18763"/>
                  </a:lnTo>
                  <a:lnTo>
                    <a:pt x="136356" y="16203"/>
                  </a:lnTo>
                  <a:lnTo>
                    <a:pt x="222297" y="16203"/>
                  </a:lnTo>
                  <a:lnTo>
                    <a:pt x="260741" y="43546"/>
                  </a:lnTo>
                  <a:lnTo>
                    <a:pt x="290164" y="84764"/>
                  </a:lnTo>
                  <a:lnTo>
                    <a:pt x="304368" y="134488"/>
                  </a:lnTo>
                  <a:lnTo>
                    <a:pt x="304356" y="162426"/>
                  </a:lnTo>
                  <a:lnTo>
                    <a:pt x="299903" y="188567"/>
                  </a:lnTo>
                  <a:lnTo>
                    <a:pt x="291128" y="213555"/>
                  </a:lnTo>
                  <a:lnTo>
                    <a:pt x="278395" y="236569"/>
                  </a:lnTo>
                  <a:lnTo>
                    <a:pt x="293915" y="249532"/>
                  </a:lnTo>
                  <a:lnTo>
                    <a:pt x="268655" y="249532"/>
                  </a:lnTo>
                  <a:lnTo>
                    <a:pt x="262973" y="256013"/>
                  </a:lnTo>
                  <a:lnTo>
                    <a:pt x="257292" y="261684"/>
                  </a:lnTo>
                  <a:lnTo>
                    <a:pt x="250799" y="267356"/>
                  </a:lnTo>
                  <a:lnTo>
                    <a:pt x="258932" y="277078"/>
                  </a:lnTo>
                  <a:lnTo>
                    <a:pt x="239436" y="277078"/>
                  </a:lnTo>
                  <a:lnTo>
                    <a:pt x="236189" y="279508"/>
                  </a:lnTo>
                  <a:lnTo>
                    <a:pt x="232131" y="281128"/>
                  </a:lnTo>
                  <a:lnTo>
                    <a:pt x="228884" y="283559"/>
                  </a:lnTo>
                  <a:lnTo>
                    <a:pt x="224826" y="285989"/>
                  </a:lnTo>
                  <a:close/>
                </a:path>
                <a:path w="371475" h="367030">
                  <a:moveTo>
                    <a:pt x="358748" y="351613"/>
                  </a:moveTo>
                  <a:lnTo>
                    <a:pt x="332775" y="351613"/>
                  </a:lnTo>
                  <a:lnTo>
                    <a:pt x="336833" y="349993"/>
                  </a:lnTo>
                  <a:lnTo>
                    <a:pt x="351443" y="335410"/>
                  </a:lnTo>
                  <a:lnTo>
                    <a:pt x="353878" y="331359"/>
                  </a:lnTo>
                  <a:lnTo>
                    <a:pt x="353066" y="326498"/>
                  </a:lnTo>
                  <a:lnTo>
                    <a:pt x="353066" y="322447"/>
                  </a:lnTo>
                  <a:lnTo>
                    <a:pt x="350631" y="318396"/>
                  </a:lnTo>
                  <a:lnTo>
                    <a:pt x="347385" y="315156"/>
                  </a:lnTo>
                  <a:lnTo>
                    <a:pt x="268655" y="249532"/>
                  </a:lnTo>
                  <a:lnTo>
                    <a:pt x="293915" y="249532"/>
                  </a:lnTo>
                  <a:lnTo>
                    <a:pt x="357936" y="303003"/>
                  </a:lnTo>
                  <a:lnTo>
                    <a:pt x="370923" y="324878"/>
                  </a:lnTo>
                  <a:lnTo>
                    <a:pt x="370314" y="331524"/>
                  </a:lnTo>
                  <a:lnTo>
                    <a:pt x="368488" y="337942"/>
                  </a:lnTo>
                  <a:lnTo>
                    <a:pt x="365444" y="343904"/>
                  </a:lnTo>
                  <a:lnTo>
                    <a:pt x="361183" y="349183"/>
                  </a:lnTo>
                  <a:lnTo>
                    <a:pt x="358748" y="351613"/>
                  </a:lnTo>
                  <a:close/>
                </a:path>
                <a:path w="371475" h="367030">
                  <a:moveTo>
                    <a:pt x="328717" y="367006"/>
                  </a:moveTo>
                  <a:lnTo>
                    <a:pt x="239436" y="277078"/>
                  </a:lnTo>
                  <a:lnTo>
                    <a:pt x="258932" y="277078"/>
                  </a:lnTo>
                  <a:lnTo>
                    <a:pt x="316542" y="345942"/>
                  </a:lnTo>
                  <a:lnTo>
                    <a:pt x="318977" y="349183"/>
                  </a:lnTo>
                  <a:lnTo>
                    <a:pt x="323035" y="351613"/>
                  </a:lnTo>
                  <a:lnTo>
                    <a:pt x="358748" y="351613"/>
                  </a:lnTo>
                  <a:lnTo>
                    <a:pt x="353066" y="357284"/>
                  </a:lnTo>
                  <a:lnTo>
                    <a:pt x="347778" y="361652"/>
                  </a:lnTo>
                  <a:lnTo>
                    <a:pt x="341805" y="364880"/>
                  </a:lnTo>
                  <a:lnTo>
                    <a:pt x="335375" y="366741"/>
                  </a:lnTo>
                  <a:lnTo>
                    <a:pt x="328717" y="367006"/>
                  </a:lnTo>
                  <a:close/>
                </a:path>
              </a:pathLst>
            </a:custGeom>
            <a:solidFill>
              <a:srgbClr val="FFFFFF"/>
            </a:solidFill>
          </p:spPr>
          <p:txBody>
            <a:bodyPr wrap="square" lIns="0" tIns="0" rIns="0" bIns="0" rtlCol="0"/>
            <a:lstStyle/>
            <a:p>
              <a:endParaRPr sz="2400"/>
            </a:p>
          </p:txBody>
        </p:sp>
        <p:pic>
          <p:nvPicPr>
            <p:cNvPr id="40" name="object 40"/>
            <p:cNvPicPr/>
            <p:nvPr/>
          </p:nvPicPr>
          <p:blipFill>
            <a:blip r:embed="rId6" cstate="print"/>
            <a:stretch>
              <a:fillRect/>
            </a:stretch>
          </p:blipFill>
          <p:spPr>
            <a:xfrm>
              <a:off x="6572971" y="2032818"/>
              <a:ext cx="128240" cy="128817"/>
            </a:xfrm>
            <a:prstGeom prst="rect">
              <a:avLst/>
            </a:prstGeom>
          </p:spPr>
        </p:pic>
      </p:grpSp>
      <p:sp>
        <p:nvSpPr>
          <p:cNvPr id="2" name="Slide Number Placeholder 1">
            <a:extLst>
              <a:ext uri="{FF2B5EF4-FFF2-40B4-BE49-F238E27FC236}">
                <a16:creationId xmlns:a16="http://schemas.microsoft.com/office/drawing/2014/main" id="{8E139B27-BF68-B6A9-DDF9-0D8B42CD570A}"/>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3"/>
          <p:cNvSpPr>
            <a:spLocks noGrp="1"/>
          </p:cNvSpPr>
          <p:nvPr>
            <p:ph idx="1"/>
          </p:nvPr>
        </p:nvSpPr>
        <p:spPr>
          <a:xfrm>
            <a:off x="586530" y="1732923"/>
            <a:ext cx="4572000" cy="4268002"/>
          </a:xfrm>
        </p:spPr>
        <p:txBody>
          <a:bodyPr>
            <a:noAutofit/>
          </a:bodyPr>
          <a:lstStyle/>
          <a:p>
            <a:pPr marL="452628" indent="-342900">
              <a:buFont typeface="+mj-lt"/>
              <a:buAutoNum type="arabicPeriod"/>
            </a:pPr>
            <a:r>
              <a:rPr lang="en-US" sz="2000" dirty="0">
                <a:latin typeface="Calibri" pitchFamily="34" charset="0"/>
              </a:rPr>
              <a:t>Why is this treatment necessary?</a:t>
            </a:r>
          </a:p>
          <a:p>
            <a:pPr marL="452628" indent="-342900">
              <a:buFont typeface="+mj-lt"/>
              <a:buAutoNum type="arabicPeriod"/>
            </a:pPr>
            <a:r>
              <a:rPr lang="en-US" sz="2000" dirty="0">
                <a:latin typeface="Calibri" pitchFamily="34" charset="0"/>
              </a:rPr>
              <a:t>How much will my treatment cost?</a:t>
            </a:r>
          </a:p>
          <a:p>
            <a:pPr marL="452628" indent="-342900">
              <a:buFont typeface="+mj-lt"/>
              <a:buAutoNum type="arabicPeriod"/>
            </a:pPr>
            <a:r>
              <a:rPr lang="en-US" sz="2000" dirty="0">
                <a:latin typeface="Calibri" pitchFamily="34" charset="0"/>
              </a:rPr>
              <a:t>Can I be treated another way that is equally effective but less costly?</a:t>
            </a:r>
          </a:p>
          <a:p>
            <a:pPr marL="452628" indent="-342900">
              <a:buFont typeface="+mj-lt"/>
              <a:buAutoNum type="arabicPeriod"/>
            </a:pPr>
            <a:r>
              <a:rPr lang="en-US" sz="2000" dirty="0">
                <a:latin typeface="Calibri" pitchFamily="34" charset="0"/>
              </a:rPr>
              <a:t>What is the current procedural terminology (CPT) code of this treatment so I can price shop this procedure ? </a:t>
            </a:r>
          </a:p>
          <a:p>
            <a:pPr marL="452628" indent="-342900">
              <a:buFont typeface="+mj-lt"/>
              <a:buAutoNum type="arabicPeriod"/>
            </a:pPr>
            <a:r>
              <a:rPr lang="en-US" sz="2000" dirty="0">
                <a:latin typeface="Calibri" pitchFamily="34" charset="0"/>
              </a:rPr>
              <a:t>What can I do to improve my condition</a:t>
            </a:r>
            <a:r>
              <a:rPr lang="en-US" sz="1800" dirty="0">
                <a:latin typeface="Calibri" pitchFamily="34" charset="0"/>
              </a:rPr>
              <a:t>?</a:t>
            </a:r>
            <a:endParaRPr lang="en-US" sz="2400" dirty="0">
              <a:latin typeface="Calibri" pitchFamily="34" charset="0"/>
            </a:endParaRPr>
          </a:p>
          <a:p>
            <a:pPr marL="452628" indent="-342900">
              <a:buFont typeface="+mj-lt"/>
              <a:buAutoNum type="arabicPeriod"/>
            </a:pPr>
            <a:r>
              <a:rPr lang="en-US" sz="2000" dirty="0">
                <a:latin typeface="Calibri" pitchFamily="34" charset="0"/>
              </a:rPr>
              <a:t>Can you recommend a lower-cost generic or therapeutic drug as an alternative?</a:t>
            </a:r>
          </a:p>
        </p:txBody>
      </p:sp>
      <p:sp>
        <p:nvSpPr>
          <p:cNvPr id="7" name="Rectangle 1026"/>
          <p:cNvSpPr>
            <a:spLocks noGrp="1" noChangeArrowheads="1"/>
          </p:cNvSpPr>
          <p:nvPr>
            <p:ph type="title"/>
          </p:nvPr>
        </p:nvSpPr>
        <p:spPr>
          <a:xfrm>
            <a:off x="457563" y="461606"/>
            <a:ext cx="8229600" cy="699570"/>
          </a:xfrm>
        </p:spPr>
        <p:txBody>
          <a:bodyPr vert="horz" lIns="90488" tIns="44450" rIns="90488" bIns="44450" rtlCol="0" anchor="b">
            <a:normAutofit/>
          </a:bodyPr>
          <a:lstStyle/>
          <a:p>
            <a:r>
              <a:rPr lang="en-US" sz="3200" b="1" dirty="0">
                <a:latin typeface="Calibri" panose="020F0502020204030204" pitchFamily="34" charset="0"/>
              </a:rPr>
              <a:t>Important Questions to Ask The Doctor</a:t>
            </a:r>
          </a:p>
        </p:txBody>
      </p:sp>
      <p:pic>
        <p:nvPicPr>
          <p:cNvPr id="3" name="Picture 2">
            <a:extLst>
              <a:ext uri="{FF2B5EF4-FFF2-40B4-BE49-F238E27FC236}">
                <a16:creationId xmlns:a16="http://schemas.microsoft.com/office/drawing/2014/main" id="{41C0DD34-14CD-4463-A457-4C5B1E54B471}"/>
              </a:ext>
            </a:extLst>
          </p:cNvPr>
          <p:cNvPicPr>
            <a:picLocks noChangeAspect="1"/>
          </p:cNvPicPr>
          <p:nvPr/>
        </p:nvPicPr>
        <p:blipFill>
          <a:blip r:embed="rId3"/>
          <a:stretch>
            <a:fillRect/>
          </a:stretch>
        </p:blipFill>
        <p:spPr>
          <a:xfrm rot="935713">
            <a:off x="6517862" y="2346446"/>
            <a:ext cx="3577165" cy="2140184"/>
          </a:xfrm>
          <a:prstGeom prst="rect">
            <a:avLst/>
          </a:prstGeom>
        </p:spPr>
      </p:pic>
      <p:sp>
        <p:nvSpPr>
          <p:cNvPr id="2" name="Slide Number Placeholder 1">
            <a:extLst>
              <a:ext uri="{FF2B5EF4-FFF2-40B4-BE49-F238E27FC236}">
                <a16:creationId xmlns:a16="http://schemas.microsoft.com/office/drawing/2014/main" id="{FF608C57-2DD7-759A-AC30-0173CBAB0080}"/>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40815747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1951"/>
            <a:ext cx="12192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grpSp>
        <p:nvGrpSpPr>
          <p:cNvPr id="3" name="object 3"/>
          <p:cNvGrpSpPr/>
          <p:nvPr/>
        </p:nvGrpSpPr>
        <p:grpSpPr>
          <a:xfrm>
            <a:off x="0" y="629903"/>
            <a:ext cx="12192000" cy="5592233"/>
            <a:chOff x="0" y="472427"/>
            <a:chExt cx="9144000" cy="4194175"/>
          </a:xfrm>
        </p:grpSpPr>
        <p:sp>
          <p:nvSpPr>
            <p:cNvPr id="4" name="object 4"/>
            <p:cNvSpPr/>
            <p:nvPr/>
          </p:nvSpPr>
          <p:spPr>
            <a:xfrm>
              <a:off x="0" y="4666488"/>
              <a:ext cx="9144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sp>
          <p:nvSpPr>
            <p:cNvPr id="5" name="object 5"/>
            <p:cNvSpPr/>
            <p:nvPr/>
          </p:nvSpPr>
          <p:spPr>
            <a:xfrm>
              <a:off x="0" y="472427"/>
              <a:ext cx="9144000" cy="4194175"/>
            </a:xfrm>
            <a:custGeom>
              <a:avLst/>
              <a:gdLst/>
              <a:ahLst/>
              <a:cxnLst/>
              <a:rect l="l" t="t" r="r" b="b"/>
              <a:pathLst>
                <a:path w="9144000" h="4194175">
                  <a:moveTo>
                    <a:pt x="9144000" y="0"/>
                  </a:moveTo>
                  <a:lnTo>
                    <a:pt x="0" y="0"/>
                  </a:lnTo>
                  <a:lnTo>
                    <a:pt x="0" y="4194060"/>
                  </a:lnTo>
                  <a:lnTo>
                    <a:pt x="9144000" y="4194060"/>
                  </a:lnTo>
                  <a:lnTo>
                    <a:pt x="9144000" y="0"/>
                  </a:lnTo>
                  <a:close/>
                </a:path>
              </a:pathLst>
            </a:custGeom>
            <a:solidFill>
              <a:srgbClr val="00B0F0"/>
            </a:solidFill>
          </p:spPr>
          <p:txBody>
            <a:bodyPr wrap="square" lIns="0" tIns="0" rIns="0" bIns="0" rtlCol="0"/>
            <a:lstStyle/>
            <a:p>
              <a:endParaRPr sz="2400"/>
            </a:p>
          </p:txBody>
        </p:sp>
      </p:grpSp>
      <p:sp>
        <p:nvSpPr>
          <p:cNvPr id="12" name="object 12"/>
          <p:cNvSpPr txBox="1">
            <a:spLocks noGrp="1"/>
          </p:cNvSpPr>
          <p:nvPr>
            <p:ph type="title"/>
          </p:nvPr>
        </p:nvSpPr>
        <p:spPr>
          <a:xfrm>
            <a:off x="793280" y="2894618"/>
            <a:ext cx="10354733" cy="919974"/>
          </a:xfrm>
          <a:prstGeom prst="rect">
            <a:avLst/>
          </a:prstGeom>
        </p:spPr>
        <p:txBody>
          <a:bodyPr vert="horz" wrap="square" lIns="0" tIns="16933" rIns="0" bIns="0" rtlCol="0" anchor="t">
            <a:spAutoFit/>
          </a:bodyPr>
          <a:lstStyle/>
          <a:p>
            <a:pPr marL="16933">
              <a:spcBef>
                <a:spcPts val="133"/>
              </a:spcBef>
            </a:pPr>
            <a:r>
              <a:rPr lang="en-US" sz="5867" b="1" spc="-100" dirty="0">
                <a:solidFill>
                  <a:srgbClr val="FFFFFF"/>
                </a:solidFill>
                <a:latin typeface="Calibri" panose="020F0502020204030204" pitchFamily="34" charset="0"/>
                <a:cs typeface="Calibri" panose="020F0502020204030204" pitchFamily="34" charset="0"/>
              </a:rPr>
              <a:t>Medical Plan Options</a:t>
            </a:r>
            <a:endParaRPr sz="5867"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D54490A9-AA46-6244-C9B0-F9DFF0F82D46}"/>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184557058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970867-88DE-447B-9020-D9E6B707E406}"/>
              </a:ext>
            </a:extLst>
          </p:cNvPr>
          <p:cNvSpPr txBox="1">
            <a:spLocks/>
          </p:cNvSpPr>
          <p:nvPr/>
        </p:nvSpPr>
        <p:spPr>
          <a:xfrm>
            <a:off x="458763" y="570988"/>
            <a:ext cx="7620000" cy="639762"/>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sz="3200" b="1" dirty="0">
                <a:solidFill>
                  <a:schemeClr val="tx1">
                    <a:lumMod val="75000"/>
                    <a:lumOff val="25000"/>
                  </a:schemeClr>
                </a:solidFill>
                <a:latin typeface="Calibri" panose="020F0502020204030204" pitchFamily="34" charset="0"/>
              </a:rPr>
              <a:t>2023 Medical Plan Options</a:t>
            </a:r>
          </a:p>
        </p:txBody>
      </p:sp>
      <p:sp>
        <p:nvSpPr>
          <p:cNvPr id="9" name="Title 1">
            <a:extLst>
              <a:ext uri="{FF2B5EF4-FFF2-40B4-BE49-F238E27FC236}">
                <a16:creationId xmlns:a16="http://schemas.microsoft.com/office/drawing/2014/main" id="{37E306E9-92D8-4561-AF8A-33DF5C2573F5}"/>
              </a:ext>
            </a:extLst>
          </p:cNvPr>
          <p:cNvSpPr>
            <a:spLocks noGrp="1"/>
          </p:cNvSpPr>
          <p:nvPr>
            <p:ph type="title"/>
          </p:nvPr>
        </p:nvSpPr>
        <p:spPr>
          <a:xfrm>
            <a:off x="1784380" y="1447801"/>
            <a:ext cx="8534400" cy="1908215"/>
          </a:xfrm>
        </p:spPr>
        <p:txBody>
          <a:bodyPr>
            <a:normAutofit/>
          </a:bodyPr>
          <a:lstStyle/>
          <a:p>
            <a:br>
              <a:rPr lang="en-US" sz="2000" dirty="0">
                <a:latin typeface="Calibri" panose="020F0502020204030204" pitchFamily="34" charset="0"/>
              </a:rPr>
            </a:br>
            <a:br>
              <a:rPr lang="en-US" sz="2000" dirty="0">
                <a:latin typeface="Calibri" panose="020F0502020204030204" pitchFamily="34" charset="0"/>
              </a:rPr>
            </a:br>
            <a:r>
              <a:rPr lang="en-US" sz="2000" dirty="0">
                <a:latin typeface="Calibri" panose="020F0502020204030204" pitchFamily="34" charset="0"/>
              </a:rPr>
              <a:t> </a:t>
            </a:r>
          </a:p>
        </p:txBody>
      </p:sp>
      <p:pic>
        <p:nvPicPr>
          <p:cNvPr id="2" name="Picture 1">
            <a:extLst>
              <a:ext uri="{FF2B5EF4-FFF2-40B4-BE49-F238E27FC236}">
                <a16:creationId xmlns:a16="http://schemas.microsoft.com/office/drawing/2014/main" id="{6622EC0A-D676-5054-FD77-649AC4F6AC58}"/>
              </a:ext>
            </a:extLst>
          </p:cNvPr>
          <p:cNvPicPr>
            <a:picLocks noChangeAspect="1"/>
          </p:cNvPicPr>
          <p:nvPr/>
        </p:nvPicPr>
        <p:blipFill>
          <a:blip r:embed="rId2"/>
          <a:stretch>
            <a:fillRect/>
          </a:stretch>
        </p:blipFill>
        <p:spPr>
          <a:xfrm>
            <a:off x="597601" y="1219199"/>
            <a:ext cx="11265848" cy="5204715"/>
          </a:xfrm>
          <a:prstGeom prst="rect">
            <a:avLst/>
          </a:prstGeom>
        </p:spPr>
      </p:pic>
      <p:sp>
        <p:nvSpPr>
          <p:cNvPr id="3" name="Slide Number Placeholder 2">
            <a:extLst>
              <a:ext uri="{FF2B5EF4-FFF2-40B4-BE49-F238E27FC236}">
                <a16:creationId xmlns:a16="http://schemas.microsoft.com/office/drawing/2014/main" id="{AD9CEA38-E05B-9705-A090-A4C0171587AE}"/>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38647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B71379-83BD-488E-8572-3A1AEEAFC0A1}"/>
              </a:ext>
            </a:extLst>
          </p:cNvPr>
          <p:cNvSpPr txBox="1">
            <a:spLocks/>
          </p:cNvSpPr>
          <p:nvPr/>
        </p:nvSpPr>
        <p:spPr>
          <a:xfrm>
            <a:off x="428920" y="474033"/>
            <a:ext cx="7620000" cy="639762"/>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sz="3200" b="1" dirty="0">
                <a:solidFill>
                  <a:schemeClr val="tx1">
                    <a:lumMod val="75000"/>
                    <a:lumOff val="25000"/>
                  </a:schemeClr>
                </a:solidFill>
                <a:latin typeface="Calibri" panose="020F0502020204030204" pitchFamily="34" charset="0"/>
              </a:rPr>
              <a:t>Integrated Medical Plan (2 ID Cards)</a:t>
            </a:r>
          </a:p>
        </p:txBody>
      </p:sp>
      <p:sp>
        <p:nvSpPr>
          <p:cNvPr id="6" name="Content Placeholder 2">
            <a:extLst>
              <a:ext uri="{FF2B5EF4-FFF2-40B4-BE49-F238E27FC236}">
                <a16:creationId xmlns:a16="http://schemas.microsoft.com/office/drawing/2014/main" id="{1E3EE85B-B1CE-42A4-B00B-3DEB36A93DBD}"/>
              </a:ext>
            </a:extLst>
          </p:cNvPr>
          <p:cNvSpPr>
            <a:spLocks noGrp="1"/>
          </p:cNvSpPr>
          <p:nvPr>
            <p:ph idx="1"/>
          </p:nvPr>
        </p:nvSpPr>
        <p:spPr>
          <a:xfrm>
            <a:off x="1741932" y="152233"/>
            <a:ext cx="8708136" cy="5010150"/>
          </a:xfrm>
        </p:spPr>
        <p:txBody>
          <a:bodyPr>
            <a:normAutofit/>
          </a:bodyPr>
          <a:lstStyle/>
          <a:p>
            <a:pPr lvl="1" indent="0">
              <a:spcBef>
                <a:spcPts val="0"/>
              </a:spcBef>
              <a:buClrTx/>
              <a:buNone/>
            </a:pPr>
            <a:endParaRPr lang="en-US" sz="1800" dirty="0">
              <a:solidFill>
                <a:schemeClr val="accent3"/>
              </a:solidFill>
              <a:latin typeface="Calibri" pitchFamily="34" charset="0"/>
            </a:endParaRPr>
          </a:p>
          <a:p>
            <a:pPr marL="698500" lvl="1" indent="-457200">
              <a:buFont typeface="Arial" panose="020B0604020202020204" pitchFamily="34" charset="0"/>
              <a:buChar char="•"/>
            </a:pPr>
            <a:r>
              <a:rPr lang="en-US" sz="1800" dirty="0">
                <a:latin typeface="Calibri" panose="020F0502020204030204" pitchFamily="34" charset="0"/>
                <a:cs typeface="Calibri" panose="020F0502020204030204" pitchFamily="34" charset="0"/>
              </a:rPr>
              <a:t>Medical services will continue to be administered by Anthem and Rx services by Express Scripts and </a:t>
            </a:r>
            <a:r>
              <a:rPr lang="en-US" sz="1800" dirty="0" err="1">
                <a:latin typeface="Calibri" panose="020F0502020204030204" pitchFamily="34" charset="0"/>
                <a:cs typeface="Calibri" panose="020F0502020204030204" pitchFamily="34" charset="0"/>
              </a:rPr>
              <a:t>RxBenefits</a:t>
            </a:r>
            <a:endParaRPr lang="en-US" sz="1800" dirty="0">
              <a:latin typeface="Calibri" panose="020F0502020204030204" pitchFamily="34" charset="0"/>
              <a:cs typeface="Calibri" panose="020F0502020204030204" pitchFamily="34" charset="0"/>
            </a:endParaRPr>
          </a:p>
          <a:p>
            <a:pPr marL="698500" lvl="1" indent="-457200">
              <a:buFont typeface="Arial" panose="020B0604020202020204" pitchFamily="34" charset="0"/>
              <a:buChar char="•"/>
            </a:pPr>
            <a:r>
              <a:rPr lang="en-US" sz="1800" dirty="0">
                <a:latin typeface="Calibri" panose="020F0502020204030204" pitchFamily="34" charset="0"/>
                <a:cs typeface="Calibri" panose="020F0502020204030204" pitchFamily="34" charset="0"/>
              </a:rPr>
              <a:t>Participants who stay in same plan in 2023 will continue to use the same ID cards</a:t>
            </a:r>
          </a:p>
          <a:p>
            <a:pPr marL="968500" lvl="2" indent="-457200">
              <a:buFont typeface="Arial" panose="020B0604020202020204" pitchFamily="34" charset="0"/>
              <a:buChar char="•"/>
            </a:pPr>
            <a:r>
              <a:rPr lang="en-US" sz="1800" dirty="0">
                <a:latin typeface="Calibri" panose="020F0502020204030204" pitchFamily="34" charset="0"/>
                <a:cs typeface="Calibri" panose="020F0502020204030204" pitchFamily="34" charset="0"/>
              </a:rPr>
              <a:t>Anthem ID Card</a:t>
            </a:r>
          </a:p>
          <a:p>
            <a:pPr marL="1041400" lvl="2" indent="-342900">
              <a:buFont typeface="Courier New" panose="02070309020205020404" pitchFamily="49" charset="0"/>
              <a:buChar char="o"/>
            </a:pPr>
            <a:r>
              <a:rPr lang="en-US" sz="1800" dirty="0">
                <a:latin typeface="Calibri" panose="020F0502020204030204" pitchFamily="34" charset="0"/>
                <a:cs typeface="Calibri" panose="020F0502020204030204" pitchFamily="34" charset="0"/>
              </a:rPr>
              <a:t>Participants who change medical plans </a:t>
            </a:r>
            <a:r>
              <a:rPr lang="en-US" sz="1800" i="1" dirty="0">
                <a:latin typeface="Calibri" panose="020F0502020204030204" pitchFamily="34" charset="0"/>
                <a:cs typeface="Calibri" panose="020F0502020204030204" pitchFamily="34" charset="0"/>
              </a:rPr>
              <a:t>OR</a:t>
            </a:r>
            <a:r>
              <a:rPr lang="en-US" sz="1800" dirty="0">
                <a:latin typeface="Calibri" panose="020F0502020204030204" pitchFamily="34" charset="0"/>
                <a:cs typeface="Calibri" panose="020F0502020204030204" pitchFamily="34" charset="0"/>
              </a:rPr>
              <a:t> are enrolled in an HMO plan </a:t>
            </a:r>
            <a:r>
              <a:rPr lang="en-US" sz="1800" b="1" dirty="0">
                <a:latin typeface="Calibri" panose="020F0502020204030204" pitchFamily="34" charset="0"/>
                <a:cs typeface="Calibri" panose="020F0502020204030204" pitchFamily="34" charset="0"/>
              </a:rPr>
              <a:t>will</a:t>
            </a:r>
            <a:r>
              <a:rPr lang="en-US" sz="1800" dirty="0">
                <a:latin typeface="Calibri" panose="020F0502020204030204" pitchFamily="34" charset="0"/>
                <a:cs typeface="Calibri" panose="020F0502020204030204" pitchFamily="34" charset="0"/>
              </a:rPr>
              <a:t> receive a new Anthem ID card</a:t>
            </a:r>
          </a:p>
          <a:p>
            <a:pPr marL="698500" lvl="1" indent="-457200">
              <a:buFont typeface="Arial" panose="020B0604020202020204" pitchFamily="34" charset="0"/>
              <a:buChar char="•"/>
            </a:pPr>
            <a:r>
              <a:rPr lang="en-US" sz="1800" dirty="0">
                <a:latin typeface="Calibri" panose="020F0502020204030204" pitchFamily="34" charset="0"/>
                <a:cs typeface="Calibri" panose="020F0502020204030204" pitchFamily="34" charset="0"/>
              </a:rPr>
              <a:t>Express Scripts ID Card</a:t>
            </a:r>
          </a:p>
          <a:p>
            <a:pPr marL="1041400" lvl="2" indent="-342900">
              <a:buFont typeface="Courier New" panose="02070309020205020404" pitchFamily="49" charset="0"/>
              <a:buChar char="o"/>
            </a:pPr>
            <a:r>
              <a:rPr lang="en-US" sz="1800" dirty="0">
                <a:latin typeface="Calibri" panose="020F0502020204030204" pitchFamily="34" charset="0"/>
                <a:cs typeface="Calibri" panose="020F0502020204030204" pitchFamily="34" charset="0"/>
              </a:rPr>
              <a:t>Participants who change medical plans </a:t>
            </a:r>
            <a:r>
              <a:rPr lang="en-US" sz="1800" b="1" dirty="0">
                <a:latin typeface="Calibri" panose="020F0502020204030204" pitchFamily="34" charset="0"/>
                <a:cs typeface="Calibri" panose="020F0502020204030204" pitchFamily="34" charset="0"/>
              </a:rPr>
              <a:t>will not </a:t>
            </a:r>
            <a:r>
              <a:rPr lang="en-US" sz="1800" dirty="0">
                <a:latin typeface="Calibri" panose="020F0502020204030204" pitchFamily="34" charset="0"/>
                <a:cs typeface="Calibri" panose="020F0502020204030204" pitchFamily="34" charset="0"/>
              </a:rPr>
              <a:t>receive a new Express Scripts card (only receive new Express Scripts card if adding dependents)</a:t>
            </a:r>
          </a:p>
        </p:txBody>
      </p:sp>
      <p:grpSp>
        <p:nvGrpSpPr>
          <p:cNvPr id="7" name="Group 6">
            <a:extLst>
              <a:ext uri="{FF2B5EF4-FFF2-40B4-BE49-F238E27FC236}">
                <a16:creationId xmlns:a16="http://schemas.microsoft.com/office/drawing/2014/main" id="{5905CF56-8F66-4254-A824-690B3B819349}"/>
              </a:ext>
            </a:extLst>
          </p:cNvPr>
          <p:cNvGrpSpPr/>
          <p:nvPr/>
        </p:nvGrpSpPr>
        <p:grpSpPr>
          <a:xfrm>
            <a:off x="6551724" y="4456612"/>
            <a:ext cx="3749040" cy="2377440"/>
            <a:chOff x="3966707" y="1778003"/>
            <a:chExt cx="4557234" cy="3078423"/>
          </a:xfrm>
        </p:grpSpPr>
        <p:sp>
          <p:nvSpPr>
            <p:cNvPr id="8" name="Rectangle 7">
              <a:extLst>
                <a:ext uri="{FF2B5EF4-FFF2-40B4-BE49-F238E27FC236}">
                  <a16:creationId xmlns:a16="http://schemas.microsoft.com/office/drawing/2014/main" id="{69E88E2A-76F1-410F-A957-755D68C48C1E}"/>
                </a:ext>
              </a:extLst>
            </p:cNvPr>
            <p:cNvSpPr/>
            <p:nvPr/>
          </p:nvSpPr>
          <p:spPr>
            <a:xfrm>
              <a:off x="7296337" y="1778003"/>
              <a:ext cx="10668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Georgia"/>
              </a:endParaRPr>
            </a:p>
          </p:txBody>
        </p:sp>
        <p:grpSp>
          <p:nvGrpSpPr>
            <p:cNvPr id="9" name="Group 8">
              <a:extLst>
                <a:ext uri="{FF2B5EF4-FFF2-40B4-BE49-F238E27FC236}">
                  <a16:creationId xmlns:a16="http://schemas.microsoft.com/office/drawing/2014/main" id="{7D811AE4-12F6-4714-80A1-BB1CC6AC5C69}"/>
                </a:ext>
              </a:extLst>
            </p:cNvPr>
            <p:cNvGrpSpPr/>
            <p:nvPr/>
          </p:nvGrpSpPr>
          <p:grpSpPr>
            <a:xfrm>
              <a:off x="3966707" y="1930403"/>
              <a:ext cx="4557234" cy="2926023"/>
              <a:chOff x="4038600" y="2370041"/>
              <a:chExt cx="4557234" cy="2926023"/>
            </a:xfrm>
          </p:grpSpPr>
          <p:pic>
            <p:nvPicPr>
              <p:cNvPr id="10" name="Picture 9">
                <a:extLst>
                  <a:ext uri="{FF2B5EF4-FFF2-40B4-BE49-F238E27FC236}">
                    <a16:creationId xmlns:a16="http://schemas.microsoft.com/office/drawing/2014/main" id="{3606250E-065D-4453-9B97-3192B4DF6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370041"/>
                <a:ext cx="4557234" cy="2926023"/>
              </a:xfrm>
              <a:prstGeom prst="rect">
                <a:avLst/>
              </a:prstGeom>
            </p:spPr>
          </p:pic>
          <p:sp>
            <p:nvSpPr>
              <p:cNvPr id="11" name="Rectangle 10">
                <a:extLst>
                  <a:ext uri="{FF2B5EF4-FFF2-40B4-BE49-F238E27FC236}">
                    <a16:creationId xmlns:a16="http://schemas.microsoft.com/office/drawing/2014/main" id="{27B59B52-946D-4B36-A3DE-9D84AA048A1B}"/>
                  </a:ext>
                </a:extLst>
              </p:cNvPr>
              <p:cNvSpPr/>
              <p:nvPr/>
            </p:nvSpPr>
            <p:spPr>
              <a:xfrm>
                <a:off x="4267200" y="4677508"/>
                <a:ext cx="4114800" cy="375138"/>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Georgia"/>
                </a:endParaRPr>
              </a:p>
            </p:txBody>
          </p:sp>
        </p:grpSp>
      </p:grpSp>
      <p:pic>
        <p:nvPicPr>
          <p:cNvPr id="12" name="Picture 11" descr="A screenshot of a cell phone&#10;&#10;Description automatically generated">
            <a:extLst>
              <a:ext uri="{FF2B5EF4-FFF2-40B4-BE49-F238E27FC236}">
                <a16:creationId xmlns:a16="http://schemas.microsoft.com/office/drawing/2014/main" id="{89C0A8D9-FD4E-4F7E-A91E-84B75D4B4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71" y="4585083"/>
            <a:ext cx="3451276" cy="2194560"/>
          </a:xfrm>
          <a:prstGeom prst="rect">
            <a:avLst/>
          </a:prstGeom>
        </p:spPr>
      </p:pic>
      <p:sp>
        <p:nvSpPr>
          <p:cNvPr id="2" name="Slide Number Placeholder 1">
            <a:extLst>
              <a:ext uri="{FF2B5EF4-FFF2-40B4-BE49-F238E27FC236}">
                <a16:creationId xmlns:a16="http://schemas.microsoft.com/office/drawing/2014/main" id="{F2C9448C-FB98-94CD-7433-8020EACF73D6}"/>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74116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5F1FCC-7AB6-292D-2A24-5F50EFE4F140}"/>
              </a:ext>
            </a:extLst>
          </p:cNvPr>
          <p:cNvSpPr>
            <a:spLocks noGrp="1"/>
          </p:cNvSpPr>
          <p:nvPr>
            <p:ph type="title"/>
          </p:nvPr>
        </p:nvSpPr>
        <p:spPr>
          <a:xfrm>
            <a:off x="581192" y="702156"/>
            <a:ext cx="11029616" cy="639534"/>
          </a:xfrm>
        </p:spPr>
        <p:txBody>
          <a:bodyPr/>
          <a:lstStyle/>
          <a:p>
            <a:r>
              <a:rPr lang="en-US" dirty="0"/>
              <a:t>Agenda</a:t>
            </a:r>
          </a:p>
        </p:txBody>
      </p:sp>
      <p:sp>
        <p:nvSpPr>
          <p:cNvPr id="6" name="Content Placeholder 5">
            <a:extLst>
              <a:ext uri="{FF2B5EF4-FFF2-40B4-BE49-F238E27FC236}">
                <a16:creationId xmlns:a16="http://schemas.microsoft.com/office/drawing/2014/main" id="{2DD9ACFC-8AB3-AE24-87EF-7D52656F9F68}"/>
              </a:ext>
            </a:extLst>
          </p:cNvPr>
          <p:cNvSpPr>
            <a:spLocks noGrp="1"/>
          </p:cNvSpPr>
          <p:nvPr>
            <p:ph idx="1"/>
          </p:nvPr>
        </p:nvSpPr>
        <p:spPr>
          <a:xfrm>
            <a:off x="581192" y="1666430"/>
            <a:ext cx="11029615" cy="4308920"/>
          </a:xfrm>
        </p:spPr>
        <p:txBody>
          <a:bodyPr>
            <a:normAutofit fontScale="92500" lnSpcReduction="10000"/>
          </a:bodyPr>
          <a:lstStyle/>
          <a:p>
            <a:r>
              <a:rPr lang="en-US" dirty="0"/>
              <a:t>What’s changing for 2023?</a:t>
            </a:r>
          </a:p>
          <a:p>
            <a:r>
              <a:rPr lang="en-US" dirty="0"/>
              <a:t>Consumerism Tools</a:t>
            </a:r>
          </a:p>
          <a:p>
            <a:r>
              <a:rPr lang="en-US" dirty="0"/>
              <a:t>Medical Plan Options</a:t>
            </a:r>
          </a:p>
          <a:p>
            <a:r>
              <a:rPr lang="en-US" dirty="0"/>
              <a:t>Medical Programs</a:t>
            </a:r>
          </a:p>
          <a:p>
            <a:r>
              <a:rPr lang="en-US" dirty="0"/>
              <a:t>Ancillary Benefits</a:t>
            </a:r>
          </a:p>
          <a:p>
            <a:pPr lvl="1"/>
            <a:r>
              <a:rPr lang="en-US" dirty="0"/>
              <a:t>Dental Plan Options</a:t>
            </a:r>
          </a:p>
          <a:p>
            <a:pPr lvl="1"/>
            <a:r>
              <a:rPr lang="en-US" dirty="0"/>
              <a:t>Vision Plan Options</a:t>
            </a:r>
          </a:p>
          <a:p>
            <a:pPr lvl="1"/>
            <a:r>
              <a:rPr lang="en-US" dirty="0"/>
              <a:t>Flexible Spending Account Plans</a:t>
            </a:r>
          </a:p>
          <a:p>
            <a:pPr lvl="1"/>
            <a:r>
              <a:rPr lang="en-US" dirty="0"/>
              <a:t>Disability Plan Options</a:t>
            </a:r>
          </a:p>
          <a:p>
            <a:pPr lvl="1"/>
            <a:r>
              <a:rPr lang="en-US" dirty="0"/>
              <a:t>Life and AD&amp;D Plan Options</a:t>
            </a:r>
          </a:p>
          <a:p>
            <a:pPr lvl="1"/>
            <a:r>
              <a:rPr lang="en-US" dirty="0"/>
              <a:t>Voluntary Benefits</a:t>
            </a:r>
          </a:p>
          <a:p>
            <a:r>
              <a:rPr lang="en-US" dirty="0"/>
              <a:t>Open Enrollment Details</a:t>
            </a:r>
            <a:br>
              <a:rPr lang="en-US" dirty="0"/>
            </a:br>
            <a:endParaRPr lang="en-US" dirty="0"/>
          </a:p>
          <a:p>
            <a:pPr lvl="1"/>
            <a:endParaRPr lang="en-US" dirty="0"/>
          </a:p>
        </p:txBody>
      </p:sp>
      <p:sp>
        <p:nvSpPr>
          <p:cNvPr id="4" name="Slide Number Placeholder 3">
            <a:extLst>
              <a:ext uri="{FF2B5EF4-FFF2-40B4-BE49-F238E27FC236}">
                <a16:creationId xmlns:a16="http://schemas.microsoft.com/office/drawing/2014/main" id="{C4C7D33B-48E6-38EE-FF18-C877BCF144AD}"/>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3261382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945402"/>
            <a:ext cx="8915400" cy="4694238"/>
          </a:xfrm>
        </p:spPr>
        <p:txBody>
          <a:bodyPr>
            <a:normAutofit fontScale="92500" lnSpcReduction="10000"/>
          </a:bodyPr>
          <a:lstStyle/>
          <a:p>
            <a:r>
              <a:rPr lang="en-US" sz="2200" dirty="0">
                <a:latin typeface="Calibri" panose="020F0502020204030204" pitchFamily="34" charset="0"/>
              </a:rPr>
              <a:t>HMO</a:t>
            </a:r>
          </a:p>
          <a:p>
            <a:pPr lvl="1">
              <a:buFont typeface="Wingdings" panose="05000000000000000000" pitchFamily="2" charset="2"/>
              <a:buChar char="§"/>
            </a:pPr>
            <a:r>
              <a:rPr lang="en-US" sz="1800" dirty="0">
                <a:latin typeface="Calibri" panose="020F0502020204030204" pitchFamily="34" charset="0"/>
              </a:rPr>
              <a:t>Cheaper premium rates in comparison to PPO due to limited network </a:t>
            </a:r>
          </a:p>
          <a:p>
            <a:pPr lvl="1">
              <a:buFont typeface="Wingdings" panose="05000000000000000000" pitchFamily="2" charset="2"/>
              <a:buChar char="§"/>
            </a:pPr>
            <a:r>
              <a:rPr lang="en-US" sz="1800" dirty="0">
                <a:latin typeface="Calibri" panose="020F0502020204030204" pitchFamily="34" charset="0"/>
              </a:rPr>
              <a:t>Higher negotiated discounts for medical services, thus less out of pocket expense</a:t>
            </a:r>
          </a:p>
          <a:p>
            <a:pPr lvl="1">
              <a:buFont typeface="Wingdings" panose="05000000000000000000" pitchFamily="2" charset="2"/>
              <a:buChar char="§"/>
            </a:pPr>
            <a:r>
              <a:rPr lang="en-US" sz="1800" dirty="0">
                <a:latin typeface="Calibri" panose="020F0502020204030204" pitchFamily="34" charset="0"/>
              </a:rPr>
              <a:t>Network limited to state of Virginia</a:t>
            </a:r>
          </a:p>
          <a:p>
            <a:pPr marL="324000" lvl="1" indent="0">
              <a:buNone/>
            </a:pPr>
            <a:endParaRPr lang="en-US" sz="1800" dirty="0">
              <a:latin typeface="Calibri" panose="020F0502020204030204" pitchFamily="34" charset="0"/>
            </a:endParaRPr>
          </a:p>
          <a:p>
            <a:r>
              <a:rPr lang="en-US" sz="2000" dirty="0">
                <a:latin typeface="Calibri" panose="020F0502020204030204" pitchFamily="34" charset="0"/>
              </a:rPr>
              <a:t>PPO</a:t>
            </a:r>
          </a:p>
          <a:p>
            <a:pPr lvl="1">
              <a:buFont typeface="Wingdings" panose="05000000000000000000" pitchFamily="2" charset="2"/>
              <a:buChar char="§"/>
            </a:pPr>
            <a:r>
              <a:rPr lang="en-US" sz="1800" dirty="0">
                <a:latin typeface="Calibri" panose="020F0502020204030204" pitchFamily="34" charset="0"/>
              </a:rPr>
              <a:t>Higher premium rates in comparison to HMO due to more robust network</a:t>
            </a:r>
          </a:p>
          <a:p>
            <a:pPr lvl="1">
              <a:buFont typeface="Wingdings" panose="05000000000000000000" pitchFamily="2" charset="2"/>
              <a:buChar char="§"/>
            </a:pPr>
            <a:r>
              <a:rPr lang="en-US" sz="1800" dirty="0">
                <a:latin typeface="Calibri" panose="020F0502020204030204" pitchFamily="34" charset="0"/>
              </a:rPr>
              <a:t>National network that crosses state lines</a:t>
            </a:r>
          </a:p>
          <a:p>
            <a:pPr lvl="1"/>
            <a:endParaRPr lang="en-US" sz="1800" dirty="0">
              <a:solidFill>
                <a:schemeClr val="tx1"/>
              </a:solidFill>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Anthem network provider – </a:t>
            </a:r>
            <a:r>
              <a:rPr lang="en-US" sz="2000" u="sng" dirty="0">
                <a:solidFill>
                  <a:srgbClr val="0070C0"/>
                </a:solidFill>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https://www.bcbs.com/</a:t>
            </a:r>
            <a:r>
              <a:rPr lang="en-US" sz="2000" dirty="0">
                <a:solidFill>
                  <a:srgbClr val="0070C0"/>
                </a:solidFill>
                <a:latin typeface="Calibri" panose="020F0502020204030204" pitchFamily="34" charset="0"/>
                <a:ea typeface="Times New Roman" panose="02020603050405020304" pitchFamily="18" charset="0"/>
              </a:rPr>
              <a:t> </a:t>
            </a:r>
            <a:endParaRPr lang="en-US" sz="2000"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Click </a:t>
            </a:r>
            <a:r>
              <a:rPr lang="en-US" sz="1800" dirty="0">
                <a:latin typeface="Calibri" panose="020F0502020204030204" pitchFamily="34" charset="0"/>
                <a:ea typeface="Times New Roman" panose="02020603050405020304" pitchFamily="18" charset="0"/>
              </a:rPr>
              <a:t>“Find Doctor” and use current address</a:t>
            </a:r>
          </a:p>
          <a:p>
            <a:pPr lvl="1">
              <a:buFont typeface="Wingdings" panose="05000000000000000000" pitchFamily="2" charset="2"/>
              <a:buChar char="§"/>
            </a:pPr>
            <a:r>
              <a:rPr lang="en-US" sz="1800" dirty="0">
                <a:latin typeface="Calibri" panose="020F0502020204030204" pitchFamily="34" charset="0"/>
                <a:cs typeface="Calibri" panose="020F0502020204030204" pitchFamily="34" charset="0"/>
              </a:rPr>
              <a:t>Enter “BVA” for PPO network or “XHY” for HMO network</a:t>
            </a:r>
          </a:p>
          <a:p>
            <a:endParaRPr lang="en-US" sz="2000" dirty="0">
              <a:solidFill>
                <a:schemeClr val="tx1"/>
              </a:solidFill>
              <a:latin typeface="Calibri" panose="020F0502020204030204" pitchFamily="34" charset="0"/>
            </a:endParaRPr>
          </a:p>
          <a:p>
            <a:endParaRPr lang="en-US" sz="2000" dirty="0">
              <a:solidFill>
                <a:schemeClr val="tx2">
                  <a:lumMod val="75000"/>
                </a:schemeClr>
              </a:solidFill>
              <a:latin typeface="Calibri" panose="020F0502020204030204" pitchFamily="34" charset="0"/>
            </a:endParaRPr>
          </a:p>
          <a:p>
            <a:endParaRPr lang="en-US" sz="2000" dirty="0">
              <a:solidFill>
                <a:schemeClr val="tx2">
                  <a:lumMod val="75000"/>
                </a:schemeClr>
              </a:solidFill>
              <a:latin typeface="Calibri" panose="020F0502020204030204" pitchFamily="34" charset="0"/>
            </a:endParaRPr>
          </a:p>
          <a:p>
            <a:endParaRPr lang="en-US" dirty="0"/>
          </a:p>
        </p:txBody>
      </p:sp>
      <p:sp>
        <p:nvSpPr>
          <p:cNvPr id="5" name="Title 1"/>
          <p:cNvSpPr txBox="1">
            <a:spLocks/>
          </p:cNvSpPr>
          <p:nvPr/>
        </p:nvSpPr>
        <p:spPr>
          <a:xfrm>
            <a:off x="418531" y="478808"/>
            <a:ext cx="7620000" cy="639762"/>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sz="3200" b="1" dirty="0">
                <a:solidFill>
                  <a:schemeClr val="tx1">
                    <a:lumMod val="75000"/>
                    <a:lumOff val="25000"/>
                  </a:schemeClr>
                </a:solidFill>
                <a:latin typeface="Calibri" panose="020F0502020204030204" pitchFamily="34" charset="0"/>
              </a:rPr>
              <a:t>HMO vs. PPO</a:t>
            </a:r>
          </a:p>
        </p:txBody>
      </p:sp>
      <p:sp>
        <p:nvSpPr>
          <p:cNvPr id="2" name="Slide Number Placeholder 1">
            <a:extLst>
              <a:ext uri="{FF2B5EF4-FFF2-40B4-BE49-F238E27FC236}">
                <a16:creationId xmlns:a16="http://schemas.microsoft.com/office/drawing/2014/main" id="{0F62FE86-22F5-A01A-182A-B9CB8E98EFF3}"/>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2951906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4294967295"/>
          </p:nvPr>
        </p:nvSpPr>
        <p:spPr>
          <a:xfrm>
            <a:off x="1828800" y="1470548"/>
            <a:ext cx="8610600" cy="4800600"/>
          </a:xfrm>
        </p:spPr>
        <p:txBody>
          <a:bodyPr>
            <a:normAutofit/>
          </a:bodyPr>
          <a:lstStyle/>
          <a:p>
            <a:pPr>
              <a:defRPr/>
            </a:pPr>
            <a:r>
              <a:rPr lang="en-US" sz="2000" dirty="0">
                <a:latin typeface="Calibri" pitchFamily="34" charset="0"/>
              </a:rPr>
              <a:t>$20 primary care/$40 specialist</a:t>
            </a:r>
          </a:p>
          <a:p>
            <a:pPr>
              <a:defRPr/>
            </a:pPr>
            <a:r>
              <a:rPr lang="en-US" sz="2000" dirty="0">
                <a:latin typeface="Calibri" pitchFamily="34" charset="0"/>
              </a:rPr>
              <a:t>100% for preventive care services, no member co-pay</a:t>
            </a:r>
          </a:p>
          <a:p>
            <a:pPr>
              <a:defRPr/>
            </a:pPr>
            <a:r>
              <a:rPr lang="en-US" sz="2000" dirty="0">
                <a:latin typeface="Calibri" pitchFamily="34" charset="0"/>
              </a:rPr>
              <a:t>80%/20% co-insurance in-network</a:t>
            </a:r>
          </a:p>
          <a:p>
            <a:pPr lvl="1">
              <a:defRPr/>
            </a:pPr>
            <a:r>
              <a:rPr lang="en-US" sz="1800" dirty="0">
                <a:solidFill>
                  <a:schemeClr val="tx1"/>
                </a:solidFill>
                <a:latin typeface="Calibri" pitchFamily="34" charset="0"/>
              </a:rPr>
              <a:t>Inpatient (after $400 copay) and outpatient (after $200 co-pay) hospitalization</a:t>
            </a:r>
          </a:p>
          <a:p>
            <a:pPr lvl="1">
              <a:defRPr/>
            </a:pPr>
            <a:r>
              <a:rPr lang="en-US" sz="1800" dirty="0">
                <a:solidFill>
                  <a:schemeClr val="tx1"/>
                </a:solidFill>
                <a:latin typeface="Calibri" pitchFamily="34" charset="0"/>
              </a:rPr>
              <a:t>Lab, tests, x-rays, and most other services</a:t>
            </a:r>
          </a:p>
          <a:p>
            <a:pPr>
              <a:defRPr/>
            </a:pPr>
            <a:r>
              <a:rPr lang="en-US" sz="2000" dirty="0">
                <a:latin typeface="Calibri" pitchFamily="34" charset="0"/>
              </a:rPr>
              <a:t>$4,000 individual/$8,000 family out of pocket maximum</a:t>
            </a:r>
          </a:p>
          <a:p>
            <a:pPr>
              <a:defRPr/>
            </a:pPr>
            <a:r>
              <a:rPr lang="en-US" sz="2000" dirty="0">
                <a:latin typeface="Calibri" pitchFamily="34" charset="0"/>
              </a:rPr>
              <a:t>Drug Co-pays: </a:t>
            </a:r>
          </a:p>
          <a:p>
            <a:pPr lvl="2">
              <a:spcBef>
                <a:spcPts val="0"/>
              </a:spcBef>
              <a:buClrTx/>
              <a:buFont typeface="Arial" panose="020B0604020202020204" pitchFamily="34" charset="0"/>
              <a:buChar char="•"/>
            </a:pPr>
            <a:r>
              <a:rPr lang="en-US" sz="1800" dirty="0">
                <a:solidFill>
                  <a:schemeClr val="tx1"/>
                </a:solidFill>
                <a:latin typeface="Calibri" pitchFamily="34" charset="0"/>
              </a:rPr>
              <a:t>$15/$40/$75/20% up to $200</a:t>
            </a:r>
          </a:p>
          <a:p>
            <a:pPr marL="109728" indent="0">
              <a:buNone/>
              <a:defRPr/>
            </a:pPr>
            <a:endParaRPr lang="en-US" sz="2000" dirty="0">
              <a:latin typeface="Calibri" pitchFamily="34" charset="0"/>
            </a:endParaRPr>
          </a:p>
          <a:p>
            <a:pPr>
              <a:defRPr/>
            </a:pPr>
            <a:endParaRPr lang="en-US" sz="2000" dirty="0">
              <a:solidFill>
                <a:schemeClr val="tx1">
                  <a:lumMod val="65000"/>
                  <a:lumOff val="35000"/>
                </a:schemeClr>
              </a:solidFill>
              <a:latin typeface="Calibri" pitchFamily="34" charset="0"/>
            </a:endParaRPr>
          </a:p>
          <a:p>
            <a:pPr lvl="1">
              <a:defRPr/>
            </a:pPr>
            <a:endParaRPr lang="en-US" dirty="0"/>
          </a:p>
          <a:p>
            <a:pPr>
              <a:defRPr/>
            </a:pPr>
            <a:endParaRPr lang="en-US" sz="2400" dirty="0"/>
          </a:p>
        </p:txBody>
      </p:sp>
      <p:sp>
        <p:nvSpPr>
          <p:cNvPr id="21508"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r>
              <a:rPr lang="en-US" altLang="en-US" sz="1800">
                <a:solidFill>
                  <a:schemeClr val="bg1"/>
                </a:solidFill>
                <a:latin typeface="Arial" panose="020B0604020202020204" pitchFamily="34" charset="0"/>
              </a:rPr>
              <a:t>6</a:t>
            </a:r>
          </a:p>
        </p:txBody>
      </p:sp>
      <p:sp>
        <p:nvSpPr>
          <p:cNvPr id="5" name="Title 1">
            <a:extLst>
              <a:ext uri="{FF2B5EF4-FFF2-40B4-BE49-F238E27FC236}">
                <a16:creationId xmlns:a16="http://schemas.microsoft.com/office/drawing/2014/main" id="{E1C6C667-8826-4113-986E-1302866CACC8}"/>
              </a:ext>
            </a:extLst>
          </p:cNvPr>
          <p:cNvSpPr txBox="1">
            <a:spLocks/>
          </p:cNvSpPr>
          <p:nvPr/>
        </p:nvSpPr>
        <p:spPr>
          <a:xfrm>
            <a:off x="481077" y="536857"/>
            <a:ext cx="7620000" cy="650498"/>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200" b="1" dirty="0">
                <a:solidFill>
                  <a:schemeClr val="tx1">
                    <a:lumMod val="75000"/>
                    <a:lumOff val="25000"/>
                  </a:schemeClr>
                </a:solidFill>
                <a:latin typeface="Calibri" pitchFamily="34" charset="0"/>
              </a:rPr>
              <a:t>PPO 20</a:t>
            </a:r>
          </a:p>
        </p:txBody>
      </p:sp>
      <p:sp>
        <p:nvSpPr>
          <p:cNvPr id="6" name="Slide Number Placeholder 1">
            <a:extLst>
              <a:ext uri="{FF2B5EF4-FFF2-40B4-BE49-F238E27FC236}">
                <a16:creationId xmlns:a16="http://schemas.microsoft.com/office/drawing/2014/main" id="{B30B4542-CC3C-4F37-A485-AA4673A16A0F}"/>
              </a:ext>
            </a:extLst>
          </p:cNvPr>
          <p:cNvSpPr txBox="1">
            <a:spLocks/>
          </p:cNvSpPr>
          <p:nvPr/>
        </p:nvSpPr>
        <p:spPr>
          <a:xfrm>
            <a:off x="9698736" y="2272"/>
            <a:ext cx="7620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A269C83-254E-4507-A77E-F811EA1FBE29}" type="slidenum">
              <a:rPr lang="en-US">
                <a:solidFill>
                  <a:schemeClr val="bg1"/>
                </a:solidFill>
              </a:rPr>
              <a:pPr algn="r"/>
              <a:t>21</a:t>
            </a:fld>
            <a:endParaRPr lang="en-US" dirty="0">
              <a:solidFill>
                <a:schemeClr val="bg1"/>
              </a:solidFill>
            </a:endParaRPr>
          </a:p>
        </p:txBody>
      </p:sp>
      <p:sp>
        <p:nvSpPr>
          <p:cNvPr id="2" name="Slide Number Placeholder 1">
            <a:extLst>
              <a:ext uri="{FF2B5EF4-FFF2-40B4-BE49-F238E27FC236}">
                <a16:creationId xmlns:a16="http://schemas.microsoft.com/office/drawing/2014/main" id="{9F57C462-DF0C-3B21-7806-C1DCC3185F3C}"/>
              </a:ext>
            </a:extLst>
          </p:cNvPr>
          <p:cNvSpPr txBox="1">
            <a:spLocks/>
          </p:cNvSpPr>
          <p:nvPr/>
        </p:nvSpPr>
        <p:spPr>
          <a:xfrm>
            <a:off x="10558300" y="6423914"/>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A98EE3D-8CD1-4C3F-BD1C-C98C9596463C}" type="slidenum">
              <a:rPr lang="en-US" sz="900" smtClean="0"/>
              <a:pPr algn="r"/>
              <a:t>21</a:t>
            </a:fld>
            <a:endParaRPr lang="en-US" sz="900" dirty="0"/>
          </a:p>
        </p:txBody>
      </p:sp>
    </p:spTree>
    <p:extLst>
      <p:ext uri="{BB962C8B-B14F-4D97-AF65-F5344CB8AC3E}">
        <p14:creationId xmlns:p14="http://schemas.microsoft.com/office/powerpoint/2010/main" val="1016837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75" y="585126"/>
            <a:ext cx="7620000" cy="520344"/>
          </a:xfrm>
        </p:spPr>
        <p:txBody>
          <a:bodyPr>
            <a:noAutofit/>
          </a:bodyPr>
          <a:lstStyle/>
          <a:p>
            <a:pPr>
              <a:defRPr/>
            </a:pPr>
            <a:r>
              <a:rPr lang="en-US" sz="3200" b="1" dirty="0">
                <a:latin typeface="Calibri" pitchFamily="34" charset="0"/>
              </a:rPr>
              <a:t>PPO 25</a:t>
            </a:r>
          </a:p>
        </p:txBody>
      </p:sp>
      <p:sp>
        <p:nvSpPr>
          <p:cNvPr id="20483" name="Content Placeholder 2"/>
          <p:cNvSpPr>
            <a:spLocks noGrp="1"/>
          </p:cNvSpPr>
          <p:nvPr>
            <p:ph idx="1"/>
          </p:nvPr>
        </p:nvSpPr>
        <p:spPr>
          <a:xfrm>
            <a:off x="1981200" y="1931156"/>
            <a:ext cx="7620000" cy="4343400"/>
          </a:xfrm>
        </p:spPr>
        <p:txBody>
          <a:bodyPr>
            <a:normAutofit/>
          </a:bodyPr>
          <a:lstStyle/>
          <a:p>
            <a:pPr>
              <a:defRPr/>
            </a:pPr>
            <a:r>
              <a:rPr lang="en-US" sz="2200" dirty="0">
                <a:latin typeface="Calibri" pitchFamily="34" charset="0"/>
              </a:rPr>
              <a:t>$25 primary care/$50 specialist</a:t>
            </a:r>
          </a:p>
          <a:p>
            <a:pPr>
              <a:defRPr/>
            </a:pPr>
            <a:r>
              <a:rPr lang="en-US" sz="2200" dirty="0">
                <a:latin typeface="Calibri" pitchFamily="34" charset="0"/>
              </a:rPr>
              <a:t>100% for preventive care services, no member copay</a:t>
            </a:r>
          </a:p>
          <a:p>
            <a:pPr>
              <a:defRPr/>
            </a:pPr>
            <a:r>
              <a:rPr lang="en-US" sz="2200" dirty="0">
                <a:latin typeface="Calibri" pitchFamily="34" charset="0"/>
              </a:rPr>
              <a:t>$500 individual/$1,000 family deductible</a:t>
            </a:r>
          </a:p>
          <a:p>
            <a:pPr lvl="1">
              <a:defRPr/>
            </a:pPr>
            <a:r>
              <a:rPr lang="en-US" sz="1900" dirty="0">
                <a:solidFill>
                  <a:schemeClr val="tx1"/>
                </a:solidFill>
                <a:latin typeface="Calibri" pitchFamily="34" charset="0"/>
              </a:rPr>
              <a:t>Inpatient and outpatient hospitalization</a:t>
            </a:r>
          </a:p>
          <a:p>
            <a:pPr lvl="1">
              <a:defRPr/>
            </a:pPr>
            <a:r>
              <a:rPr lang="en-US" sz="1900" dirty="0">
                <a:solidFill>
                  <a:schemeClr val="tx1"/>
                </a:solidFill>
                <a:latin typeface="Calibri" pitchFamily="34" charset="0"/>
              </a:rPr>
              <a:t>Lab, tests, x-rays, and most other services</a:t>
            </a:r>
          </a:p>
          <a:p>
            <a:pPr>
              <a:defRPr/>
            </a:pPr>
            <a:r>
              <a:rPr lang="en-US" sz="2200" dirty="0">
                <a:latin typeface="Calibri" pitchFamily="34" charset="0"/>
              </a:rPr>
              <a:t>80%/20% co-insurance in-network, after deductible</a:t>
            </a:r>
          </a:p>
          <a:p>
            <a:pPr>
              <a:defRPr/>
            </a:pPr>
            <a:r>
              <a:rPr lang="en-US" sz="2200" dirty="0">
                <a:latin typeface="Calibri" pitchFamily="34" charset="0"/>
              </a:rPr>
              <a:t>$4,500 individual/$9,000 family out of pocket maximum</a:t>
            </a:r>
          </a:p>
          <a:p>
            <a:pPr>
              <a:defRPr/>
            </a:pPr>
            <a:r>
              <a:rPr lang="en-US" sz="2200" dirty="0">
                <a:latin typeface="Calibri" pitchFamily="34" charset="0"/>
              </a:rPr>
              <a:t>Drug Copays: </a:t>
            </a:r>
          </a:p>
          <a:p>
            <a:pPr lvl="2">
              <a:spcBef>
                <a:spcPts val="0"/>
              </a:spcBef>
              <a:buClrTx/>
              <a:buFont typeface="Arial" panose="020B0604020202020204" pitchFamily="34" charset="0"/>
              <a:buChar char="•"/>
            </a:pPr>
            <a:r>
              <a:rPr lang="en-US" sz="1800" dirty="0">
                <a:solidFill>
                  <a:schemeClr val="tx1"/>
                </a:solidFill>
                <a:latin typeface="Calibri" pitchFamily="34" charset="0"/>
              </a:rPr>
              <a:t>$15/$40/$75/20% up to $200</a:t>
            </a:r>
          </a:p>
          <a:p>
            <a:pPr marL="109728" indent="0">
              <a:buNone/>
              <a:defRPr/>
            </a:pPr>
            <a:endParaRPr lang="en-US" sz="2000" dirty="0">
              <a:solidFill>
                <a:schemeClr val="tx1">
                  <a:lumMod val="65000"/>
                  <a:lumOff val="35000"/>
                </a:schemeClr>
              </a:solidFill>
              <a:latin typeface="Calibri" pitchFamily="34" charset="0"/>
            </a:endParaRPr>
          </a:p>
          <a:p>
            <a:pPr>
              <a:defRPr/>
            </a:pPr>
            <a:endParaRPr lang="en-US" sz="2000" dirty="0">
              <a:solidFill>
                <a:schemeClr val="tx1">
                  <a:lumMod val="65000"/>
                  <a:lumOff val="35000"/>
                </a:schemeClr>
              </a:solidFill>
              <a:latin typeface="Calibri" pitchFamily="34" charset="0"/>
            </a:endParaRPr>
          </a:p>
          <a:p>
            <a:pPr lvl="1">
              <a:buFont typeface="Arial" panose="020B0604020202020204" pitchFamily="34" charset="0"/>
              <a:buNone/>
              <a:defRPr/>
            </a:pPr>
            <a:endParaRPr lang="en-US" dirty="0"/>
          </a:p>
        </p:txBody>
      </p:sp>
      <p:sp>
        <p:nvSpPr>
          <p:cNvPr id="22532"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233F9D81-0846-4DD3-9B11-E14D713860D4}" type="slidenum">
              <a:rPr lang="en-US" altLang="en-US" sz="1800">
                <a:solidFill>
                  <a:schemeClr val="bg1"/>
                </a:solidFill>
                <a:latin typeface="Arial" panose="020B0604020202020204" pitchFamily="34" charset="0"/>
              </a:rPr>
              <a:pPr algn="ctr" eaLnBrk="1" hangingPunct="1">
                <a:spcBef>
                  <a:spcPct val="0"/>
                </a:spcBef>
                <a:buClrTx/>
                <a:buFontTx/>
                <a:buNone/>
              </a:pPr>
              <a:t>22</a:t>
            </a:fld>
            <a:endParaRPr lang="en-US" altLang="en-US" sz="180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4CF451C1-DA2B-3F25-C4A5-5E02A642E402}"/>
              </a:ext>
            </a:extLst>
          </p:cNvPr>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3053633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726" y="530534"/>
            <a:ext cx="7620000" cy="561287"/>
          </a:xfrm>
        </p:spPr>
        <p:txBody>
          <a:bodyPr>
            <a:noAutofit/>
          </a:bodyPr>
          <a:lstStyle/>
          <a:p>
            <a:pPr>
              <a:defRPr/>
            </a:pPr>
            <a:r>
              <a:rPr lang="en-US" sz="3200" b="1" dirty="0">
                <a:latin typeface="Calibri" pitchFamily="34" charset="0"/>
              </a:rPr>
              <a:t>HMO 25</a:t>
            </a:r>
          </a:p>
        </p:txBody>
      </p:sp>
      <p:sp>
        <p:nvSpPr>
          <p:cNvPr id="3" name="Content Placeholder 2"/>
          <p:cNvSpPr>
            <a:spLocks noGrp="1"/>
          </p:cNvSpPr>
          <p:nvPr>
            <p:ph idx="1"/>
          </p:nvPr>
        </p:nvSpPr>
        <p:spPr>
          <a:xfrm>
            <a:off x="1981200" y="1576317"/>
            <a:ext cx="7620000" cy="4876800"/>
          </a:xfrm>
        </p:spPr>
        <p:txBody>
          <a:bodyPr>
            <a:normAutofit/>
          </a:bodyPr>
          <a:lstStyle/>
          <a:p>
            <a:pPr>
              <a:defRPr/>
            </a:pPr>
            <a:r>
              <a:rPr lang="en-US" sz="2200" b="1" dirty="0">
                <a:latin typeface="Calibri" pitchFamily="34" charset="0"/>
              </a:rPr>
              <a:t>Anthem </a:t>
            </a:r>
            <a:r>
              <a:rPr lang="en-US" sz="2200" b="1" dirty="0" err="1">
                <a:latin typeface="Calibri" pitchFamily="34" charset="0"/>
              </a:rPr>
              <a:t>Healthkeepers</a:t>
            </a:r>
            <a:r>
              <a:rPr lang="en-US" sz="2200" b="1" dirty="0">
                <a:latin typeface="Calibri" pitchFamily="34" charset="0"/>
              </a:rPr>
              <a:t> HMO network of providers</a:t>
            </a:r>
            <a:endParaRPr lang="en-US" sz="2200" dirty="0">
              <a:latin typeface="Calibri" pitchFamily="34" charset="0"/>
            </a:endParaRPr>
          </a:p>
          <a:p>
            <a:pPr>
              <a:defRPr/>
            </a:pPr>
            <a:r>
              <a:rPr lang="en-US" sz="2200" dirty="0">
                <a:latin typeface="Calibri" pitchFamily="34" charset="0"/>
              </a:rPr>
              <a:t>$25 primary care/$50 specialist</a:t>
            </a:r>
          </a:p>
          <a:p>
            <a:pPr>
              <a:defRPr/>
            </a:pPr>
            <a:r>
              <a:rPr lang="en-US" sz="2200" dirty="0">
                <a:latin typeface="Calibri" pitchFamily="34" charset="0"/>
              </a:rPr>
              <a:t>100% for preventive care services, no member copay</a:t>
            </a:r>
          </a:p>
          <a:p>
            <a:pPr>
              <a:defRPr/>
            </a:pPr>
            <a:r>
              <a:rPr lang="en-US" sz="2200" dirty="0">
                <a:latin typeface="Calibri" pitchFamily="34" charset="0"/>
              </a:rPr>
              <a:t>$500 individual/$1,000 family deductible</a:t>
            </a:r>
          </a:p>
          <a:p>
            <a:pPr lvl="1">
              <a:defRPr/>
            </a:pPr>
            <a:r>
              <a:rPr lang="en-US" sz="1900" dirty="0">
                <a:solidFill>
                  <a:schemeClr val="tx1"/>
                </a:solidFill>
                <a:latin typeface="Calibri" pitchFamily="34" charset="0"/>
              </a:rPr>
              <a:t>Inpatient and outpatient hospitalization</a:t>
            </a:r>
          </a:p>
          <a:p>
            <a:pPr lvl="1">
              <a:defRPr/>
            </a:pPr>
            <a:r>
              <a:rPr lang="en-US" sz="1900" dirty="0">
                <a:solidFill>
                  <a:schemeClr val="tx1"/>
                </a:solidFill>
                <a:latin typeface="Calibri" pitchFamily="34" charset="0"/>
              </a:rPr>
              <a:t>Lab, tests, x-rays, and most other services</a:t>
            </a:r>
          </a:p>
          <a:p>
            <a:pPr>
              <a:defRPr/>
            </a:pPr>
            <a:r>
              <a:rPr lang="en-US" sz="2200" dirty="0">
                <a:latin typeface="Calibri" pitchFamily="34" charset="0"/>
              </a:rPr>
              <a:t>80%/20% co-insurance in-network, after deductible</a:t>
            </a:r>
          </a:p>
          <a:p>
            <a:pPr>
              <a:defRPr/>
            </a:pPr>
            <a:r>
              <a:rPr lang="en-US" sz="2200" dirty="0">
                <a:latin typeface="Calibri" pitchFamily="34" charset="0"/>
              </a:rPr>
              <a:t>$4,500 individual/$9,000 family out of pocket maximum</a:t>
            </a:r>
          </a:p>
          <a:p>
            <a:pPr>
              <a:defRPr/>
            </a:pPr>
            <a:r>
              <a:rPr lang="en-US" sz="2200" dirty="0">
                <a:latin typeface="Calibri" pitchFamily="34" charset="0"/>
              </a:rPr>
              <a:t>Drug Copays: </a:t>
            </a:r>
          </a:p>
          <a:p>
            <a:pPr lvl="2">
              <a:spcBef>
                <a:spcPts val="0"/>
              </a:spcBef>
              <a:buClrTx/>
              <a:buFont typeface="Arial" panose="020B0604020202020204" pitchFamily="34" charset="0"/>
              <a:buChar char="•"/>
            </a:pPr>
            <a:r>
              <a:rPr lang="en-US" sz="1800" dirty="0">
                <a:solidFill>
                  <a:schemeClr val="tx1"/>
                </a:solidFill>
                <a:latin typeface="Calibri" pitchFamily="34" charset="0"/>
              </a:rPr>
              <a:t>$15/$40/$75/20% up to $200</a:t>
            </a:r>
          </a:p>
          <a:p>
            <a:pPr marL="109728" indent="0">
              <a:buNone/>
              <a:defRPr/>
            </a:pPr>
            <a:endParaRPr lang="en-US" sz="2400" dirty="0">
              <a:latin typeface="Calibri" pitchFamily="34" charset="0"/>
            </a:endParaRPr>
          </a:p>
          <a:p>
            <a:pPr>
              <a:defRPr/>
            </a:pPr>
            <a:endParaRPr lang="en-US" sz="2000" dirty="0">
              <a:latin typeface="Calibri" pitchFamily="34" charset="0"/>
            </a:endParaRPr>
          </a:p>
        </p:txBody>
      </p:sp>
      <p:sp>
        <p:nvSpPr>
          <p:cNvPr id="23556" name="Slide Number Placeholder 2"/>
          <p:cNvSpPr>
            <a:spLocks/>
          </p:cNvSpPr>
          <p:nvPr/>
        </p:nvSpPr>
        <p:spPr bwMode="auto">
          <a:xfrm>
            <a:off x="10055226" y="5638801"/>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CAA1D5C8-2C77-4C3C-8481-6A266EDC7C90}" type="slidenum">
              <a:rPr lang="en-US" altLang="en-US" sz="1800">
                <a:solidFill>
                  <a:schemeClr val="bg1"/>
                </a:solidFill>
                <a:latin typeface="Arial" panose="020B0604020202020204" pitchFamily="34" charset="0"/>
              </a:rPr>
              <a:pPr algn="ctr" eaLnBrk="1" hangingPunct="1">
                <a:spcBef>
                  <a:spcPct val="0"/>
                </a:spcBef>
                <a:buClrTx/>
                <a:buFontTx/>
                <a:buNone/>
              </a:pPr>
              <a:t>23</a:t>
            </a:fld>
            <a:endParaRPr lang="en-US" altLang="en-US" sz="1800">
              <a:solidFill>
                <a:schemeClr val="bg1"/>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40F09CCD-6B26-8931-3C1C-8B74087BB4FC}"/>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244362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36" y="514614"/>
            <a:ext cx="7620000" cy="631798"/>
          </a:xfrm>
        </p:spPr>
        <p:txBody>
          <a:bodyPr/>
          <a:lstStyle/>
          <a:p>
            <a:pPr>
              <a:defRPr/>
            </a:pPr>
            <a:r>
              <a:rPr lang="en-US" sz="3200" b="1" dirty="0">
                <a:latin typeface="Calibri" panose="020F0502020204030204" pitchFamily="34" charset="0"/>
              </a:rPr>
              <a:t>HDHP Concept</a:t>
            </a:r>
          </a:p>
        </p:txBody>
      </p:sp>
      <p:sp>
        <p:nvSpPr>
          <p:cNvPr id="3" name="Content Placeholder 2"/>
          <p:cNvSpPr>
            <a:spLocks noGrp="1"/>
          </p:cNvSpPr>
          <p:nvPr>
            <p:ph idx="1"/>
          </p:nvPr>
        </p:nvSpPr>
        <p:spPr>
          <a:xfrm>
            <a:off x="1981200" y="1334072"/>
            <a:ext cx="7620000" cy="4800600"/>
          </a:xfrm>
        </p:spPr>
        <p:txBody>
          <a:bodyPr>
            <a:normAutofit/>
          </a:bodyPr>
          <a:lstStyle/>
          <a:p>
            <a:pPr>
              <a:defRPr/>
            </a:pPr>
            <a:r>
              <a:rPr lang="en-US" sz="2000" dirty="0">
                <a:latin typeface="Calibri" panose="020F0502020204030204" pitchFamily="34" charset="0"/>
              </a:rPr>
              <a:t>Plan design is a high deductible health plan (HDHP), typically $2,000 or higher; an individual is responsible for healthcare expenses prior to meeting deductible.  Once deductible is satisfied, applicable plan coinsurance applied.</a:t>
            </a:r>
          </a:p>
          <a:p>
            <a:pPr marL="109728" indent="0">
              <a:buNone/>
              <a:defRPr/>
            </a:pPr>
            <a:endParaRPr lang="en-US" sz="2000" dirty="0">
              <a:latin typeface="Calibri" panose="020F0502020204030204" pitchFamily="34" charset="0"/>
            </a:endParaRPr>
          </a:p>
          <a:p>
            <a:pPr>
              <a:defRPr/>
            </a:pPr>
            <a:r>
              <a:rPr lang="en-US" sz="2000" dirty="0">
                <a:latin typeface="Calibri" panose="020F0502020204030204" pitchFamily="34" charset="0"/>
              </a:rPr>
              <a:t>In addition to the high deductible health plan, there are accounts set up to help “fund” or pay for healthcare services while meeting the deductible.  The two most common types of plans are:</a:t>
            </a:r>
          </a:p>
          <a:p>
            <a:pPr lvl="1">
              <a:defRPr/>
            </a:pPr>
            <a:r>
              <a:rPr lang="en-US" sz="1800" dirty="0">
                <a:solidFill>
                  <a:schemeClr val="tx1"/>
                </a:solidFill>
                <a:latin typeface="Calibri" panose="020F0502020204030204" pitchFamily="34" charset="0"/>
              </a:rPr>
              <a:t>Health Reimbursement Account (HRA)</a:t>
            </a:r>
          </a:p>
          <a:p>
            <a:pPr lvl="1">
              <a:defRPr/>
            </a:pPr>
            <a:r>
              <a:rPr lang="en-US" sz="1800" dirty="0">
                <a:solidFill>
                  <a:schemeClr val="tx1"/>
                </a:solidFill>
                <a:latin typeface="Calibri" panose="020F0502020204030204" pitchFamily="34" charset="0"/>
              </a:rPr>
              <a:t>Health Savings Account (HSA)</a:t>
            </a:r>
          </a:p>
          <a:p>
            <a:pPr>
              <a:defRPr/>
            </a:pPr>
            <a:endParaRPr lang="en-US" dirty="0"/>
          </a:p>
        </p:txBody>
      </p:sp>
      <p:sp>
        <p:nvSpPr>
          <p:cNvPr id="24580"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AA074C5A-C118-4878-A1A3-9177040F6F57}" type="slidenum">
              <a:rPr lang="en-US" altLang="en-US" sz="1800">
                <a:solidFill>
                  <a:schemeClr val="bg1"/>
                </a:solidFill>
                <a:latin typeface="Arial" panose="020B0604020202020204" pitchFamily="34" charset="0"/>
              </a:rPr>
              <a:pPr algn="ctr" eaLnBrk="1" hangingPunct="1">
                <a:spcBef>
                  <a:spcPct val="0"/>
                </a:spcBef>
                <a:buClrTx/>
                <a:buFontTx/>
                <a:buNone/>
              </a:pPr>
              <a:t>24</a:t>
            </a:fld>
            <a:endParaRPr lang="en-US" altLang="en-US" sz="1800">
              <a:solidFill>
                <a:schemeClr val="bg1"/>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8B431B5A-43F2-2768-BFEB-C1F8D8FB52D4}"/>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150630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36" y="533400"/>
            <a:ext cx="8229600" cy="646176"/>
          </a:xfrm>
        </p:spPr>
        <p:txBody>
          <a:bodyPr/>
          <a:lstStyle/>
          <a:p>
            <a:pPr>
              <a:defRPr/>
            </a:pPr>
            <a:r>
              <a:rPr lang="en-US" sz="3200" b="1" dirty="0">
                <a:latin typeface="Calibri" pitchFamily="34" charset="0"/>
              </a:rPr>
              <a:t>PPO HRA</a:t>
            </a:r>
          </a:p>
        </p:txBody>
      </p:sp>
      <p:sp>
        <p:nvSpPr>
          <p:cNvPr id="23555" name="Content Placeholder 2"/>
          <p:cNvSpPr>
            <a:spLocks noGrp="1"/>
          </p:cNvSpPr>
          <p:nvPr>
            <p:ph idx="1"/>
          </p:nvPr>
        </p:nvSpPr>
        <p:spPr>
          <a:xfrm>
            <a:off x="1981200" y="1514080"/>
            <a:ext cx="8229600" cy="3922776"/>
          </a:xfrm>
        </p:spPr>
        <p:txBody>
          <a:bodyPr>
            <a:normAutofit/>
          </a:bodyPr>
          <a:lstStyle/>
          <a:p>
            <a:pPr>
              <a:buFont typeface="Arial" panose="020B0604020202020204" pitchFamily="34" charset="0"/>
              <a:buNone/>
              <a:defRPr/>
            </a:pPr>
            <a:r>
              <a:rPr lang="en-US" sz="2000" dirty="0">
                <a:solidFill>
                  <a:schemeClr val="tx1"/>
                </a:solidFill>
                <a:latin typeface="Calibri" pitchFamily="34" charset="0"/>
              </a:rPr>
              <a:t>Two components:</a:t>
            </a:r>
          </a:p>
          <a:p>
            <a:pPr>
              <a:buFont typeface="Arial" panose="020B0604020202020204" pitchFamily="34" charset="0"/>
              <a:buNone/>
              <a:defRPr/>
            </a:pPr>
            <a:r>
              <a:rPr lang="en-US" sz="2000" dirty="0">
                <a:solidFill>
                  <a:schemeClr val="tx1"/>
                </a:solidFill>
                <a:latin typeface="Calibri" pitchFamily="34" charset="0"/>
              </a:rPr>
              <a:t>  </a:t>
            </a:r>
          </a:p>
          <a:p>
            <a:pPr marL="914400" lvl="1" indent="-457200">
              <a:buFontTx/>
              <a:buAutoNum type="arabicPeriod"/>
              <a:defRPr/>
            </a:pPr>
            <a:r>
              <a:rPr lang="en-US" sz="2000" dirty="0">
                <a:solidFill>
                  <a:schemeClr val="tx1"/>
                </a:solidFill>
                <a:latin typeface="Calibri" pitchFamily="34" charset="0"/>
              </a:rPr>
              <a:t>High deductible health plan (HDHP) </a:t>
            </a:r>
          </a:p>
          <a:p>
            <a:pPr marL="914400" lvl="1" indent="-457200">
              <a:buFontTx/>
              <a:buAutoNum type="arabicPeriod"/>
              <a:defRPr/>
            </a:pPr>
            <a:r>
              <a:rPr lang="en-US" sz="2000" dirty="0">
                <a:solidFill>
                  <a:schemeClr val="tx1"/>
                </a:solidFill>
                <a:latin typeface="Calibri" pitchFamily="34" charset="0"/>
              </a:rPr>
              <a:t>Health reimbursement account (HRA)</a:t>
            </a:r>
          </a:p>
        </p:txBody>
      </p:sp>
      <p:sp>
        <p:nvSpPr>
          <p:cNvPr id="25604" name="Slide Number Placeholder 3"/>
          <p:cNvSpPr>
            <a:spLocks noGrp="1"/>
          </p:cNvSpPr>
          <p:nvPr>
            <p:ph type="sldNum" sz="quarter" idx="10"/>
          </p:nvPr>
        </p:nvSpPr>
        <p:spPr bwMode="auto">
          <a:xfrm>
            <a:off x="4267200" y="6248400"/>
            <a:ext cx="2133600" cy="476250"/>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r">
              <a:spcBef>
                <a:spcPct val="0"/>
              </a:spcBef>
              <a:buClrTx/>
              <a:buFontTx/>
              <a:buNone/>
            </a:pPr>
            <a:fld id="{0CDF9893-976A-472F-A7E3-445D2A929364}" type="slidenum">
              <a:rPr lang="en-US" altLang="en-US" sz="1200">
                <a:solidFill>
                  <a:schemeClr val="bg2"/>
                </a:solidFill>
              </a:rPr>
              <a:pPr algn="r">
                <a:spcBef>
                  <a:spcPct val="0"/>
                </a:spcBef>
                <a:buClrTx/>
                <a:buFontTx/>
                <a:buNone/>
              </a:pPr>
              <a:t>25</a:t>
            </a:fld>
            <a:endParaRPr lang="en-US" altLang="en-US" sz="1200">
              <a:solidFill>
                <a:schemeClr val="bg2"/>
              </a:solidFill>
            </a:endParaRPr>
          </a:p>
        </p:txBody>
      </p:sp>
      <p:sp>
        <p:nvSpPr>
          <p:cNvPr id="25605"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8C9E3CE8-5F4D-4BED-A9BF-B2D68409069D}" type="slidenum">
              <a:rPr lang="en-US" altLang="en-US" sz="1800">
                <a:solidFill>
                  <a:schemeClr val="bg1"/>
                </a:solidFill>
                <a:latin typeface="Arial" panose="020B0604020202020204" pitchFamily="34" charset="0"/>
              </a:rPr>
              <a:pPr algn="ctr" eaLnBrk="1" hangingPunct="1">
                <a:spcBef>
                  <a:spcPct val="0"/>
                </a:spcBef>
                <a:buClrTx/>
                <a:buFontTx/>
                <a:buNone/>
              </a:pPr>
              <a:t>25</a:t>
            </a:fld>
            <a:endParaRPr lang="en-US" altLang="en-US" sz="1800">
              <a:solidFill>
                <a:schemeClr val="bg1"/>
              </a:solidFill>
              <a:latin typeface="Arial" panose="020B0604020202020204" pitchFamily="34" charset="0"/>
            </a:endParaRPr>
          </a:p>
        </p:txBody>
      </p:sp>
      <p:sp>
        <p:nvSpPr>
          <p:cNvPr id="3" name="Slide Number Placeholder 1">
            <a:extLst>
              <a:ext uri="{FF2B5EF4-FFF2-40B4-BE49-F238E27FC236}">
                <a16:creationId xmlns:a16="http://schemas.microsoft.com/office/drawing/2014/main" id="{9B7C4B74-8D15-4449-ADFD-8B5737C7ADE2}"/>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3770757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137312"/>
            <a:ext cx="8153400" cy="5410200"/>
          </a:xfrm>
        </p:spPr>
        <p:txBody>
          <a:bodyPr>
            <a:normAutofit fontScale="32500" lnSpcReduction="20000"/>
          </a:bodyPr>
          <a:lstStyle/>
          <a:p>
            <a:pPr eaLnBrk="1" hangingPunct="1">
              <a:defRPr/>
            </a:pPr>
            <a:r>
              <a:rPr lang="en-US" sz="4500" dirty="0">
                <a:solidFill>
                  <a:schemeClr val="tx1"/>
                </a:solidFill>
                <a:latin typeface="Calibri" pitchFamily="34" charset="0"/>
              </a:rPr>
              <a:t>Deductible (HRA)</a:t>
            </a:r>
          </a:p>
          <a:p>
            <a:pPr lvl="1" eaLnBrk="1" hangingPunct="1">
              <a:defRPr/>
            </a:pPr>
            <a:r>
              <a:rPr lang="en-US" sz="4000" dirty="0">
                <a:solidFill>
                  <a:schemeClr val="tx1"/>
                </a:solidFill>
                <a:latin typeface="Calibri" pitchFamily="34" charset="0"/>
              </a:rPr>
              <a:t>$2,000 ($500 HRA allocation) Individual</a:t>
            </a:r>
          </a:p>
          <a:p>
            <a:pPr lvl="1" eaLnBrk="1" hangingPunct="1">
              <a:defRPr/>
            </a:pPr>
            <a:r>
              <a:rPr lang="en-US" sz="4000" dirty="0">
                <a:solidFill>
                  <a:schemeClr val="tx1"/>
                </a:solidFill>
                <a:latin typeface="Calibri" pitchFamily="34" charset="0"/>
              </a:rPr>
              <a:t>$4,000 ($1,000 HRA allocation) Family </a:t>
            </a:r>
          </a:p>
          <a:p>
            <a:pPr lvl="1" eaLnBrk="1" hangingPunct="1">
              <a:defRPr/>
            </a:pPr>
            <a:r>
              <a:rPr lang="en-US" sz="4000" dirty="0">
                <a:solidFill>
                  <a:schemeClr val="tx1"/>
                </a:solidFill>
                <a:latin typeface="Calibri" pitchFamily="34" charset="0"/>
              </a:rPr>
              <a:t>One person can meet the $2,000 deductible and the plan will start paying for that person even if the $4,000 for family hasn’t been satisfied</a:t>
            </a:r>
          </a:p>
          <a:p>
            <a:pPr>
              <a:defRPr/>
            </a:pPr>
            <a:r>
              <a:rPr lang="en-US" sz="4500" dirty="0">
                <a:solidFill>
                  <a:schemeClr val="tx1"/>
                </a:solidFill>
                <a:latin typeface="Calibri" pitchFamily="34" charset="0"/>
              </a:rPr>
              <a:t>Preventive care services covered at 100% outside of the deductible</a:t>
            </a:r>
          </a:p>
          <a:p>
            <a:pPr>
              <a:defRPr/>
            </a:pPr>
            <a:r>
              <a:rPr lang="en-US" sz="4500" dirty="0">
                <a:solidFill>
                  <a:schemeClr val="tx1"/>
                </a:solidFill>
                <a:latin typeface="Calibri" pitchFamily="34" charset="0"/>
              </a:rPr>
              <a:t>80%/20% coinsurance in-network after deductible</a:t>
            </a:r>
          </a:p>
          <a:p>
            <a:pPr eaLnBrk="1" hangingPunct="1">
              <a:defRPr/>
            </a:pPr>
            <a:r>
              <a:rPr lang="en-US" sz="4500" dirty="0">
                <a:solidFill>
                  <a:schemeClr val="tx1"/>
                </a:solidFill>
                <a:latin typeface="Calibri" pitchFamily="34" charset="0"/>
              </a:rPr>
              <a:t>Out-of-Pocket Maximum</a:t>
            </a:r>
          </a:p>
          <a:p>
            <a:pPr lvl="1" eaLnBrk="1" hangingPunct="1">
              <a:defRPr/>
            </a:pPr>
            <a:r>
              <a:rPr lang="en-US" sz="4000" dirty="0">
                <a:solidFill>
                  <a:schemeClr val="tx1"/>
                </a:solidFill>
                <a:latin typeface="Calibri" pitchFamily="34" charset="0"/>
              </a:rPr>
              <a:t>$3,500 Individual</a:t>
            </a:r>
          </a:p>
          <a:p>
            <a:pPr lvl="1" eaLnBrk="1" hangingPunct="1">
              <a:defRPr/>
            </a:pPr>
            <a:r>
              <a:rPr lang="en-US" sz="4000" dirty="0">
                <a:solidFill>
                  <a:schemeClr val="tx1"/>
                </a:solidFill>
                <a:latin typeface="Calibri" pitchFamily="34" charset="0"/>
              </a:rPr>
              <a:t>$7,000 Family</a:t>
            </a:r>
          </a:p>
          <a:p>
            <a:pPr>
              <a:defRPr/>
            </a:pPr>
            <a:r>
              <a:rPr lang="en-US" sz="4500" dirty="0">
                <a:solidFill>
                  <a:schemeClr val="tx1"/>
                </a:solidFill>
                <a:latin typeface="Calibri" pitchFamily="34" charset="0"/>
              </a:rPr>
              <a:t>Drug copays: </a:t>
            </a:r>
          </a:p>
          <a:p>
            <a:pPr lvl="1">
              <a:defRPr/>
            </a:pPr>
            <a:r>
              <a:rPr lang="en-US" sz="4000" dirty="0">
                <a:solidFill>
                  <a:schemeClr val="tx1"/>
                </a:solidFill>
                <a:latin typeface="Calibri" pitchFamily="34" charset="0"/>
              </a:rPr>
              <a:t>$15/$40/$75/20% up to $200</a:t>
            </a:r>
          </a:p>
          <a:p>
            <a:pPr lvl="1">
              <a:defRPr/>
            </a:pPr>
            <a:r>
              <a:rPr lang="en-US" sz="4000" dirty="0">
                <a:solidFill>
                  <a:schemeClr val="tx1"/>
                </a:solidFill>
                <a:latin typeface="Calibri" pitchFamily="34" charset="0"/>
              </a:rPr>
              <a:t>Copays for approved preventive care drugs taken from HRA prior to deductible (please see ESI’s list of approved preventive drugs); copays do not accumulate towards deductible, but do accumulate towards the out-of-pocket maximum </a:t>
            </a:r>
          </a:p>
          <a:p>
            <a:pPr lvl="1">
              <a:defRPr/>
            </a:pPr>
            <a:r>
              <a:rPr lang="en-US" sz="4000" dirty="0">
                <a:solidFill>
                  <a:schemeClr val="tx1"/>
                </a:solidFill>
                <a:latin typeface="Calibri" pitchFamily="34" charset="0"/>
              </a:rPr>
              <a:t>Non-preventive drugs count towards deductible and out-of-pocket maximum</a:t>
            </a:r>
          </a:p>
          <a:p>
            <a:pPr lvl="1">
              <a:defRPr/>
            </a:pPr>
            <a:r>
              <a:rPr lang="en-US" sz="4000" dirty="0">
                <a:solidFill>
                  <a:schemeClr val="tx1"/>
                </a:solidFill>
                <a:latin typeface="Calibri" pitchFamily="34" charset="0"/>
              </a:rPr>
              <a:t>Copays for all drugs after deductible is met</a:t>
            </a:r>
          </a:p>
          <a:p>
            <a:pPr lvl="1" eaLnBrk="1" hangingPunct="1">
              <a:buFontTx/>
              <a:buNone/>
              <a:defRPr/>
            </a:pPr>
            <a:br>
              <a:rPr lang="en-US" dirty="0">
                <a:solidFill>
                  <a:schemeClr val="tx1">
                    <a:lumMod val="65000"/>
                    <a:lumOff val="35000"/>
                  </a:schemeClr>
                </a:solidFill>
                <a:latin typeface="Calibri" pitchFamily="34" charset="0"/>
              </a:rPr>
            </a:br>
            <a:endParaRPr lang="en-US" dirty="0">
              <a:solidFill>
                <a:schemeClr val="tx1">
                  <a:lumMod val="65000"/>
                  <a:lumOff val="35000"/>
                </a:schemeClr>
              </a:solidFill>
              <a:latin typeface="Calibri" pitchFamily="34" charset="0"/>
            </a:endParaRPr>
          </a:p>
        </p:txBody>
      </p:sp>
      <p:sp>
        <p:nvSpPr>
          <p:cNvPr id="26628"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0D20B006-4BEF-4A1B-93C5-EFF7938C575B}" type="slidenum">
              <a:rPr lang="en-US" altLang="en-US">
                <a:solidFill>
                  <a:schemeClr val="bg1"/>
                </a:solidFill>
              </a:rPr>
              <a:pPr algn="ctr" eaLnBrk="1" hangingPunct="1"/>
              <a:t>26</a:t>
            </a:fld>
            <a:endParaRPr lang="en-US" altLang="en-US">
              <a:solidFill>
                <a:schemeClr val="bg1"/>
              </a:solidFill>
            </a:endParaRPr>
          </a:p>
        </p:txBody>
      </p:sp>
      <p:sp>
        <p:nvSpPr>
          <p:cNvPr id="5" name="Slide Number Placeholder 1">
            <a:extLst>
              <a:ext uri="{FF2B5EF4-FFF2-40B4-BE49-F238E27FC236}">
                <a16:creationId xmlns:a16="http://schemas.microsoft.com/office/drawing/2014/main" id="{52F97443-0823-4486-8422-EB34C166516A}"/>
              </a:ext>
            </a:extLst>
          </p:cNvPr>
          <p:cNvSpPr txBox="1">
            <a:spLocks/>
          </p:cNvSpPr>
          <p:nvPr/>
        </p:nvSpPr>
        <p:spPr>
          <a:xfrm>
            <a:off x="9698736" y="2272"/>
            <a:ext cx="7620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A269C83-254E-4507-A77E-F811EA1FBE29}" type="slidenum">
              <a:rPr lang="en-US">
                <a:solidFill>
                  <a:schemeClr val="bg1"/>
                </a:solidFill>
              </a:rPr>
              <a:pPr algn="r"/>
              <a:t>26</a:t>
            </a:fld>
            <a:endParaRPr lang="en-US" dirty="0">
              <a:solidFill>
                <a:schemeClr val="bg1"/>
              </a:solidFill>
            </a:endParaRPr>
          </a:p>
        </p:txBody>
      </p:sp>
      <p:sp>
        <p:nvSpPr>
          <p:cNvPr id="2" name="Title 1">
            <a:extLst>
              <a:ext uri="{FF2B5EF4-FFF2-40B4-BE49-F238E27FC236}">
                <a16:creationId xmlns:a16="http://schemas.microsoft.com/office/drawing/2014/main" id="{CC8FB96A-D4DB-2B5B-5BAC-A10C6AA2F55D}"/>
              </a:ext>
            </a:extLst>
          </p:cNvPr>
          <p:cNvSpPr txBox="1">
            <a:spLocks/>
          </p:cNvSpPr>
          <p:nvPr/>
        </p:nvSpPr>
        <p:spPr>
          <a:xfrm>
            <a:off x="426493" y="516112"/>
            <a:ext cx="9004300" cy="6096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200" b="1" dirty="0">
                <a:solidFill>
                  <a:schemeClr val="tx1">
                    <a:lumMod val="75000"/>
                    <a:lumOff val="25000"/>
                  </a:schemeClr>
                </a:solidFill>
                <a:latin typeface="Calibri" pitchFamily="34" charset="0"/>
              </a:rPr>
              <a:t>1. PPO HRA Plan – High Deductible Health Plan</a:t>
            </a:r>
          </a:p>
        </p:txBody>
      </p:sp>
      <p:sp>
        <p:nvSpPr>
          <p:cNvPr id="4" name="Slide Number Placeholder 1">
            <a:extLst>
              <a:ext uri="{FF2B5EF4-FFF2-40B4-BE49-F238E27FC236}">
                <a16:creationId xmlns:a16="http://schemas.microsoft.com/office/drawing/2014/main" id="{0488FA51-7369-F7E8-001E-E216F35D4A14}"/>
              </a:ext>
            </a:extLst>
          </p:cNvPr>
          <p:cNvSpPr txBox="1">
            <a:spLocks/>
          </p:cNvSpPr>
          <p:nvPr/>
        </p:nvSpPr>
        <p:spPr>
          <a:xfrm>
            <a:off x="10558300" y="6423914"/>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A98EE3D-8CD1-4C3F-BD1C-C98C9596463C}" type="slidenum">
              <a:rPr lang="en-US" sz="900" smtClean="0"/>
              <a:pPr algn="r"/>
              <a:t>26</a:t>
            </a:fld>
            <a:endParaRPr lang="en-US" dirty="0"/>
          </a:p>
        </p:txBody>
      </p:sp>
    </p:spTree>
    <p:extLst>
      <p:ext uri="{BB962C8B-B14F-4D97-AF65-F5344CB8AC3E}">
        <p14:creationId xmlns:p14="http://schemas.microsoft.com/office/powerpoint/2010/main" val="3789281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1981200" y="1524000"/>
            <a:ext cx="7848600" cy="4038600"/>
          </a:xfrm>
        </p:spPr>
        <p:txBody>
          <a:bodyPr>
            <a:normAutofit/>
          </a:bodyPr>
          <a:lstStyle/>
          <a:p>
            <a:pPr eaLnBrk="1" hangingPunct="1">
              <a:defRPr/>
            </a:pPr>
            <a:r>
              <a:rPr lang="en-US" sz="2000" b="1" dirty="0">
                <a:solidFill>
                  <a:schemeClr val="tx1"/>
                </a:solidFill>
                <a:latin typeface="Calibri" pitchFamily="34" charset="0"/>
              </a:rPr>
              <a:t>Built in </a:t>
            </a:r>
            <a:r>
              <a:rPr lang="en-US" sz="2000" dirty="0">
                <a:solidFill>
                  <a:schemeClr val="tx1"/>
                </a:solidFill>
                <a:latin typeface="Calibri" pitchFamily="34" charset="0"/>
              </a:rPr>
              <a:t>HRA to offset deductible:</a:t>
            </a:r>
          </a:p>
          <a:p>
            <a:pPr lvl="1" eaLnBrk="1" hangingPunct="1">
              <a:defRPr/>
            </a:pPr>
            <a:r>
              <a:rPr lang="en-US" sz="1800" dirty="0">
                <a:solidFill>
                  <a:schemeClr val="tx1"/>
                </a:solidFill>
                <a:latin typeface="Calibri" pitchFamily="34" charset="0"/>
              </a:rPr>
              <a:t>$500 individual, $1,000 family</a:t>
            </a:r>
          </a:p>
          <a:p>
            <a:pPr lvl="1" eaLnBrk="1" hangingPunct="1">
              <a:defRPr/>
            </a:pPr>
            <a:r>
              <a:rPr lang="en-US" sz="1800" dirty="0">
                <a:solidFill>
                  <a:schemeClr val="tx1"/>
                </a:solidFill>
                <a:latin typeface="Calibri" pitchFamily="34" charset="0"/>
              </a:rPr>
              <a:t>HRA funds not spent roll over to next year, up to the annual deductible amount</a:t>
            </a:r>
          </a:p>
          <a:p>
            <a:pPr lvl="1" eaLnBrk="1" hangingPunct="1">
              <a:defRPr/>
            </a:pPr>
            <a:r>
              <a:rPr lang="en-US" sz="1800" dirty="0">
                <a:solidFill>
                  <a:schemeClr val="tx1"/>
                </a:solidFill>
                <a:latin typeface="Calibri" pitchFamily="34" charset="0"/>
              </a:rPr>
              <a:t>Pays first while meeting deductible</a:t>
            </a:r>
          </a:p>
          <a:p>
            <a:pPr lvl="1" eaLnBrk="1" hangingPunct="1">
              <a:defRPr/>
            </a:pPr>
            <a:r>
              <a:rPr lang="en-US" sz="1800" dirty="0">
                <a:solidFill>
                  <a:schemeClr val="tx1"/>
                </a:solidFill>
                <a:latin typeface="Calibri" pitchFamily="34" charset="0"/>
              </a:rPr>
              <a:t>Anthem processes claims and tracks HRA usage</a:t>
            </a:r>
          </a:p>
          <a:p>
            <a:pPr eaLnBrk="1" hangingPunct="1">
              <a:defRPr/>
            </a:pPr>
            <a:r>
              <a:rPr lang="en-US" sz="2000" dirty="0">
                <a:solidFill>
                  <a:schemeClr val="tx1"/>
                </a:solidFill>
                <a:latin typeface="Calibri" pitchFamily="34" charset="0"/>
              </a:rPr>
              <a:t>Can participate in traditional flexible spending account; HRA pays first</a:t>
            </a:r>
          </a:p>
        </p:txBody>
      </p:sp>
      <p:sp>
        <p:nvSpPr>
          <p:cNvPr id="27652"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2A74764B-DFF1-4F22-B3D6-2E74F20159C9}" type="slidenum">
              <a:rPr lang="en-US" altLang="en-US" sz="1800">
                <a:solidFill>
                  <a:schemeClr val="bg1"/>
                </a:solidFill>
                <a:latin typeface="Arial" panose="020B0604020202020204" pitchFamily="34" charset="0"/>
              </a:rPr>
              <a:pPr algn="ctr" eaLnBrk="1" hangingPunct="1">
                <a:spcBef>
                  <a:spcPct val="0"/>
                </a:spcBef>
                <a:buClrTx/>
                <a:buFontTx/>
                <a:buNone/>
              </a:pPr>
              <a:t>27</a:t>
            </a:fld>
            <a:endParaRPr lang="en-US" altLang="en-US" sz="180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8310C1CB-6FC1-4DF1-AA53-DE952241C47C}"/>
              </a:ext>
            </a:extLst>
          </p:cNvPr>
          <p:cNvSpPr txBox="1">
            <a:spLocks/>
          </p:cNvSpPr>
          <p:nvPr/>
        </p:nvSpPr>
        <p:spPr>
          <a:xfrm>
            <a:off x="440140" y="533400"/>
            <a:ext cx="9004300" cy="6096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200" b="1" dirty="0">
                <a:solidFill>
                  <a:schemeClr val="tx1">
                    <a:lumMod val="75000"/>
                    <a:lumOff val="25000"/>
                  </a:schemeClr>
                </a:solidFill>
                <a:latin typeface="Calibri" pitchFamily="34" charset="0"/>
              </a:rPr>
              <a:t>2. PPO HRA Plan – Health Reimbursement Account</a:t>
            </a:r>
          </a:p>
        </p:txBody>
      </p:sp>
      <p:sp>
        <p:nvSpPr>
          <p:cNvPr id="6" name="Slide Number Placeholder 1">
            <a:extLst>
              <a:ext uri="{FF2B5EF4-FFF2-40B4-BE49-F238E27FC236}">
                <a16:creationId xmlns:a16="http://schemas.microsoft.com/office/drawing/2014/main" id="{306D1720-1985-4217-9408-47DFBFA377DF}"/>
              </a:ext>
            </a:extLst>
          </p:cNvPr>
          <p:cNvSpPr txBox="1">
            <a:spLocks/>
          </p:cNvSpPr>
          <p:nvPr/>
        </p:nvSpPr>
        <p:spPr>
          <a:xfrm>
            <a:off x="9698736" y="2272"/>
            <a:ext cx="7620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A269C83-254E-4507-A77E-F811EA1FBE29}" type="slidenum">
              <a:rPr lang="en-US">
                <a:solidFill>
                  <a:schemeClr val="bg1"/>
                </a:solidFill>
              </a:rPr>
              <a:pPr algn="r"/>
              <a:t>27</a:t>
            </a:fld>
            <a:endParaRPr lang="en-US" dirty="0">
              <a:solidFill>
                <a:schemeClr val="bg1"/>
              </a:solidFill>
            </a:endParaRPr>
          </a:p>
        </p:txBody>
      </p:sp>
      <p:sp>
        <p:nvSpPr>
          <p:cNvPr id="2" name="Slide Number Placeholder 1">
            <a:extLst>
              <a:ext uri="{FF2B5EF4-FFF2-40B4-BE49-F238E27FC236}">
                <a16:creationId xmlns:a16="http://schemas.microsoft.com/office/drawing/2014/main" id="{B6684F0C-8D43-106E-8ABD-464001CE148A}"/>
              </a:ext>
            </a:extLst>
          </p:cNvPr>
          <p:cNvSpPr txBox="1">
            <a:spLocks/>
          </p:cNvSpPr>
          <p:nvPr/>
        </p:nvSpPr>
        <p:spPr>
          <a:xfrm>
            <a:off x="10558300" y="6423914"/>
            <a:ext cx="105251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A98EE3D-8CD1-4C3F-BD1C-C98C9596463C}" type="slidenum">
              <a:rPr lang="en-US" sz="900" smtClean="0"/>
              <a:pPr algn="r"/>
              <a:t>27</a:t>
            </a:fld>
            <a:endParaRPr lang="en-US" sz="900" dirty="0"/>
          </a:p>
        </p:txBody>
      </p:sp>
    </p:spTree>
    <p:extLst>
      <p:ext uri="{BB962C8B-B14F-4D97-AF65-F5344CB8AC3E}">
        <p14:creationId xmlns:p14="http://schemas.microsoft.com/office/powerpoint/2010/main" val="4197853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78" y="476536"/>
            <a:ext cx="8229600" cy="656230"/>
          </a:xfrm>
        </p:spPr>
        <p:txBody>
          <a:bodyPr>
            <a:normAutofit/>
          </a:bodyPr>
          <a:lstStyle/>
          <a:p>
            <a:pPr>
              <a:defRPr/>
            </a:pPr>
            <a:r>
              <a:rPr lang="en-US" sz="3200" b="1" dirty="0">
                <a:latin typeface="Calibri" pitchFamily="34" charset="0"/>
              </a:rPr>
              <a:t>PPO HSA $2000</a:t>
            </a:r>
          </a:p>
        </p:txBody>
      </p:sp>
      <p:sp>
        <p:nvSpPr>
          <p:cNvPr id="3" name="Content Placeholder 2"/>
          <p:cNvSpPr>
            <a:spLocks noGrp="1"/>
          </p:cNvSpPr>
          <p:nvPr>
            <p:ph idx="1"/>
          </p:nvPr>
        </p:nvSpPr>
        <p:spPr>
          <a:xfrm>
            <a:off x="1676400" y="2593074"/>
            <a:ext cx="8229600" cy="3442601"/>
          </a:xfrm>
        </p:spPr>
        <p:txBody>
          <a:bodyPr>
            <a:normAutofit fontScale="25000" lnSpcReduction="20000"/>
          </a:bodyPr>
          <a:lstStyle/>
          <a:p>
            <a:pPr>
              <a:defRPr/>
            </a:pPr>
            <a:r>
              <a:rPr lang="en-US" sz="7200" dirty="0">
                <a:latin typeface="Calibri" pitchFamily="34" charset="0"/>
              </a:rPr>
              <a:t>$2,000 individual/$4,000 family deductible</a:t>
            </a:r>
          </a:p>
          <a:p>
            <a:pPr lvl="1">
              <a:defRPr/>
            </a:pPr>
            <a:r>
              <a:rPr lang="en-US" sz="6400" dirty="0">
                <a:solidFill>
                  <a:schemeClr val="tx1"/>
                </a:solidFill>
                <a:latin typeface="Calibri" pitchFamily="34" charset="0"/>
              </a:rPr>
              <a:t>Dependents under family coverage must meet the $4,000 deductible before the plan will start paying  </a:t>
            </a:r>
          </a:p>
          <a:p>
            <a:pPr>
              <a:defRPr/>
            </a:pPr>
            <a:endParaRPr lang="en-US" sz="6400" dirty="0">
              <a:latin typeface="Calibri" pitchFamily="34" charset="0"/>
            </a:endParaRPr>
          </a:p>
          <a:p>
            <a:pPr>
              <a:defRPr/>
            </a:pPr>
            <a:r>
              <a:rPr lang="en-US" sz="7200" dirty="0">
                <a:latin typeface="Calibri" pitchFamily="34" charset="0"/>
              </a:rPr>
              <a:t>90%/10% co-insurance in-network for </a:t>
            </a:r>
            <a:r>
              <a:rPr lang="en-US" sz="7200" b="1" dirty="0">
                <a:latin typeface="Calibri" pitchFamily="34" charset="0"/>
              </a:rPr>
              <a:t>all medical costs after deductible</a:t>
            </a:r>
          </a:p>
          <a:p>
            <a:pPr>
              <a:defRPr/>
            </a:pPr>
            <a:endParaRPr lang="en-US" sz="7200" dirty="0">
              <a:latin typeface="Calibri" pitchFamily="34" charset="0"/>
            </a:endParaRPr>
          </a:p>
          <a:p>
            <a:pPr>
              <a:defRPr/>
            </a:pPr>
            <a:r>
              <a:rPr lang="en-US" sz="7200" dirty="0">
                <a:latin typeface="Calibri" pitchFamily="34" charset="0"/>
              </a:rPr>
              <a:t>Preventive care services covered at 100% outside of the deductible</a:t>
            </a:r>
          </a:p>
          <a:p>
            <a:pPr marL="109728" indent="0">
              <a:buNone/>
              <a:defRPr/>
            </a:pPr>
            <a:endParaRPr lang="en-US" sz="7200" dirty="0">
              <a:latin typeface="Calibri" pitchFamily="34" charset="0"/>
            </a:endParaRPr>
          </a:p>
          <a:p>
            <a:pPr>
              <a:defRPr/>
            </a:pPr>
            <a:r>
              <a:rPr lang="en-US" sz="7200" dirty="0">
                <a:latin typeface="Calibri" pitchFamily="34" charset="0"/>
              </a:rPr>
              <a:t>$3,500 individual/$7,000 family out of pocket maximum</a:t>
            </a:r>
          </a:p>
          <a:p>
            <a:pPr>
              <a:defRPr/>
            </a:pPr>
            <a:endParaRPr lang="en-US" sz="6400" dirty="0">
              <a:latin typeface="Calibri" pitchFamily="34" charset="0"/>
            </a:endParaRPr>
          </a:p>
          <a:p>
            <a:pPr>
              <a:defRPr/>
            </a:pPr>
            <a:r>
              <a:rPr lang="en-US" sz="7200" b="1" dirty="0">
                <a:latin typeface="Calibri" pitchFamily="34" charset="0"/>
              </a:rPr>
              <a:t>Drug copays</a:t>
            </a:r>
            <a:r>
              <a:rPr lang="en-US" sz="7200" dirty="0">
                <a:latin typeface="Calibri" pitchFamily="34" charset="0"/>
              </a:rPr>
              <a:t>: </a:t>
            </a:r>
          </a:p>
          <a:p>
            <a:pPr lvl="1">
              <a:defRPr/>
            </a:pPr>
            <a:r>
              <a:rPr lang="en-US" sz="6600" dirty="0">
                <a:solidFill>
                  <a:schemeClr val="tx1"/>
                </a:solidFill>
                <a:latin typeface="Calibri" pitchFamily="34" charset="0"/>
              </a:rPr>
              <a:t>$15/$40/$75/20% up to $200</a:t>
            </a:r>
          </a:p>
          <a:p>
            <a:pPr lvl="1">
              <a:defRPr/>
            </a:pPr>
            <a:r>
              <a:rPr lang="en-US" sz="6400" dirty="0">
                <a:solidFill>
                  <a:schemeClr val="tx1"/>
                </a:solidFill>
                <a:latin typeface="Calibri" pitchFamily="34" charset="0"/>
              </a:rPr>
              <a:t>Copays for approved preventive care drugs before deductible (please see ESI’s list of approved preventive drugs); copays do not accumulate towards deductible, but do accumulate towards the out-of-pocket maximum </a:t>
            </a:r>
          </a:p>
          <a:p>
            <a:pPr lvl="1">
              <a:defRPr/>
            </a:pPr>
            <a:r>
              <a:rPr lang="en-US" sz="6400" dirty="0">
                <a:solidFill>
                  <a:schemeClr val="tx1"/>
                </a:solidFill>
                <a:latin typeface="Calibri" pitchFamily="34" charset="0"/>
              </a:rPr>
              <a:t>Non-preventive drugs count towards deductible and out-of-pocket maximum</a:t>
            </a:r>
          </a:p>
          <a:p>
            <a:pPr lvl="1">
              <a:defRPr/>
            </a:pPr>
            <a:r>
              <a:rPr lang="en-US" sz="6400" dirty="0">
                <a:solidFill>
                  <a:schemeClr val="tx1"/>
                </a:solidFill>
                <a:latin typeface="Calibri" pitchFamily="34" charset="0"/>
              </a:rPr>
              <a:t>Copays for all drugs after deductible is met</a:t>
            </a:r>
          </a:p>
          <a:p>
            <a:pPr>
              <a:defRPr/>
            </a:pPr>
            <a:endParaRPr lang="en-US" sz="3300" dirty="0">
              <a:solidFill>
                <a:schemeClr val="tx1">
                  <a:lumMod val="65000"/>
                  <a:lumOff val="35000"/>
                </a:schemeClr>
              </a:solidFill>
              <a:latin typeface="Calibri" pitchFamily="34" charset="0"/>
            </a:endParaRPr>
          </a:p>
          <a:p>
            <a:pPr>
              <a:defRPr/>
            </a:pPr>
            <a:endParaRPr lang="en-US" i="1" dirty="0">
              <a:latin typeface="Calibri" pitchFamily="34" charset="0"/>
            </a:endParaRPr>
          </a:p>
          <a:p>
            <a:pPr>
              <a:buFont typeface="Arial" panose="020B0604020202020204" pitchFamily="34" charset="0"/>
              <a:buNone/>
              <a:defRPr/>
            </a:pPr>
            <a:r>
              <a:rPr lang="en-US" i="1" dirty="0">
                <a:latin typeface="Calibri" pitchFamily="34" charset="0"/>
              </a:rPr>
              <a:t> </a:t>
            </a:r>
          </a:p>
          <a:p>
            <a:pPr>
              <a:defRPr/>
            </a:pPr>
            <a:endParaRPr lang="en-US" dirty="0"/>
          </a:p>
        </p:txBody>
      </p:sp>
      <p:sp>
        <p:nvSpPr>
          <p:cNvPr id="29700" name="Slide Number Placeholder 2"/>
          <p:cNvSpPr>
            <a:spLocks/>
          </p:cNvSpPr>
          <p:nvPr/>
        </p:nvSpPr>
        <p:spPr bwMode="auto">
          <a:xfrm>
            <a:off x="10055226" y="5638801"/>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6D6F806B-4C71-4A37-8B98-C77C9083CBB0}" type="slidenum">
              <a:rPr lang="en-US" altLang="en-US">
                <a:solidFill>
                  <a:schemeClr val="bg1"/>
                </a:solidFill>
              </a:rPr>
              <a:pPr algn="ctr" eaLnBrk="1" hangingPunct="1"/>
              <a:t>28</a:t>
            </a:fld>
            <a:endParaRPr lang="en-US" altLang="en-US" dirty="0">
              <a:solidFill>
                <a:schemeClr val="bg1"/>
              </a:solidFill>
            </a:endParaRPr>
          </a:p>
        </p:txBody>
      </p:sp>
      <p:sp>
        <p:nvSpPr>
          <p:cNvPr id="4" name="Slide Number Placeholder 3">
            <a:extLst>
              <a:ext uri="{FF2B5EF4-FFF2-40B4-BE49-F238E27FC236}">
                <a16:creationId xmlns:a16="http://schemas.microsoft.com/office/drawing/2014/main" id="{0CF41F6F-2FC3-B539-C81D-D8F3E0D857AA}"/>
              </a:ext>
            </a:extLst>
          </p:cNvPr>
          <p:cNvSpPr>
            <a:spLocks noGrp="1"/>
          </p:cNvSpPr>
          <p:nvPr>
            <p:ph type="sldNum" sz="quarter" idx="12"/>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450096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731" y="524845"/>
            <a:ext cx="8229600" cy="587991"/>
          </a:xfrm>
        </p:spPr>
        <p:txBody>
          <a:bodyPr/>
          <a:lstStyle/>
          <a:p>
            <a:pPr>
              <a:defRPr/>
            </a:pPr>
            <a:r>
              <a:rPr lang="en-US" sz="3200" b="1" dirty="0">
                <a:latin typeface="Calibri" pitchFamily="34" charset="0"/>
              </a:rPr>
              <a:t>PPO $3000</a:t>
            </a:r>
          </a:p>
        </p:txBody>
      </p:sp>
      <p:sp>
        <p:nvSpPr>
          <p:cNvPr id="28675" name="Content Placeholder 2"/>
          <p:cNvSpPr>
            <a:spLocks noGrp="1"/>
          </p:cNvSpPr>
          <p:nvPr>
            <p:ph idx="1"/>
          </p:nvPr>
        </p:nvSpPr>
        <p:spPr>
          <a:xfrm>
            <a:off x="1600200" y="2142699"/>
            <a:ext cx="8229600" cy="3902502"/>
          </a:xfrm>
        </p:spPr>
        <p:txBody>
          <a:bodyPr>
            <a:normAutofit fontScale="25000" lnSpcReduction="20000"/>
          </a:bodyPr>
          <a:lstStyle/>
          <a:p>
            <a:pPr>
              <a:defRPr/>
            </a:pPr>
            <a:r>
              <a:rPr lang="en-US" sz="6400" dirty="0">
                <a:latin typeface="Calibri" pitchFamily="34" charset="0"/>
              </a:rPr>
              <a:t>$3,000 individual/$6,000 family deductible</a:t>
            </a:r>
          </a:p>
          <a:p>
            <a:pPr lvl="1">
              <a:defRPr/>
            </a:pPr>
            <a:r>
              <a:rPr lang="en-US" sz="5600" dirty="0">
                <a:solidFill>
                  <a:schemeClr val="tx1"/>
                </a:solidFill>
                <a:latin typeface="Calibri" pitchFamily="34" charset="0"/>
              </a:rPr>
              <a:t>One person can meet the $3,000 deductible and the plan will start paying for that person even if $6,000 for family hasn’t been satisfied</a:t>
            </a:r>
          </a:p>
          <a:p>
            <a:pPr lvl="1">
              <a:defRPr/>
            </a:pPr>
            <a:endParaRPr lang="en-US" sz="5600" dirty="0">
              <a:solidFill>
                <a:schemeClr val="tx1"/>
              </a:solidFill>
              <a:latin typeface="Calibri" pitchFamily="34" charset="0"/>
            </a:endParaRPr>
          </a:p>
          <a:p>
            <a:pPr>
              <a:defRPr/>
            </a:pPr>
            <a:r>
              <a:rPr lang="en-US" sz="6400" dirty="0">
                <a:latin typeface="Calibri" pitchFamily="34" charset="0"/>
              </a:rPr>
              <a:t>100% co-insurance in-network for </a:t>
            </a:r>
            <a:r>
              <a:rPr lang="en-US" sz="6400" b="1" dirty="0">
                <a:latin typeface="Calibri" pitchFamily="34" charset="0"/>
              </a:rPr>
              <a:t>medical after deductible</a:t>
            </a:r>
          </a:p>
          <a:p>
            <a:pPr>
              <a:defRPr/>
            </a:pPr>
            <a:endParaRPr lang="en-US" sz="6400" b="1" dirty="0">
              <a:latin typeface="Calibri" pitchFamily="34" charset="0"/>
            </a:endParaRPr>
          </a:p>
          <a:p>
            <a:pPr>
              <a:defRPr/>
            </a:pPr>
            <a:r>
              <a:rPr lang="en-US" sz="6400" dirty="0">
                <a:latin typeface="Calibri" pitchFamily="34" charset="0"/>
              </a:rPr>
              <a:t>Preventive care services covered at 100% outside of the deductible</a:t>
            </a:r>
          </a:p>
          <a:p>
            <a:pPr>
              <a:defRPr/>
            </a:pPr>
            <a:endParaRPr lang="en-US" sz="6400" dirty="0">
              <a:latin typeface="Calibri" pitchFamily="34" charset="0"/>
            </a:endParaRPr>
          </a:p>
          <a:p>
            <a:pPr>
              <a:defRPr/>
            </a:pPr>
            <a:r>
              <a:rPr lang="en-US" sz="6400" dirty="0">
                <a:latin typeface="Calibri" pitchFamily="34" charset="0"/>
              </a:rPr>
              <a:t>$4,000 individual/$8,000 family out of pocket maximum</a:t>
            </a:r>
          </a:p>
          <a:p>
            <a:pPr marL="109728" indent="0">
              <a:buNone/>
              <a:defRPr/>
            </a:pPr>
            <a:endParaRPr lang="en-US" sz="5600" dirty="0">
              <a:latin typeface="Calibri" pitchFamily="34" charset="0"/>
            </a:endParaRPr>
          </a:p>
          <a:p>
            <a:pPr>
              <a:defRPr/>
            </a:pPr>
            <a:r>
              <a:rPr lang="en-US" sz="6400" dirty="0">
                <a:latin typeface="Calibri" pitchFamily="34" charset="0"/>
              </a:rPr>
              <a:t>Drug copays: </a:t>
            </a:r>
          </a:p>
          <a:p>
            <a:pPr lvl="1">
              <a:defRPr/>
            </a:pPr>
            <a:r>
              <a:rPr lang="en-US" sz="6000" dirty="0">
                <a:solidFill>
                  <a:schemeClr val="tx1"/>
                </a:solidFill>
                <a:latin typeface="Calibri" pitchFamily="34" charset="0"/>
              </a:rPr>
              <a:t>$15/$40/$75/20% up to $200</a:t>
            </a:r>
          </a:p>
          <a:p>
            <a:pPr lvl="1">
              <a:defRPr/>
            </a:pPr>
            <a:r>
              <a:rPr lang="en-US" sz="5600" dirty="0">
                <a:solidFill>
                  <a:schemeClr val="tx1"/>
                </a:solidFill>
                <a:latin typeface="Calibri" pitchFamily="34" charset="0"/>
              </a:rPr>
              <a:t>Copays for approved preventive care drugs before deductible (please see ESI’s list of approved preventive drugs); copays do not accumulate towards deductible, but do accumulate towards the out-of-pocket maximum </a:t>
            </a:r>
          </a:p>
          <a:p>
            <a:pPr lvl="1">
              <a:defRPr/>
            </a:pPr>
            <a:r>
              <a:rPr lang="en-US" sz="5600" dirty="0">
                <a:solidFill>
                  <a:schemeClr val="tx1"/>
                </a:solidFill>
                <a:latin typeface="Calibri" pitchFamily="34" charset="0"/>
              </a:rPr>
              <a:t>Non-preventive drugs count towards deductible and out-of-pocket maximum</a:t>
            </a:r>
          </a:p>
          <a:p>
            <a:pPr lvl="1">
              <a:defRPr/>
            </a:pPr>
            <a:r>
              <a:rPr lang="en-US" sz="5600" dirty="0">
                <a:solidFill>
                  <a:schemeClr val="tx1"/>
                </a:solidFill>
                <a:latin typeface="Calibri" pitchFamily="34" charset="0"/>
              </a:rPr>
              <a:t>Copays for all drugs after deductible is met</a:t>
            </a:r>
          </a:p>
          <a:p>
            <a:pPr>
              <a:defRPr/>
            </a:pPr>
            <a:endParaRPr lang="en-US" sz="2000" dirty="0">
              <a:latin typeface="Calibri" pitchFamily="34" charset="0"/>
            </a:endParaRPr>
          </a:p>
          <a:p>
            <a:pPr>
              <a:defRPr/>
            </a:pPr>
            <a:endParaRPr lang="en-US" sz="2000" i="1" dirty="0">
              <a:solidFill>
                <a:schemeClr val="tx1">
                  <a:lumMod val="65000"/>
                  <a:lumOff val="35000"/>
                </a:schemeClr>
              </a:solidFill>
              <a:latin typeface="Calibri" pitchFamily="34" charset="0"/>
            </a:endParaRPr>
          </a:p>
          <a:p>
            <a:pPr>
              <a:defRPr/>
            </a:pPr>
            <a:endParaRPr lang="en-US" sz="1800" dirty="0"/>
          </a:p>
        </p:txBody>
      </p:sp>
      <p:sp>
        <p:nvSpPr>
          <p:cNvPr id="31748"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44E2F2A1-1CCB-4FE0-A7E0-B1F2F89391FB}" type="slidenum">
              <a:rPr lang="en-US" altLang="en-US" sz="1800">
                <a:solidFill>
                  <a:schemeClr val="bg1"/>
                </a:solidFill>
                <a:latin typeface="Arial" panose="020B0604020202020204" pitchFamily="34" charset="0"/>
              </a:rPr>
              <a:pPr algn="ctr" eaLnBrk="1" hangingPunct="1">
                <a:spcBef>
                  <a:spcPct val="0"/>
                </a:spcBef>
                <a:buClrTx/>
                <a:buFontTx/>
                <a:buNone/>
              </a:pPr>
              <a:t>29</a:t>
            </a:fld>
            <a:endParaRPr lang="en-US" altLang="en-US" sz="180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7AAEB6E4-9DD5-4002-BE1B-B36E39E058BB}"/>
              </a:ext>
            </a:extLst>
          </p:cNvPr>
          <p:cNvSpPr>
            <a:spLocks noGrp="1"/>
          </p:cNvSpPr>
          <p:nvPr>
            <p:ph type="sldNum" sz="quarter" idx="12"/>
          </p:nvPr>
        </p:nvSpPr>
        <p:spPr/>
        <p:txBody>
          <a:bodyPr/>
          <a:lstStyle/>
          <a:p>
            <a:fld id="{3A98EE3D-8CD1-4C3F-BD1C-C98C9596463C}" type="slidenum">
              <a:rPr lang="en-US" smtClean="0"/>
              <a:t>29</a:t>
            </a:fld>
            <a:endParaRPr lang="en-US" dirty="0"/>
          </a:p>
        </p:txBody>
      </p:sp>
    </p:spTree>
    <p:extLst>
      <p:ext uri="{BB962C8B-B14F-4D97-AF65-F5344CB8AC3E}">
        <p14:creationId xmlns:p14="http://schemas.microsoft.com/office/powerpoint/2010/main" val="162675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1951"/>
            <a:ext cx="12192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grpSp>
        <p:nvGrpSpPr>
          <p:cNvPr id="3" name="object 3"/>
          <p:cNvGrpSpPr/>
          <p:nvPr/>
        </p:nvGrpSpPr>
        <p:grpSpPr>
          <a:xfrm>
            <a:off x="0" y="629903"/>
            <a:ext cx="12192000" cy="5592233"/>
            <a:chOff x="0" y="472427"/>
            <a:chExt cx="9144000" cy="4194175"/>
          </a:xfrm>
        </p:grpSpPr>
        <p:sp>
          <p:nvSpPr>
            <p:cNvPr id="4" name="object 4"/>
            <p:cNvSpPr/>
            <p:nvPr/>
          </p:nvSpPr>
          <p:spPr>
            <a:xfrm>
              <a:off x="0" y="4666488"/>
              <a:ext cx="9144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sp>
          <p:nvSpPr>
            <p:cNvPr id="5" name="object 5"/>
            <p:cNvSpPr/>
            <p:nvPr/>
          </p:nvSpPr>
          <p:spPr>
            <a:xfrm>
              <a:off x="0" y="472427"/>
              <a:ext cx="9144000" cy="4194175"/>
            </a:xfrm>
            <a:custGeom>
              <a:avLst/>
              <a:gdLst/>
              <a:ahLst/>
              <a:cxnLst/>
              <a:rect l="l" t="t" r="r" b="b"/>
              <a:pathLst>
                <a:path w="9144000" h="4194175">
                  <a:moveTo>
                    <a:pt x="9144000" y="0"/>
                  </a:moveTo>
                  <a:lnTo>
                    <a:pt x="0" y="0"/>
                  </a:lnTo>
                  <a:lnTo>
                    <a:pt x="0" y="4194060"/>
                  </a:lnTo>
                  <a:lnTo>
                    <a:pt x="9144000" y="4194060"/>
                  </a:lnTo>
                  <a:lnTo>
                    <a:pt x="9144000" y="0"/>
                  </a:lnTo>
                  <a:close/>
                </a:path>
              </a:pathLst>
            </a:custGeom>
            <a:solidFill>
              <a:srgbClr val="00B0F0"/>
            </a:solidFill>
          </p:spPr>
          <p:txBody>
            <a:bodyPr wrap="square" lIns="0" tIns="0" rIns="0" bIns="0" rtlCol="0"/>
            <a:lstStyle/>
            <a:p>
              <a:endParaRPr sz="2400"/>
            </a:p>
          </p:txBody>
        </p:sp>
      </p:grpSp>
      <p:sp>
        <p:nvSpPr>
          <p:cNvPr id="12" name="object 12"/>
          <p:cNvSpPr txBox="1">
            <a:spLocks noGrp="1"/>
          </p:cNvSpPr>
          <p:nvPr>
            <p:ph type="title"/>
          </p:nvPr>
        </p:nvSpPr>
        <p:spPr>
          <a:xfrm>
            <a:off x="793280" y="2894618"/>
            <a:ext cx="10354733" cy="919974"/>
          </a:xfrm>
          <a:prstGeom prst="rect">
            <a:avLst/>
          </a:prstGeom>
        </p:spPr>
        <p:txBody>
          <a:bodyPr vert="horz" wrap="square" lIns="0" tIns="16933" rIns="0" bIns="0" rtlCol="0" anchor="t">
            <a:spAutoFit/>
          </a:bodyPr>
          <a:lstStyle/>
          <a:p>
            <a:pPr marL="16933">
              <a:spcBef>
                <a:spcPts val="133"/>
              </a:spcBef>
            </a:pPr>
            <a:r>
              <a:rPr lang="en-US" sz="5867" b="1" spc="-113" dirty="0">
                <a:solidFill>
                  <a:srgbClr val="FFFFFF"/>
                </a:solidFill>
                <a:latin typeface="Calibri" panose="020F0502020204030204" pitchFamily="34" charset="0"/>
                <a:cs typeface="Calibri" panose="020F0502020204030204" pitchFamily="34" charset="0"/>
              </a:rPr>
              <a:t>What’s Changing for 2023?</a:t>
            </a:r>
            <a:endParaRPr sz="5867"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6A410F2-A733-A858-7C21-63E32F658AD1}"/>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3571256302"/>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83" y="558421"/>
            <a:ext cx="8229600" cy="506104"/>
          </a:xfrm>
        </p:spPr>
        <p:txBody>
          <a:bodyPr>
            <a:noAutofit/>
          </a:bodyPr>
          <a:lstStyle/>
          <a:p>
            <a:pPr eaLnBrk="1" hangingPunct="1">
              <a:defRPr/>
            </a:pPr>
            <a:r>
              <a:rPr lang="en-US" sz="3200" b="1" dirty="0">
                <a:latin typeface="Calibri" pitchFamily="34" charset="0"/>
              </a:rPr>
              <a:t>HMO $3000 </a:t>
            </a:r>
            <a:endParaRPr lang="en-US" sz="3200" b="1" i="1" dirty="0">
              <a:latin typeface="Calibri" pitchFamily="34" charset="0"/>
            </a:endParaRPr>
          </a:p>
        </p:txBody>
      </p:sp>
      <p:sp>
        <p:nvSpPr>
          <p:cNvPr id="29699" name="Content Placeholder 2"/>
          <p:cNvSpPr>
            <a:spLocks noGrp="1"/>
          </p:cNvSpPr>
          <p:nvPr>
            <p:ph idx="1"/>
          </p:nvPr>
        </p:nvSpPr>
        <p:spPr>
          <a:xfrm>
            <a:off x="382137" y="3016153"/>
            <a:ext cx="10781732" cy="2548720"/>
          </a:xfrm>
        </p:spPr>
        <p:txBody>
          <a:bodyPr>
            <a:normAutofit fontScale="25000" lnSpcReduction="20000"/>
          </a:bodyPr>
          <a:lstStyle/>
          <a:p>
            <a:pPr>
              <a:defRPr/>
            </a:pPr>
            <a:r>
              <a:rPr lang="en-US" sz="6400" b="1" dirty="0">
                <a:latin typeface="Calibri" pitchFamily="34" charset="0"/>
              </a:rPr>
              <a:t>Anthem </a:t>
            </a:r>
            <a:r>
              <a:rPr lang="en-US" sz="6400" b="1" dirty="0" err="1">
                <a:latin typeface="Calibri" pitchFamily="34" charset="0"/>
              </a:rPr>
              <a:t>Healthkeepers</a:t>
            </a:r>
            <a:r>
              <a:rPr lang="en-US" sz="6400" b="1" dirty="0">
                <a:latin typeface="Calibri" pitchFamily="34" charset="0"/>
              </a:rPr>
              <a:t> HMO network of providers</a:t>
            </a:r>
            <a:endParaRPr lang="en-US" sz="6400" dirty="0">
              <a:latin typeface="Calibri" pitchFamily="34" charset="0"/>
            </a:endParaRPr>
          </a:p>
          <a:p>
            <a:pPr>
              <a:defRPr/>
            </a:pPr>
            <a:endParaRPr lang="en-US" sz="5600" dirty="0">
              <a:latin typeface="Calibri" pitchFamily="34" charset="0"/>
            </a:endParaRPr>
          </a:p>
          <a:p>
            <a:pPr>
              <a:defRPr/>
            </a:pPr>
            <a:r>
              <a:rPr lang="en-US" sz="6400" dirty="0">
                <a:latin typeface="Calibri" pitchFamily="34" charset="0"/>
              </a:rPr>
              <a:t>$3,000 individual/$6,000 family deductible</a:t>
            </a:r>
          </a:p>
          <a:p>
            <a:pPr lvl="1">
              <a:defRPr/>
            </a:pPr>
            <a:r>
              <a:rPr lang="en-US" sz="5600" dirty="0">
                <a:solidFill>
                  <a:schemeClr val="tx1"/>
                </a:solidFill>
                <a:latin typeface="Calibri" pitchFamily="34" charset="0"/>
              </a:rPr>
              <a:t>One person can meet the $3,000 deductible and the plan will start paying for that person even if $6,000 for family hasn’t been satisfied</a:t>
            </a:r>
          </a:p>
          <a:p>
            <a:pPr lvl="1">
              <a:defRPr/>
            </a:pPr>
            <a:endParaRPr lang="en-US" sz="5600" dirty="0">
              <a:solidFill>
                <a:schemeClr val="tx1"/>
              </a:solidFill>
              <a:latin typeface="Calibri" pitchFamily="34" charset="0"/>
            </a:endParaRPr>
          </a:p>
          <a:p>
            <a:pPr>
              <a:defRPr/>
            </a:pPr>
            <a:r>
              <a:rPr lang="en-US" sz="6400" dirty="0">
                <a:latin typeface="Calibri" pitchFamily="34" charset="0"/>
              </a:rPr>
              <a:t>100% co-insurance in-network for </a:t>
            </a:r>
            <a:r>
              <a:rPr lang="en-US" sz="6400" b="1" dirty="0">
                <a:latin typeface="Calibri" pitchFamily="34" charset="0"/>
              </a:rPr>
              <a:t>medical after deductible</a:t>
            </a:r>
          </a:p>
          <a:p>
            <a:pPr>
              <a:defRPr/>
            </a:pPr>
            <a:endParaRPr lang="en-US" sz="6400" b="1" dirty="0">
              <a:latin typeface="Calibri" pitchFamily="34" charset="0"/>
            </a:endParaRPr>
          </a:p>
          <a:p>
            <a:pPr>
              <a:defRPr/>
            </a:pPr>
            <a:r>
              <a:rPr lang="en-US" sz="6400" dirty="0">
                <a:latin typeface="Calibri" pitchFamily="34" charset="0"/>
              </a:rPr>
              <a:t>Preventive care services covered at 100% outside of the deductible</a:t>
            </a:r>
          </a:p>
          <a:p>
            <a:pPr>
              <a:defRPr/>
            </a:pPr>
            <a:endParaRPr lang="en-US" sz="6400" dirty="0">
              <a:latin typeface="Calibri" pitchFamily="34" charset="0"/>
            </a:endParaRPr>
          </a:p>
          <a:p>
            <a:pPr>
              <a:defRPr/>
            </a:pPr>
            <a:r>
              <a:rPr lang="en-US" sz="6400" dirty="0">
                <a:latin typeface="Calibri" pitchFamily="34" charset="0"/>
              </a:rPr>
              <a:t>$4,000 individual/$8,000 family out of pocket maximum</a:t>
            </a:r>
          </a:p>
          <a:p>
            <a:pPr marL="109728" indent="0">
              <a:buNone/>
              <a:defRPr/>
            </a:pPr>
            <a:endParaRPr lang="en-US" sz="5600" dirty="0">
              <a:latin typeface="Calibri" pitchFamily="34" charset="0"/>
            </a:endParaRPr>
          </a:p>
          <a:p>
            <a:pPr>
              <a:defRPr/>
            </a:pPr>
            <a:r>
              <a:rPr lang="en-US" sz="6400" dirty="0">
                <a:latin typeface="Calibri" pitchFamily="34" charset="0"/>
              </a:rPr>
              <a:t>Drug copays: </a:t>
            </a:r>
          </a:p>
          <a:p>
            <a:pPr lvl="1">
              <a:defRPr/>
            </a:pPr>
            <a:r>
              <a:rPr lang="en-US" sz="6000" dirty="0">
                <a:solidFill>
                  <a:schemeClr val="tx1"/>
                </a:solidFill>
                <a:latin typeface="Calibri" pitchFamily="34" charset="0"/>
              </a:rPr>
              <a:t>$15/$40/$75/20% up to $200</a:t>
            </a:r>
          </a:p>
          <a:p>
            <a:pPr lvl="1">
              <a:defRPr/>
            </a:pPr>
            <a:r>
              <a:rPr lang="en-US" sz="5600" dirty="0">
                <a:solidFill>
                  <a:schemeClr val="tx1"/>
                </a:solidFill>
                <a:latin typeface="Calibri" pitchFamily="34" charset="0"/>
              </a:rPr>
              <a:t>Copays for approved preventive care drugs before deductible (please see ESI’s list of approved preventive drugs); copays do not accumulate towards deductible, but do accumulate towards the out-of-pocket maximum </a:t>
            </a:r>
          </a:p>
          <a:p>
            <a:pPr lvl="1">
              <a:defRPr/>
            </a:pPr>
            <a:r>
              <a:rPr lang="en-US" sz="5600" dirty="0">
                <a:solidFill>
                  <a:schemeClr val="tx1"/>
                </a:solidFill>
                <a:latin typeface="Calibri" pitchFamily="34" charset="0"/>
              </a:rPr>
              <a:t>Non-preventive drugs count towards deductible and out-of-pocket maximum</a:t>
            </a:r>
          </a:p>
          <a:p>
            <a:pPr lvl="1">
              <a:defRPr/>
            </a:pPr>
            <a:r>
              <a:rPr lang="en-US" sz="5600" dirty="0">
                <a:solidFill>
                  <a:schemeClr val="tx1"/>
                </a:solidFill>
                <a:latin typeface="Calibri" pitchFamily="34" charset="0"/>
              </a:rPr>
              <a:t>Copays for all drugs after deductible is met</a:t>
            </a:r>
          </a:p>
          <a:p>
            <a:pPr marL="109728" indent="0">
              <a:buNone/>
              <a:defRPr/>
            </a:pPr>
            <a:endParaRPr lang="en-US" sz="2000" dirty="0">
              <a:solidFill>
                <a:schemeClr val="tx1">
                  <a:lumMod val="65000"/>
                  <a:lumOff val="35000"/>
                </a:schemeClr>
              </a:solidFill>
              <a:latin typeface="Calibri" pitchFamily="34" charset="0"/>
            </a:endParaRPr>
          </a:p>
          <a:p>
            <a:pPr>
              <a:buFont typeface="Arial" panose="020B0604020202020204" pitchFamily="34" charset="0"/>
              <a:buNone/>
              <a:defRPr/>
            </a:pPr>
            <a:endParaRPr lang="en-US" sz="2000" dirty="0">
              <a:solidFill>
                <a:schemeClr val="tx1">
                  <a:lumMod val="65000"/>
                  <a:lumOff val="35000"/>
                </a:schemeClr>
              </a:solidFill>
              <a:latin typeface="Calibri" pitchFamily="34" charset="0"/>
            </a:endParaRPr>
          </a:p>
          <a:p>
            <a:pPr>
              <a:buFont typeface="Arial" panose="020B0604020202020204" pitchFamily="34" charset="0"/>
              <a:buNone/>
              <a:defRPr/>
            </a:pPr>
            <a:endParaRPr lang="en-US" sz="2000" dirty="0"/>
          </a:p>
          <a:p>
            <a:pPr eaLnBrk="1" hangingPunct="1">
              <a:defRPr/>
            </a:pPr>
            <a:endParaRPr lang="en-US" sz="2000" dirty="0"/>
          </a:p>
        </p:txBody>
      </p:sp>
      <p:sp>
        <p:nvSpPr>
          <p:cNvPr id="30724"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EBD62A8E-82AD-4AE7-BF83-35CC21E60B19}" type="slidenum">
              <a:rPr lang="en-US" altLang="en-US" sz="1800">
                <a:solidFill>
                  <a:schemeClr val="bg1"/>
                </a:solidFill>
                <a:latin typeface="Arial" panose="020B0604020202020204" pitchFamily="34" charset="0"/>
              </a:rPr>
              <a:pPr algn="ctr" eaLnBrk="1" hangingPunct="1">
                <a:spcBef>
                  <a:spcPct val="0"/>
                </a:spcBef>
                <a:buClrTx/>
                <a:buFontTx/>
                <a:buNone/>
              </a:pPr>
              <a:t>30</a:t>
            </a:fld>
            <a:endParaRPr lang="en-US" altLang="en-US" sz="1800" dirty="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576D37E2-2753-039A-7778-2A626BC8E9CB}"/>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2410916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84" y="468573"/>
            <a:ext cx="8229600" cy="579436"/>
          </a:xfrm>
        </p:spPr>
        <p:txBody>
          <a:bodyPr/>
          <a:lstStyle/>
          <a:p>
            <a:pPr eaLnBrk="1" hangingPunct="1">
              <a:defRPr/>
            </a:pPr>
            <a:r>
              <a:rPr lang="en-US" sz="3200" b="1" dirty="0">
                <a:latin typeface="Calibri" pitchFamily="34" charset="0"/>
              </a:rPr>
              <a:t>PPO $4000</a:t>
            </a:r>
            <a:endParaRPr lang="en-US" sz="3200" b="1" i="1" dirty="0">
              <a:latin typeface="Calibri" pitchFamily="34" charset="0"/>
            </a:endParaRPr>
          </a:p>
        </p:txBody>
      </p:sp>
      <p:sp>
        <p:nvSpPr>
          <p:cNvPr id="29699" name="Content Placeholder 2"/>
          <p:cNvSpPr>
            <a:spLocks noGrp="1"/>
          </p:cNvSpPr>
          <p:nvPr>
            <p:ph idx="1"/>
          </p:nvPr>
        </p:nvSpPr>
        <p:spPr>
          <a:xfrm>
            <a:off x="1905000" y="1704837"/>
            <a:ext cx="8229600" cy="4678363"/>
          </a:xfrm>
        </p:spPr>
        <p:txBody>
          <a:bodyPr>
            <a:normAutofit fontScale="25000" lnSpcReduction="20000"/>
          </a:bodyPr>
          <a:lstStyle/>
          <a:p>
            <a:pPr>
              <a:defRPr/>
            </a:pPr>
            <a:r>
              <a:rPr lang="en-US" sz="6400" dirty="0">
                <a:latin typeface="Calibri" pitchFamily="34" charset="0"/>
              </a:rPr>
              <a:t>$4,000 individual/$8,000 family deductible</a:t>
            </a:r>
          </a:p>
          <a:p>
            <a:pPr lvl="1">
              <a:defRPr/>
            </a:pPr>
            <a:r>
              <a:rPr lang="en-US" sz="5600" dirty="0">
                <a:solidFill>
                  <a:schemeClr val="tx1"/>
                </a:solidFill>
                <a:latin typeface="Calibri" pitchFamily="34" charset="0"/>
              </a:rPr>
              <a:t>One person can meet the $4,000 deductible and the plan will start paying for that person even if $8,000 for family hasn’t been satisfied</a:t>
            </a:r>
          </a:p>
          <a:p>
            <a:pPr lvl="1">
              <a:defRPr/>
            </a:pPr>
            <a:endParaRPr lang="en-US" sz="5600" dirty="0">
              <a:solidFill>
                <a:schemeClr val="tx1"/>
              </a:solidFill>
              <a:latin typeface="Calibri" pitchFamily="34" charset="0"/>
            </a:endParaRPr>
          </a:p>
          <a:p>
            <a:pPr>
              <a:defRPr/>
            </a:pPr>
            <a:r>
              <a:rPr lang="en-US" sz="6400" dirty="0">
                <a:latin typeface="Calibri" pitchFamily="34" charset="0"/>
              </a:rPr>
              <a:t>70% co-insurance in-network for </a:t>
            </a:r>
            <a:r>
              <a:rPr lang="en-US" sz="6400" b="1" dirty="0">
                <a:latin typeface="Calibri" pitchFamily="34" charset="0"/>
              </a:rPr>
              <a:t>medical after deductible</a:t>
            </a:r>
          </a:p>
          <a:p>
            <a:pPr>
              <a:defRPr/>
            </a:pPr>
            <a:endParaRPr lang="en-US" sz="6400" dirty="0">
              <a:latin typeface="Calibri" pitchFamily="34" charset="0"/>
            </a:endParaRPr>
          </a:p>
          <a:p>
            <a:pPr>
              <a:defRPr/>
            </a:pPr>
            <a:r>
              <a:rPr lang="en-US" sz="6400" dirty="0">
                <a:latin typeface="Calibri" pitchFamily="34" charset="0"/>
              </a:rPr>
              <a:t>Preventive care services covered at 100% outside of the deductible</a:t>
            </a:r>
          </a:p>
          <a:p>
            <a:pPr>
              <a:defRPr/>
            </a:pPr>
            <a:endParaRPr lang="en-US" sz="6400" dirty="0">
              <a:latin typeface="Calibri" pitchFamily="34" charset="0"/>
            </a:endParaRPr>
          </a:p>
          <a:p>
            <a:pPr>
              <a:defRPr/>
            </a:pPr>
            <a:r>
              <a:rPr lang="en-US" sz="6400" dirty="0">
                <a:latin typeface="Calibri" pitchFamily="34" charset="0"/>
              </a:rPr>
              <a:t>$6,350 individual/$12,700 family out of pocket maximum</a:t>
            </a:r>
          </a:p>
          <a:p>
            <a:pPr>
              <a:defRPr/>
            </a:pPr>
            <a:endParaRPr lang="en-US" sz="5600" b="1" i="1" dirty="0">
              <a:latin typeface="Calibri" pitchFamily="34" charset="0"/>
            </a:endParaRPr>
          </a:p>
          <a:p>
            <a:pPr>
              <a:defRPr/>
            </a:pPr>
            <a:r>
              <a:rPr lang="en-US" sz="6400" dirty="0">
                <a:latin typeface="Calibri" pitchFamily="34" charset="0"/>
              </a:rPr>
              <a:t>Drug copays: </a:t>
            </a:r>
          </a:p>
          <a:p>
            <a:pPr lvl="1">
              <a:defRPr/>
            </a:pPr>
            <a:r>
              <a:rPr lang="en-US" sz="6000" dirty="0">
                <a:solidFill>
                  <a:schemeClr val="tx1"/>
                </a:solidFill>
                <a:latin typeface="Calibri" pitchFamily="34" charset="0"/>
              </a:rPr>
              <a:t>$15/$40/$75/20% up to $200</a:t>
            </a:r>
          </a:p>
          <a:p>
            <a:pPr lvl="1">
              <a:defRPr/>
            </a:pPr>
            <a:r>
              <a:rPr lang="en-US" sz="5600" dirty="0">
                <a:solidFill>
                  <a:schemeClr val="tx1"/>
                </a:solidFill>
                <a:latin typeface="Calibri" pitchFamily="34" charset="0"/>
              </a:rPr>
              <a:t>Copays for approved preventive care drugs before deductible (please see ESI’s list of approved preventive drugs); copays do not accumulate towards deductible, but do accumulate towards the out-of-pocket maximum </a:t>
            </a:r>
          </a:p>
          <a:p>
            <a:pPr lvl="1">
              <a:defRPr/>
            </a:pPr>
            <a:r>
              <a:rPr lang="en-US" sz="5600" dirty="0">
                <a:solidFill>
                  <a:schemeClr val="tx1"/>
                </a:solidFill>
                <a:latin typeface="Calibri" pitchFamily="34" charset="0"/>
              </a:rPr>
              <a:t>Non-preventive drugs count towards deductible and out-of-pocket maximum</a:t>
            </a:r>
          </a:p>
          <a:p>
            <a:pPr lvl="1">
              <a:defRPr/>
            </a:pPr>
            <a:r>
              <a:rPr lang="en-US" sz="5600" dirty="0">
                <a:solidFill>
                  <a:schemeClr val="tx1"/>
                </a:solidFill>
                <a:latin typeface="Calibri" pitchFamily="34" charset="0"/>
              </a:rPr>
              <a:t>Copays for all drugs after deductible is met</a:t>
            </a:r>
          </a:p>
          <a:p>
            <a:pPr marL="114300" indent="0">
              <a:buNone/>
              <a:defRPr/>
            </a:pPr>
            <a:endParaRPr lang="en-US" sz="5600" dirty="0">
              <a:latin typeface="Calibri" pitchFamily="34" charset="0"/>
            </a:endParaRPr>
          </a:p>
          <a:p>
            <a:pPr>
              <a:buFont typeface="Arial" panose="020B0604020202020204" pitchFamily="34" charset="0"/>
              <a:buNone/>
              <a:defRPr/>
            </a:pPr>
            <a:r>
              <a:rPr lang="en-US" sz="5600" b="1" i="1" dirty="0">
                <a:latin typeface="Calibri" pitchFamily="34" charset="0"/>
              </a:rPr>
              <a:t>Note:  Plan is deemed non-creditable if considering Medicare Part D </a:t>
            </a:r>
          </a:p>
          <a:p>
            <a:pPr>
              <a:buFont typeface="Arial" panose="020B0604020202020204" pitchFamily="34" charset="0"/>
              <a:buNone/>
              <a:defRPr/>
            </a:pPr>
            <a:endParaRPr lang="en-US" sz="2000" dirty="0"/>
          </a:p>
          <a:p>
            <a:pPr eaLnBrk="1" hangingPunct="1">
              <a:defRPr/>
            </a:pPr>
            <a:endParaRPr lang="en-US" sz="2000" dirty="0"/>
          </a:p>
        </p:txBody>
      </p:sp>
      <p:sp>
        <p:nvSpPr>
          <p:cNvPr id="32772"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E77EAB7B-DB5B-4E6A-BFED-611E51309C26}" type="slidenum">
              <a:rPr lang="en-US" altLang="en-US" sz="1800">
                <a:solidFill>
                  <a:schemeClr val="bg1"/>
                </a:solidFill>
                <a:latin typeface="Arial" panose="020B0604020202020204" pitchFamily="34" charset="0"/>
              </a:rPr>
              <a:pPr algn="ctr" eaLnBrk="1" hangingPunct="1">
                <a:spcBef>
                  <a:spcPct val="0"/>
                </a:spcBef>
                <a:buClrTx/>
                <a:buFontTx/>
                <a:buNone/>
              </a:pPr>
              <a:t>31</a:t>
            </a:fld>
            <a:endParaRPr lang="en-US" altLang="en-US" sz="180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E03B92F3-EB1A-88D3-8D9B-DD581EBD28C1}"/>
              </a:ext>
            </a:extLst>
          </p:cNvPr>
          <p:cNvSpPr>
            <a:spLocks noGrp="1"/>
          </p:cNvSpPr>
          <p:nvPr>
            <p:ph type="sldNum" sz="quarter" idx="12"/>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3554395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36" y="531125"/>
            <a:ext cx="8229600" cy="587991"/>
          </a:xfrm>
        </p:spPr>
        <p:txBody>
          <a:bodyPr>
            <a:normAutofit/>
          </a:bodyPr>
          <a:lstStyle/>
          <a:p>
            <a:pPr>
              <a:defRPr/>
            </a:pPr>
            <a:r>
              <a:rPr lang="en-US" sz="3200" b="1" dirty="0">
                <a:latin typeface="Calibri" pitchFamily="34" charset="0"/>
              </a:rPr>
              <a:t>PPO $5000</a:t>
            </a:r>
          </a:p>
        </p:txBody>
      </p:sp>
      <p:sp>
        <p:nvSpPr>
          <p:cNvPr id="28675" name="Content Placeholder 2"/>
          <p:cNvSpPr>
            <a:spLocks noGrp="1"/>
          </p:cNvSpPr>
          <p:nvPr>
            <p:ph idx="1"/>
          </p:nvPr>
        </p:nvSpPr>
        <p:spPr>
          <a:xfrm>
            <a:off x="846161" y="2232913"/>
            <a:ext cx="10955717" cy="4373563"/>
          </a:xfrm>
        </p:spPr>
        <p:txBody>
          <a:bodyPr>
            <a:normAutofit fontScale="25000" lnSpcReduction="20000"/>
          </a:bodyPr>
          <a:lstStyle/>
          <a:p>
            <a:pPr>
              <a:defRPr/>
            </a:pPr>
            <a:r>
              <a:rPr lang="en-US" sz="6400" dirty="0">
                <a:latin typeface="Calibri" pitchFamily="34" charset="0"/>
              </a:rPr>
              <a:t>$5,000 individual/$10,000 family deductible</a:t>
            </a:r>
          </a:p>
          <a:p>
            <a:pPr lvl="1">
              <a:defRPr/>
            </a:pPr>
            <a:r>
              <a:rPr lang="en-US" sz="5600" dirty="0">
                <a:solidFill>
                  <a:schemeClr val="tx1"/>
                </a:solidFill>
                <a:latin typeface="Calibri" pitchFamily="34" charset="0"/>
              </a:rPr>
              <a:t>One person can meet the $5,000 deductible and the plan will start paying for that person even if $10,000 for family hasn’t been satisfied</a:t>
            </a:r>
          </a:p>
          <a:p>
            <a:pPr lvl="1">
              <a:defRPr/>
            </a:pPr>
            <a:endParaRPr lang="en-US" sz="5600" dirty="0">
              <a:solidFill>
                <a:schemeClr val="tx1"/>
              </a:solidFill>
              <a:latin typeface="Calibri" pitchFamily="34" charset="0"/>
            </a:endParaRPr>
          </a:p>
          <a:p>
            <a:pPr>
              <a:defRPr/>
            </a:pPr>
            <a:r>
              <a:rPr lang="en-US" sz="6400" dirty="0">
                <a:latin typeface="Calibri" pitchFamily="34" charset="0"/>
              </a:rPr>
              <a:t>100% co-insurance in-network for </a:t>
            </a:r>
            <a:r>
              <a:rPr lang="en-US" sz="6400" b="1" dirty="0">
                <a:latin typeface="Calibri" pitchFamily="34" charset="0"/>
              </a:rPr>
              <a:t>medical after deductible</a:t>
            </a:r>
          </a:p>
          <a:p>
            <a:pPr>
              <a:defRPr/>
            </a:pPr>
            <a:endParaRPr lang="en-US" sz="6400" b="1" dirty="0">
              <a:latin typeface="Calibri" pitchFamily="34" charset="0"/>
            </a:endParaRPr>
          </a:p>
          <a:p>
            <a:pPr>
              <a:defRPr/>
            </a:pPr>
            <a:r>
              <a:rPr lang="en-US" sz="6400" dirty="0">
                <a:latin typeface="Calibri" pitchFamily="34" charset="0"/>
              </a:rPr>
              <a:t>Preventive care services covered at 100% outside of the deductible</a:t>
            </a:r>
          </a:p>
          <a:p>
            <a:pPr>
              <a:defRPr/>
            </a:pPr>
            <a:endParaRPr lang="en-US" sz="6400" dirty="0">
              <a:latin typeface="Calibri" pitchFamily="34" charset="0"/>
            </a:endParaRPr>
          </a:p>
          <a:p>
            <a:pPr>
              <a:defRPr/>
            </a:pPr>
            <a:r>
              <a:rPr lang="en-US" sz="6400" dirty="0">
                <a:latin typeface="Calibri" pitchFamily="34" charset="0"/>
              </a:rPr>
              <a:t>$6,000 individual/$12,000 family out of pocket maximum</a:t>
            </a:r>
          </a:p>
          <a:p>
            <a:pPr marL="109728" indent="0">
              <a:buNone/>
              <a:defRPr/>
            </a:pPr>
            <a:endParaRPr lang="en-US" sz="5600" dirty="0">
              <a:latin typeface="Calibri" pitchFamily="34" charset="0"/>
            </a:endParaRPr>
          </a:p>
          <a:p>
            <a:pPr>
              <a:defRPr/>
            </a:pPr>
            <a:r>
              <a:rPr lang="en-US" sz="6400" dirty="0">
                <a:latin typeface="Calibri" pitchFamily="34" charset="0"/>
              </a:rPr>
              <a:t>Drug copays: </a:t>
            </a:r>
          </a:p>
          <a:p>
            <a:pPr lvl="1">
              <a:defRPr/>
            </a:pPr>
            <a:r>
              <a:rPr lang="en-US" sz="6000" dirty="0">
                <a:solidFill>
                  <a:schemeClr val="tx1"/>
                </a:solidFill>
                <a:latin typeface="Calibri" pitchFamily="34" charset="0"/>
              </a:rPr>
              <a:t>$15/$40/$75/20% up to $200</a:t>
            </a:r>
          </a:p>
          <a:p>
            <a:pPr lvl="1">
              <a:defRPr/>
            </a:pPr>
            <a:r>
              <a:rPr lang="en-US" sz="5600" dirty="0">
                <a:solidFill>
                  <a:schemeClr val="tx1"/>
                </a:solidFill>
                <a:latin typeface="Calibri" pitchFamily="34" charset="0"/>
              </a:rPr>
              <a:t>Copays for approved preventive care drugs before deductible (please see ESI’s list of approved preventive drugs); copays do not accumulate towards deductible, but do accumulate towards the out-of-pocket maximum </a:t>
            </a:r>
          </a:p>
          <a:p>
            <a:pPr lvl="1">
              <a:defRPr/>
            </a:pPr>
            <a:r>
              <a:rPr lang="en-US" sz="5600" dirty="0">
                <a:solidFill>
                  <a:schemeClr val="tx1"/>
                </a:solidFill>
                <a:latin typeface="Calibri" pitchFamily="34" charset="0"/>
              </a:rPr>
              <a:t>Non-preventive drugs count towards deductible and out-of-pocket maximum</a:t>
            </a:r>
          </a:p>
          <a:p>
            <a:pPr lvl="1">
              <a:defRPr/>
            </a:pPr>
            <a:r>
              <a:rPr lang="en-US" sz="5600" dirty="0">
                <a:solidFill>
                  <a:schemeClr val="tx1"/>
                </a:solidFill>
                <a:latin typeface="Calibri" pitchFamily="34" charset="0"/>
              </a:rPr>
              <a:t>Copays for all drugs after deductible is met</a:t>
            </a:r>
          </a:p>
          <a:p>
            <a:pPr marL="411480" lvl="1" indent="0">
              <a:buNone/>
              <a:defRPr/>
            </a:pPr>
            <a:endParaRPr lang="en-US" sz="5600" dirty="0">
              <a:solidFill>
                <a:schemeClr val="tx1"/>
              </a:solidFill>
              <a:latin typeface="Calibri" pitchFamily="34" charset="0"/>
            </a:endParaRPr>
          </a:p>
          <a:p>
            <a:pPr>
              <a:buFont typeface="Arial" panose="020B0604020202020204" pitchFamily="34" charset="0"/>
              <a:buNone/>
              <a:defRPr/>
            </a:pPr>
            <a:r>
              <a:rPr lang="en-US" sz="5600" b="1" i="1" dirty="0">
                <a:latin typeface="Calibri" pitchFamily="34" charset="0"/>
              </a:rPr>
              <a:t>Note:  Plan is deemed non-creditable if considering Medicare Part D </a:t>
            </a:r>
          </a:p>
          <a:p>
            <a:pPr>
              <a:buFont typeface="Arial" panose="020B0604020202020204" pitchFamily="34" charset="0"/>
              <a:buNone/>
              <a:defRPr/>
            </a:pPr>
            <a:endParaRPr lang="en-US" sz="2000" dirty="0"/>
          </a:p>
          <a:p>
            <a:pPr marL="411480" lvl="1" indent="0">
              <a:buNone/>
              <a:defRPr/>
            </a:pPr>
            <a:endParaRPr lang="en-US" sz="5600" dirty="0">
              <a:solidFill>
                <a:schemeClr val="tx1"/>
              </a:solidFill>
              <a:latin typeface="Calibri" pitchFamily="34" charset="0"/>
            </a:endParaRPr>
          </a:p>
          <a:p>
            <a:pPr>
              <a:defRPr/>
            </a:pPr>
            <a:endParaRPr lang="en-US" sz="2000" dirty="0">
              <a:latin typeface="Calibri" pitchFamily="34" charset="0"/>
            </a:endParaRPr>
          </a:p>
          <a:p>
            <a:pPr>
              <a:defRPr/>
            </a:pPr>
            <a:endParaRPr lang="en-US" sz="2000" i="1" dirty="0">
              <a:solidFill>
                <a:schemeClr val="tx1">
                  <a:lumMod val="65000"/>
                  <a:lumOff val="35000"/>
                </a:schemeClr>
              </a:solidFill>
              <a:latin typeface="Calibri" pitchFamily="34" charset="0"/>
            </a:endParaRPr>
          </a:p>
          <a:p>
            <a:pPr>
              <a:defRPr/>
            </a:pPr>
            <a:endParaRPr lang="en-US" sz="1800" dirty="0"/>
          </a:p>
        </p:txBody>
      </p:sp>
      <p:sp>
        <p:nvSpPr>
          <p:cNvPr id="31748"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44E2F2A1-1CCB-4FE0-A7E0-B1F2F89391FB}" type="slidenum">
              <a:rPr lang="en-US" altLang="en-US" sz="1800">
                <a:solidFill>
                  <a:schemeClr val="bg1"/>
                </a:solidFill>
                <a:latin typeface="Arial" panose="020B0604020202020204" pitchFamily="34" charset="0"/>
              </a:rPr>
              <a:pPr algn="ctr" eaLnBrk="1" hangingPunct="1">
                <a:spcBef>
                  <a:spcPct val="0"/>
                </a:spcBef>
                <a:buClrTx/>
                <a:buFontTx/>
                <a:buNone/>
              </a:pPr>
              <a:t>32</a:t>
            </a:fld>
            <a:endParaRPr lang="en-US" altLang="en-US" sz="180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D4010C13-8830-2FF6-22B0-2D6E1298F21E}"/>
              </a:ext>
            </a:extLst>
          </p:cNvPr>
          <p:cNvSpPr>
            <a:spLocks noGrp="1"/>
          </p:cNvSpPr>
          <p:nvPr>
            <p:ph type="sldNum" sz="quarter" idx="12"/>
          </p:nvPr>
        </p:nvSpPr>
        <p:spPr/>
        <p:txBody>
          <a:bodyPr/>
          <a:lstStyle/>
          <a:p>
            <a:fld id="{3A98EE3D-8CD1-4C3F-BD1C-C98C9596463C}" type="slidenum">
              <a:rPr lang="en-US" smtClean="0"/>
              <a:t>32</a:t>
            </a:fld>
            <a:endParaRPr lang="en-US" dirty="0"/>
          </a:p>
        </p:txBody>
      </p:sp>
    </p:spTree>
    <p:extLst>
      <p:ext uri="{BB962C8B-B14F-4D97-AF65-F5344CB8AC3E}">
        <p14:creationId xmlns:p14="http://schemas.microsoft.com/office/powerpoint/2010/main" val="1627275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459474" y="482468"/>
            <a:ext cx="8686800" cy="584332"/>
          </a:xfrm>
        </p:spPr>
        <p:txBody>
          <a:bodyPr>
            <a:normAutofit fontScale="90000"/>
          </a:bodyPr>
          <a:lstStyle/>
          <a:p>
            <a:pPr eaLnBrk="1" hangingPunct="1">
              <a:defRPr/>
            </a:pPr>
            <a:r>
              <a:rPr lang="en-US" sz="3200" b="1" dirty="0">
                <a:latin typeface="Calibri" pitchFamily="34" charset="0"/>
              </a:rPr>
              <a:t>Low Claims Utilization Example – Employee Only</a:t>
            </a:r>
          </a:p>
        </p:txBody>
      </p:sp>
      <p:sp>
        <p:nvSpPr>
          <p:cNvPr id="37891" name="Content Placeholder 2"/>
          <p:cNvSpPr>
            <a:spLocks noGrp="1"/>
          </p:cNvSpPr>
          <p:nvPr>
            <p:ph idx="1"/>
          </p:nvPr>
        </p:nvSpPr>
        <p:spPr>
          <a:xfrm>
            <a:off x="668740" y="1331038"/>
            <a:ext cx="10304060" cy="642201"/>
          </a:xfrm>
        </p:spPr>
        <p:txBody>
          <a:bodyPr>
            <a:normAutofit fontScale="25000" lnSpcReduction="20000"/>
          </a:bodyPr>
          <a:lstStyle/>
          <a:p>
            <a:pPr eaLnBrk="1" hangingPunct="1">
              <a:buFontTx/>
              <a:buNone/>
              <a:defRPr/>
            </a:pPr>
            <a:r>
              <a:rPr lang="en-US" sz="4400" dirty="0">
                <a:solidFill>
                  <a:schemeClr val="tx1"/>
                </a:solidFill>
                <a:latin typeface="Calibri" pitchFamily="34" charset="0"/>
              </a:rPr>
              <a:t>- Annual wellness visit:  $200</a:t>
            </a:r>
          </a:p>
          <a:p>
            <a:pPr eaLnBrk="1" hangingPunct="1">
              <a:buFontTx/>
              <a:buNone/>
              <a:defRPr/>
            </a:pPr>
            <a:r>
              <a:rPr lang="en-US" sz="4400" dirty="0">
                <a:solidFill>
                  <a:schemeClr val="tx1"/>
                </a:solidFill>
                <a:latin typeface="Calibri" pitchFamily="34" charset="0"/>
              </a:rPr>
              <a:t>- Two PCP office visits:  $75 each</a:t>
            </a:r>
          </a:p>
          <a:p>
            <a:pPr eaLnBrk="1" hangingPunct="1">
              <a:buFontTx/>
              <a:buNone/>
              <a:defRPr/>
            </a:pPr>
            <a:r>
              <a:rPr lang="en-US" sz="4400" dirty="0">
                <a:solidFill>
                  <a:schemeClr val="tx1"/>
                </a:solidFill>
                <a:latin typeface="Calibri" pitchFamily="34" charset="0"/>
              </a:rPr>
              <a:t>- One specialist office visit:  $150 each</a:t>
            </a:r>
          </a:p>
          <a:p>
            <a:pPr eaLnBrk="1" hangingPunct="1">
              <a:buFontTx/>
              <a:buNone/>
              <a:defRPr/>
            </a:pPr>
            <a:r>
              <a:rPr lang="en-US" sz="4400" dirty="0">
                <a:solidFill>
                  <a:schemeClr val="tx1"/>
                </a:solidFill>
                <a:latin typeface="Calibri" pitchFamily="34" charset="0"/>
              </a:rPr>
              <a:t>- One generic prescription per month (level 1):  $12</a:t>
            </a:r>
          </a:p>
          <a:p>
            <a:pPr eaLnBrk="1" hangingPunct="1">
              <a:buFont typeface="Arial" panose="020B0604020202020204" pitchFamily="34" charset="0"/>
              <a:buNone/>
              <a:defRPr/>
            </a:pPr>
            <a:endParaRPr lang="en-US" sz="1400" dirty="0">
              <a:solidFill>
                <a:schemeClr val="tx1"/>
              </a:solidFill>
            </a:endParaRPr>
          </a:p>
          <a:p>
            <a:pPr eaLnBrk="1" hangingPunct="1">
              <a:buFont typeface="Arial" panose="020B0604020202020204" pitchFamily="34" charset="0"/>
              <a:buChar char="•"/>
              <a:defRPr/>
            </a:pPr>
            <a:endParaRPr lang="en-US" sz="1400" dirty="0">
              <a:solidFill>
                <a:schemeClr val="tx1"/>
              </a:solidFill>
            </a:endParaRPr>
          </a:p>
        </p:txBody>
      </p:sp>
      <p:sp>
        <p:nvSpPr>
          <p:cNvPr id="37948" name="TextBox 5"/>
          <p:cNvSpPr txBox="1">
            <a:spLocks noChangeArrowheads="1"/>
          </p:cNvSpPr>
          <p:nvPr/>
        </p:nvSpPr>
        <p:spPr bwMode="auto">
          <a:xfrm>
            <a:off x="6248400" y="1066801"/>
            <a:ext cx="3505200" cy="523875"/>
          </a:xfrm>
          <a:prstGeom prst="rect">
            <a:avLst/>
          </a:prstGeom>
          <a:noFill/>
          <a:ln w="9525">
            <a:noFill/>
            <a:miter lim="800000"/>
            <a:headEnd/>
            <a:tailEnd/>
          </a:ln>
        </p:spPr>
        <p:txBody>
          <a:bodyPr>
            <a:spAutoFit/>
          </a:bodyPr>
          <a:lstStyle/>
          <a:p>
            <a:pPr>
              <a:defRPr/>
            </a:pPr>
            <a:r>
              <a:rPr lang="en-US" sz="1400" i="1" dirty="0">
                <a:latin typeface="Calibri" pitchFamily="34" charset="0"/>
                <a:cs typeface="Arial" panose="020B0604020202020204" pitchFamily="34" charset="0"/>
              </a:rPr>
              <a:t>*For illustrative purposes only, costs could be overstated depending on dates of service.</a:t>
            </a:r>
          </a:p>
        </p:txBody>
      </p:sp>
      <p:sp>
        <p:nvSpPr>
          <p:cNvPr id="33797" name="Slide Number Placeholder 2"/>
          <p:cNvSpPr>
            <a:spLocks/>
          </p:cNvSpPr>
          <p:nvPr/>
        </p:nvSpPr>
        <p:spPr bwMode="auto">
          <a:xfrm>
            <a:off x="10055226" y="5648326"/>
            <a:ext cx="549275" cy="396875"/>
          </a:xfrm>
          <a:prstGeom prst="bracketPair">
            <a:avLst>
              <a:gd name="adj" fmla="val 17949"/>
            </a:avLst>
          </a:prstGeom>
          <a:noFill/>
          <a:ln w="9525">
            <a:noFill/>
            <a:round/>
            <a:headEnd/>
            <a:tailEnd/>
          </a:ln>
        </p:spPr>
        <p:txBody>
          <a:bodyPr/>
          <a:lstStyle/>
          <a:p>
            <a:pPr algn="ctr" eaLnBrk="1" hangingPunct="1"/>
            <a:fld id="{7C871E78-B440-4873-B030-C22AA6FE7F05}" type="slidenum">
              <a:rPr lang="en-US" altLang="en-US">
                <a:solidFill>
                  <a:schemeClr val="bg1"/>
                </a:solidFill>
              </a:rPr>
              <a:pPr algn="ctr" eaLnBrk="1" hangingPunct="1"/>
              <a:t>33</a:t>
            </a:fld>
            <a:endParaRPr lang="en-US" altLang="en-US">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709548899"/>
              </p:ext>
            </p:extLst>
          </p:nvPr>
        </p:nvGraphicFramePr>
        <p:xfrm>
          <a:off x="459474" y="2073326"/>
          <a:ext cx="11373131" cy="4782402"/>
        </p:xfrm>
        <a:graphic>
          <a:graphicData uri="http://schemas.openxmlformats.org/drawingml/2006/table">
            <a:tbl>
              <a:tblPr/>
              <a:tblGrid>
                <a:gridCol w="1127144">
                  <a:extLst>
                    <a:ext uri="{9D8B030D-6E8A-4147-A177-3AD203B41FA5}">
                      <a16:colId xmlns:a16="http://schemas.microsoft.com/office/drawing/2014/main" val="20000"/>
                    </a:ext>
                  </a:extLst>
                </a:gridCol>
                <a:gridCol w="1108040">
                  <a:extLst>
                    <a:ext uri="{9D8B030D-6E8A-4147-A177-3AD203B41FA5}">
                      <a16:colId xmlns:a16="http://schemas.microsoft.com/office/drawing/2014/main" val="20001"/>
                    </a:ext>
                  </a:extLst>
                </a:gridCol>
                <a:gridCol w="1091294">
                  <a:extLst>
                    <a:ext uri="{9D8B030D-6E8A-4147-A177-3AD203B41FA5}">
                      <a16:colId xmlns:a16="http://schemas.microsoft.com/office/drawing/2014/main" val="20002"/>
                    </a:ext>
                  </a:extLst>
                </a:gridCol>
                <a:gridCol w="1498889">
                  <a:extLst>
                    <a:ext uri="{9D8B030D-6E8A-4147-A177-3AD203B41FA5}">
                      <a16:colId xmlns:a16="http://schemas.microsoft.com/office/drawing/2014/main" val="20003"/>
                    </a:ext>
                  </a:extLst>
                </a:gridCol>
                <a:gridCol w="1091294">
                  <a:extLst>
                    <a:ext uri="{9D8B030D-6E8A-4147-A177-3AD203B41FA5}">
                      <a16:colId xmlns:a16="http://schemas.microsoft.com/office/drawing/2014/main" val="20004"/>
                    </a:ext>
                  </a:extLst>
                </a:gridCol>
                <a:gridCol w="1091294">
                  <a:extLst>
                    <a:ext uri="{9D8B030D-6E8A-4147-A177-3AD203B41FA5}">
                      <a16:colId xmlns:a16="http://schemas.microsoft.com/office/drawing/2014/main" val="20005"/>
                    </a:ext>
                  </a:extLst>
                </a:gridCol>
                <a:gridCol w="1091294">
                  <a:extLst>
                    <a:ext uri="{9D8B030D-6E8A-4147-A177-3AD203B41FA5}">
                      <a16:colId xmlns:a16="http://schemas.microsoft.com/office/drawing/2014/main" val="20006"/>
                    </a:ext>
                  </a:extLst>
                </a:gridCol>
                <a:gridCol w="1091294">
                  <a:extLst>
                    <a:ext uri="{9D8B030D-6E8A-4147-A177-3AD203B41FA5}">
                      <a16:colId xmlns:a16="http://schemas.microsoft.com/office/drawing/2014/main" val="20007"/>
                    </a:ext>
                  </a:extLst>
                </a:gridCol>
                <a:gridCol w="1091294">
                  <a:extLst>
                    <a:ext uri="{9D8B030D-6E8A-4147-A177-3AD203B41FA5}">
                      <a16:colId xmlns:a16="http://schemas.microsoft.com/office/drawing/2014/main" val="20008"/>
                    </a:ext>
                  </a:extLst>
                </a:gridCol>
                <a:gridCol w="1091294">
                  <a:extLst>
                    <a:ext uri="{9D8B030D-6E8A-4147-A177-3AD203B41FA5}">
                      <a16:colId xmlns:a16="http://schemas.microsoft.com/office/drawing/2014/main" val="1685326639"/>
                    </a:ext>
                  </a:extLst>
                </a:gridCol>
              </a:tblGrid>
              <a:tr h="534086">
                <a:tc>
                  <a:txBody>
                    <a:bodyPr/>
                    <a:lstStyle/>
                    <a:p>
                      <a:pPr algn="ctr" rtl="0" fontAlgn="t"/>
                      <a:r>
                        <a:rPr lang="en-US" sz="1400" b="1" i="0" u="none" strike="noStrike" dirty="0">
                          <a:solidFill>
                            <a:srgbClr val="FFFFFF"/>
                          </a:solidFill>
                          <a:effectLst/>
                          <a:latin typeface="Calibri" pitchFamily="34" charset="0"/>
                        </a:rPr>
                        <a:t>Service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20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25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HMO 25</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HRA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2000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HMO 3000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3000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4000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5000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56050">
                <a:tc>
                  <a:txBody>
                    <a:bodyPr/>
                    <a:lstStyle/>
                    <a:p>
                      <a:pPr algn="ctr" rtl="0" fontAlgn="t"/>
                      <a:r>
                        <a:rPr lang="en-US" sz="1400" b="0" i="0" u="none" strike="noStrike" dirty="0">
                          <a:solidFill>
                            <a:srgbClr val="000000"/>
                          </a:solidFill>
                          <a:effectLst/>
                          <a:latin typeface="Calibri" pitchFamily="34" charset="0"/>
                        </a:rPr>
                        <a:t>Wellness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itchFamily="34" charset="0"/>
                        </a:rPr>
                        <a:t>$0</a:t>
                      </a:r>
                    </a:p>
                  </a:txBody>
                  <a:tcPr marT="45717" marB="4571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509280">
                <a:tc>
                  <a:txBody>
                    <a:bodyPr/>
                    <a:lstStyle/>
                    <a:p>
                      <a:pPr algn="ctr" rtl="0" fontAlgn="t"/>
                      <a:r>
                        <a:rPr lang="en-US" sz="1400" b="0" i="0" u="none" strike="noStrike" dirty="0">
                          <a:solidFill>
                            <a:srgbClr val="000000"/>
                          </a:solidFill>
                          <a:effectLst/>
                          <a:latin typeface="Calibri" pitchFamily="34" charset="0"/>
                        </a:rPr>
                        <a:t>PCP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itchFamily="34" charset="0"/>
                        </a:rPr>
                        <a:t>$40</a:t>
                      </a:r>
                    </a:p>
                  </a:txBody>
                  <a:tcPr marT="45717" marB="4571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r>
                        <a:rPr lang="en-US" sz="1400" b="0" i="1" u="none" strike="noStrike" dirty="0">
                          <a:solidFill>
                            <a:srgbClr val="FF0000"/>
                          </a:solidFill>
                          <a:effectLst/>
                          <a:latin typeface="Calibri" pitchFamily="34" charset="0"/>
                        </a:rPr>
                        <a:t>($150 fund) </a:t>
                      </a:r>
                      <a:endParaRPr lang="en-US" sz="1400" b="0" i="0" u="none" strike="noStrike" dirty="0">
                        <a:solidFill>
                          <a:srgbClr val="000000"/>
                        </a:solidFill>
                        <a:effectLst/>
                        <a:latin typeface="Calibri" pitchFamily="34" charset="0"/>
                      </a:endParaRP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509280">
                <a:tc>
                  <a:txBody>
                    <a:bodyPr/>
                    <a:lstStyle/>
                    <a:p>
                      <a:pPr algn="ctr" rtl="0" fontAlgn="t"/>
                      <a:r>
                        <a:rPr lang="en-US" sz="1400" b="0" i="0" u="none" strike="noStrike" dirty="0">
                          <a:solidFill>
                            <a:srgbClr val="000000"/>
                          </a:solidFill>
                          <a:effectLst/>
                          <a:latin typeface="Calibri" pitchFamily="34" charset="0"/>
                        </a:rPr>
                        <a:t>Specialist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itchFamily="34" charset="0"/>
                        </a:rPr>
                        <a:t>$40</a:t>
                      </a:r>
                    </a:p>
                  </a:txBody>
                  <a:tcPr marT="45717" marB="4571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r>
                        <a:rPr lang="en-US" sz="1400" b="0" i="1" u="none" strike="noStrike" dirty="0">
                          <a:solidFill>
                            <a:srgbClr val="FF0000"/>
                          </a:solidFill>
                          <a:effectLst/>
                          <a:latin typeface="Calibri" pitchFamily="34" charset="0"/>
                        </a:rPr>
                        <a:t>($150 fund) </a:t>
                      </a:r>
                      <a:endParaRPr lang="en-US" sz="1400" b="0" i="0" u="none" strike="noStrike" dirty="0">
                        <a:solidFill>
                          <a:srgbClr val="000000"/>
                        </a:solidFill>
                        <a:effectLst/>
                        <a:latin typeface="Calibri" pitchFamily="34" charset="0"/>
                      </a:endParaRP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09280">
                <a:tc>
                  <a:txBody>
                    <a:bodyPr/>
                    <a:lstStyle/>
                    <a:p>
                      <a:pPr algn="ctr" rtl="0" fontAlgn="t"/>
                      <a:r>
                        <a:rPr lang="en-US" sz="1400" b="0" i="0" u="none" strike="noStrike" dirty="0">
                          <a:solidFill>
                            <a:srgbClr val="000000"/>
                          </a:solidFill>
                          <a:effectLst/>
                          <a:latin typeface="Calibri" pitchFamily="34" charset="0"/>
                        </a:rPr>
                        <a:t>Rx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$144</a:t>
                      </a:r>
                    </a:p>
                  </a:txBody>
                  <a:tcPr marT="45717" marB="4571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$144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$144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$0 </a:t>
                      </a:r>
                      <a:r>
                        <a:rPr lang="en-US" sz="1400" b="0" i="1" u="sng" strike="noStrike" dirty="0">
                          <a:solidFill>
                            <a:srgbClr val="FF0000"/>
                          </a:solidFill>
                          <a:effectLst/>
                          <a:latin typeface="Calibri" pitchFamily="34" charset="0"/>
                        </a:rPr>
                        <a:t>($144 fund)</a:t>
                      </a:r>
                      <a:r>
                        <a:rPr lang="en-US" sz="1400" b="0" i="0" u="sng" strike="noStrike" dirty="0">
                          <a:solidFill>
                            <a:srgbClr val="FF0000"/>
                          </a:solidFill>
                          <a:effectLst/>
                          <a:latin typeface="Calibri" pitchFamily="34" charset="0"/>
                        </a:rPr>
                        <a:t> </a:t>
                      </a:r>
                      <a:endParaRPr lang="en-US" sz="1400" b="0" i="0" u="sng" strike="noStrike" dirty="0">
                        <a:solidFill>
                          <a:srgbClr val="000000"/>
                        </a:solidFill>
                        <a:effectLst/>
                        <a:latin typeface="Calibri" pitchFamily="34" charset="0"/>
                      </a:endParaRP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$144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$144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$144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$144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$144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593712">
                <a:tc>
                  <a:txBody>
                    <a:bodyPr/>
                    <a:lstStyle/>
                    <a:p>
                      <a:pPr algn="ctr" rtl="0" fontAlgn="t"/>
                      <a:r>
                        <a:rPr lang="en-US" sz="1400" b="0" i="0" u="none" strike="noStrike" dirty="0">
                          <a:solidFill>
                            <a:srgbClr val="000000"/>
                          </a:solidFill>
                          <a:effectLst/>
                          <a:latin typeface="Calibri" pitchFamily="34" charset="0"/>
                        </a:rPr>
                        <a:t>CLAIMS COSTS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itchFamily="34" charset="0"/>
                        </a:rPr>
                        <a:t>$224</a:t>
                      </a:r>
                    </a:p>
                  </a:txBody>
                  <a:tcPr marT="45717" marB="4571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$444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$444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$444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$444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$444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885357">
                <a:tc>
                  <a:txBody>
                    <a:bodyPr/>
                    <a:lstStyle/>
                    <a:p>
                      <a:pPr algn="ctr" rtl="0" fontAlgn="t"/>
                      <a:r>
                        <a:rPr lang="en-US" sz="1400" b="0" i="0" u="none" strike="noStrike" dirty="0">
                          <a:solidFill>
                            <a:srgbClr val="000000"/>
                          </a:solidFill>
                          <a:effectLst/>
                          <a:latin typeface="Calibri" pitchFamily="34" charset="0"/>
                        </a:rPr>
                        <a:t>Annual EE Premium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885357">
                <a:tc>
                  <a:txBody>
                    <a:bodyPr/>
                    <a:lstStyle/>
                    <a:p>
                      <a:pPr algn="ctr" rtl="0" fontAlgn="t"/>
                      <a:r>
                        <a:rPr lang="en-US" sz="1400" b="1" i="0" u="none" strike="noStrike" dirty="0">
                          <a:solidFill>
                            <a:srgbClr val="00B050"/>
                          </a:solidFill>
                          <a:effectLst/>
                          <a:latin typeface="Calibri" pitchFamily="34" charset="0"/>
                        </a:rPr>
                        <a:t>TOTAL ANNUAL COSTS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
        <p:nvSpPr>
          <p:cNvPr id="7" name="Slide Number Placeholder 1">
            <a:extLst>
              <a:ext uri="{FF2B5EF4-FFF2-40B4-BE49-F238E27FC236}">
                <a16:creationId xmlns:a16="http://schemas.microsoft.com/office/drawing/2014/main" id="{10C346E5-D18F-4340-AD0B-845B8700A7B8}"/>
              </a:ext>
            </a:extLst>
          </p:cNvPr>
          <p:cNvSpPr txBox="1">
            <a:spLocks/>
          </p:cNvSpPr>
          <p:nvPr/>
        </p:nvSpPr>
        <p:spPr>
          <a:xfrm>
            <a:off x="9698736" y="2272"/>
            <a:ext cx="7620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A269C83-254E-4507-A77E-F811EA1FBE29}" type="slidenum">
              <a:rPr lang="en-US">
                <a:solidFill>
                  <a:schemeClr val="bg1"/>
                </a:solidFill>
              </a:rPr>
              <a:pPr algn="r"/>
              <a:t>33</a:t>
            </a:fld>
            <a:endParaRPr lang="en-US" dirty="0">
              <a:solidFill>
                <a:schemeClr val="bg1"/>
              </a:solidFill>
            </a:endParaRPr>
          </a:p>
        </p:txBody>
      </p:sp>
    </p:spTree>
    <p:extLst>
      <p:ext uri="{BB962C8B-B14F-4D97-AF65-F5344CB8AC3E}">
        <p14:creationId xmlns:p14="http://schemas.microsoft.com/office/powerpoint/2010/main" val="1824558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459474" y="482468"/>
            <a:ext cx="8686800" cy="584332"/>
          </a:xfrm>
        </p:spPr>
        <p:txBody>
          <a:bodyPr>
            <a:normAutofit fontScale="90000"/>
          </a:bodyPr>
          <a:lstStyle/>
          <a:p>
            <a:pPr eaLnBrk="1" hangingPunct="1">
              <a:defRPr/>
            </a:pPr>
            <a:r>
              <a:rPr lang="en-US" sz="3200" b="1" dirty="0">
                <a:latin typeface="Calibri" pitchFamily="34" charset="0"/>
              </a:rPr>
              <a:t>High Claims Utilization Example – Employee Only</a:t>
            </a:r>
          </a:p>
        </p:txBody>
      </p:sp>
      <p:sp>
        <p:nvSpPr>
          <p:cNvPr id="37948" name="TextBox 5"/>
          <p:cNvSpPr txBox="1">
            <a:spLocks noChangeArrowheads="1"/>
          </p:cNvSpPr>
          <p:nvPr/>
        </p:nvSpPr>
        <p:spPr bwMode="auto">
          <a:xfrm>
            <a:off x="8327405" y="1017908"/>
            <a:ext cx="3505200" cy="523875"/>
          </a:xfrm>
          <a:prstGeom prst="rect">
            <a:avLst/>
          </a:prstGeom>
          <a:noFill/>
          <a:ln w="9525">
            <a:noFill/>
            <a:miter lim="800000"/>
            <a:headEnd/>
            <a:tailEnd/>
          </a:ln>
        </p:spPr>
        <p:txBody>
          <a:bodyPr>
            <a:spAutoFit/>
          </a:bodyPr>
          <a:lstStyle/>
          <a:p>
            <a:pPr>
              <a:defRPr/>
            </a:pPr>
            <a:r>
              <a:rPr lang="en-US" sz="1400" i="1" dirty="0">
                <a:latin typeface="Calibri" pitchFamily="34" charset="0"/>
                <a:cs typeface="Arial" panose="020B0604020202020204" pitchFamily="34" charset="0"/>
              </a:rPr>
              <a:t>*For illustrative purposes only, costs could be overstated depending on dates of service.</a:t>
            </a:r>
          </a:p>
        </p:txBody>
      </p:sp>
      <p:sp>
        <p:nvSpPr>
          <p:cNvPr id="33797" name="Slide Number Placeholder 2"/>
          <p:cNvSpPr>
            <a:spLocks/>
          </p:cNvSpPr>
          <p:nvPr/>
        </p:nvSpPr>
        <p:spPr bwMode="auto">
          <a:xfrm>
            <a:off x="10055226" y="5648326"/>
            <a:ext cx="549275" cy="396875"/>
          </a:xfrm>
          <a:prstGeom prst="bracketPair">
            <a:avLst>
              <a:gd name="adj" fmla="val 17949"/>
            </a:avLst>
          </a:prstGeom>
          <a:noFill/>
          <a:ln w="9525">
            <a:noFill/>
            <a:round/>
            <a:headEnd/>
            <a:tailEnd/>
          </a:ln>
        </p:spPr>
        <p:txBody>
          <a:bodyPr/>
          <a:lstStyle/>
          <a:p>
            <a:pPr algn="ctr" eaLnBrk="1" hangingPunct="1"/>
            <a:fld id="{7C871E78-B440-4873-B030-C22AA6FE7F05}" type="slidenum">
              <a:rPr lang="en-US" altLang="en-US">
                <a:solidFill>
                  <a:schemeClr val="bg1"/>
                </a:solidFill>
              </a:rPr>
              <a:pPr algn="ctr" eaLnBrk="1" hangingPunct="1"/>
              <a:t>34</a:t>
            </a:fld>
            <a:endParaRPr lang="en-US" altLang="en-US">
              <a:solidFill>
                <a:schemeClr val="bg1"/>
              </a:solidFill>
            </a:endParaRPr>
          </a:p>
        </p:txBody>
      </p:sp>
      <p:sp>
        <p:nvSpPr>
          <p:cNvPr id="7" name="Slide Number Placeholder 1">
            <a:extLst>
              <a:ext uri="{FF2B5EF4-FFF2-40B4-BE49-F238E27FC236}">
                <a16:creationId xmlns:a16="http://schemas.microsoft.com/office/drawing/2014/main" id="{10C346E5-D18F-4340-AD0B-845B8700A7B8}"/>
              </a:ext>
            </a:extLst>
          </p:cNvPr>
          <p:cNvSpPr txBox="1">
            <a:spLocks/>
          </p:cNvSpPr>
          <p:nvPr/>
        </p:nvSpPr>
        <p:spPr>
          <a:xfrm>
            <a:off x="9698736" y="2272"/>
            <a:ext cx="7620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A269C83-254E-4507-A77E-F811EA1FBE29}" type="slidenum">
              <a:rPr lang="en-US">
                <a:solidFill>
                  <a:schemeClr val="bg1"/>
                </a:solidFill>
              </a:rPr>
              <a:pPr algn="r"/>
              <a:t>34</a:t>
            </a:fld>
            <a:endParaRPr lang="en-US" dirty="0">
              <a:solidFill>
                <a:schemeClr val="bg1"/>
              </a:solidFill>
            </a:endParaRPr>
          </a:p>
        </p:txBody>
      </p:sp>
      <p:sp>
        <p:nvSpPr>
          <p:cNvPr id="5" name="Text Placeholder 4">
            <a:extLst>
              <a:ext uri="{FF2B5EF4-FFF2-40B4-BE49-F238E27FC236}">
                <a16:creationId xmlns:a16="http://schemas.microsoft.com/office/drawing/2014/main" id="{D8457F3B-55C1-3BBA-D2F1-D516301B2B88}"/>
              </a:ext>
            </a:extLst>
          </p:cNvPr>
          <p:cNvSpPr txBox="1">
            <a:spLocks/>
          </p:cNvSpPr>
          <p:nvPr/>
        </p:nvSpPr>
        <p:spPr bwMode="auto">
          <a:xfrm>
            <a:off x="459474" y="1017908"/>
            <a:ext cx="9067800" cy="1447800"/>
          </a:xfrm>
          <a:prstGeom prst="rect">
            <a:avLst/>
          </a:prstGeom>
          <a:noFill/>
          <a:ln w="9525">
            <a:noFill/>
            <a:miter lim="800000"/>
            <a:headEnd/>
            <a:tailEnd/>
          </a:ln>
        </p:spPr>
        <p:txBody>
          <a:bodyPr>
            <a:normAutofit/>
          </a:bodyPr>
          <a:lstStyle/>
          <a:p>
            <a:pPr>
              <a:spcBef>
                <a:spcPct val="20000"/>
              </a:spcBef>
              <a:buClr>
                <a:schemeClr val="accent1"/>
              </a:buClr>
              <a:buFont typeface="Arial" pitchFamily="34" charset="0"/>
              <a:buNone/>
              <a:defRPr/>
            </a:pPr>
            <a:r>
              <a:rPr lang="en-US" sz="1200" dirty="0">
                <a:latin typeface="Calibri" pitchFamily="34" charset="0"/>
              </a:rPr>
              <a:t>- Annual wellness visit:  $200                         - One MRI:  $800</a:t>
            </a:r>
          </a:p>
          <a:p>
            <a:pPr>
              <a:spcBef>
                <a:spcPct val="20000"/>
              </a:spcBef>
              <a:buClr>
                <a:schemeClr val="accent1"/>
              </a:buClr>
              <a:buFont typeface="Arial" pitchFamily="34" charset="0"/>
              <a:buNone/>
              <a:defRPr/>
            </a:pPr>
            <a:r>
              <a:rPr lang="en-US" sz="1200" dirty="0">
                <a:latin typeface="Calibri" pitchFamily="34" charset="0"/>
              </a:rPr>
              <a:t>- Two-day hospital stay:  $5,000                    - One generic prescription (preventive – tier 1) per month (level 1):  $15 each</a:t>
            </a:r>
          </a:p>
          <a:p>
            <a:pPr>
              <a:spcBef>
                <a:spcPct val="20000"/>
              </a:spcBef>
              <a:buClr>
                <a:schemeClr val="accent1"/>
              </a:buClr>
              <a:buFont typeface="Arial" pitchFamily="34" charset="0"/>
              <a:buNone/>
              <a:defRPr/>
            </a:pPr>
            <a:r>
              <a:rPr lang="en-US" sz="1200" dirty="0">
                <a:latin typeface="Calibri" pitchFamily="34" charset="0"/>
              </a:rPr>
              <a:t>- One PCP visit:  $75                                         - One prescription (non-preventive – tier 2) per month (level 1):  $80 each</a:t>
            </a:r>
          </a:p>
          <a:p>
            <a:pPr>
              <a:spcBef>
                <a:spcPct val="20000"/>
              </a:spcBef>
              <a:buClr>
                <a:schemeClr val="accent1"/>
              </a:buClr>
              <a:buFont typeface="Arial" pitchFamily="34" charset="0"/>
              <a:buNone/>
              <a:defRPr/>
            </a:pPr>
            <a:r>
              <a:rPr lang="en-US" sz="1200" dirty="0">
                <a:latin typeface="Calibri" pitchFamily="34" charset="0"/>
              </a:rPr>
              <a:t>- Four specialist office visits:  $150 each</a:t>
            </a:r>
          </a:p>
        </p:txBody>
      </p:sp>
      <p:graphicFrame>
        <p:nvGraphicFramePr>
          <p:cNvPr id="6" name="Table 5">
            <a:extLst>
              <a:ext uri="{FF2B5EF4-FFF2-40B4-BE49-F238E27FC236}">
                <a16:creationId xmlns:a16="http://schemas.microsoft.com/office/drawing/2014/main" id="{A10C04BF-9F58-8E14-2D98-7BCCABBA3BB3}"/>
              </a:ext>
            </a:extLst>
          </p:cNvPr>
          <p:cNvGraphicFramePr>
            <a:graphicFrameLocks noGrp="1"/>
          </p:cNvGraphicFramePr>
          <p:nvPr>
            <p:extLst>
              <p:ext uri="{D42A27DB-BD31-4B8C-83A1-F6EECF244321}">
                <p14:modId xmlns:p14="http://schemas.microsoft.com/office/powerpoint/2010/main" val="3065624724"/>
              </p:ext>
            </p:extLst>
          </p:nvPr>
        </p:nvGraphicFramePr>
        <p:xfrm>
          <a:off x="614149" y="2057401"/>
          <a:ext cx="11218460" cy="4706893"/>
        </p:xfrm>
        <a:graphic>
          <a:graphicData uri="http://schemas.openxmlformats.org/drawingml/2006/table">
            <a:tbl>
              <a:tblPr/>
              <a:tblGrid>
                <a:gridCol w="1121846">
                  <a:extLst>
                    <a:ext uri="{9D8B030D-6E8A-4147-A177-3AD203B41FA5}">
                      <a16:colId xmlns:a16="http://schemas.microsoft.com/office/drawing/2014/main" val="20000"/>
                    </a:ext>
                  </a:extLst>
                </a:gridCol>
                <a:gridCol w="1121846">
                  <a:extLst>
                    <a:ext uri="{9D8B030D-6E8A-4147-A177-3AD203B41FA5}">
                      <a16:colId xmlns:a16="http://schemas.microsoft.com/office/drawing/2014/main" val="20001"/>
                    </a:ext>
                  </a:extLst>
                </a:gridCol>
                <a:gridCol w="1121846">
                  <a:extLst>
                    <a:ext uri="{9D8B030D-6E8A-4147-A177-3AD203B41FA5}">
                      <a16:colId xmlns:a16="http://schemas.microsoft.com/office/drawing/2014/main" val="20002"/>
                    </a:ext>
                  </a:extLst>
                </a:gridCol>
                <a:gridCol w="1121846">
                  <a:extLst>
                    <a:ext uri="{9D8B030D-6E8A-4147-A177-3AD203B41FA5}">
                      <a16:colId xmlns:a16="http://schemas.microsoft.com/office/drawing/2014/main" val="20003"/>
                    </a:ext>
                  </a:extLst>
                </a:gridCol>
                <a:gridCol w="1121846">
                  <a:extLst>
                    <a:ext uri="{9D8B030D-6E8A-4147-A177-3AD203B41FA5}">
                      <a16:colId xmlns:a16="http://schemas.microsoft.com/office/drawing/2014/main" val="20004"/>
                    </a:ext>
                  </a:extLst>
                </a:gridCol>
                <a:gridCol w="1121846">
                  <a:extLst>
                    <a:ext uri="{9D8B030D-6E8A-4147-A177-3AD203B41FA5}">
                      <a16:colId xmlns:a16="http://schemas.microsoft.com/office/drawing/2014/main" val="20005"/>
                    </a:ext>
                  </a:extLst>
                </a:gridCol>
                <a:gridCol w="1121846">
                  <a:extLst>
                    <a:ext uri="{9D8B030D-6E8A-4147-A177-3AD203B41FA5}">
                      <a16:colId xmlns:a16="http://schemas.microsoft.com/office/drawing/2014/main" val="20006"/>
                    </a:ext>
                  </a:extLst>
                </a:gridCol>
                <a:gridCol w="1121846">
                  <a:extLst>
                    <a:ext uri="{9D8B030D-6E8A-4147-A177-3AD203B41FA5}">
                      <a16:colId xmlns:a16="http://schemas.microsoft.com/office/drawing/2014/main" val="20007"/>
                    </a:ext>
                  </a:extLst>
                </a:gridCol>
                <a:gridCol w="1121846">
                  <a:extLst>
                    <a:ext uri="{9D8B030D-6E8A-4147-A177-3AD203B41FA5}">
                      <a16:colId xmlns:a16="http://schemas.microsoft.com/office/drawing/2014/main" val="20008"/>
                    </a:ext>
                  </a:extLst>
                </a:gridCol>
                <a:gridCol w="1121846">
                  <a:extLst>
                    <a:ext uri="{9D8B030D-6E8A-4147-A177-3AD203B41FA5}">
                      <a16:colId xmlns:a16="http://schemas.microsoft.com/office/drawing/2014/main" val="3659856788"/>
                    </a:ext>
                  </a:extLst>
                </a:gridCol>
              </a:tblGrid>
              <a:tr h="381000">
                <a:tc>
                  <a:txBody>
                    <a:bodyPr/>
                    <a:lstStyle/>
                    <a:p>
                      <a:pPr algn="ctr" rtl="0" fontAlgn="t"/>
                      <a:r>
                        <a:rPr lang="en-US" sz="1400" b="1" i="0" u="none" strike="noStrike" dirty="0">
                          <a:solidFill>
                            <a:srgbClr val="FFFFFF"/>
                          </a:solidFill>
                          <a:effectLst/>
                          <a:latin typeface="Calibri" pitchFamily="34" charset="0"/>
                        </a:rPr>
                        <a:t>Service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20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25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HMO 25</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HRA </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2000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HMO 3000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3000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4000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rtl="0" fontAlgn="t"/>
                      <a:r>
                        <a:rPr lang="en-US" sz="1400" b="1" i="0" u="none" strike="noStrike" dirty="0">
                          <a:solidFill>
                            <a:srgbClr val="FFFFFF"/>
                          </a:solidFill>
                          <a:effectLst/>
                          <a:latin typeface="Calibri" pitchFamily="34" charset="0"/>
                        </a:rPr>
                        <a:t>PPO 5000</a:t>
                      </a:r>
                    </a:p>
                  </a:txBody>
                  <a:tcPr marL="9278" marR="9278" marT="92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35838">
                <a:tc>
                  <a:txBody>
                    <a:bodyPr/>
                    <a:lstStyle/>
                    <a:p>
                      <a:pPr algn="ctr" rtl="0" fontAlgn="t"/>
                      <a:r>
                        <a:rPr lang="en-US" sz="1400" b="0" i="0" u="none" strike="noStrike" dirty="0">
                          <a:solidFill>
                            <a:srgbClr val="000000"/>
                          </a:solidFill>
                          <a:effectLst/>
                          <a:latin typeface="Calibri" pitchFamily="34" charset="0"/>
                        </a:rPr>
                        <a:t>Wellness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anose="020F0502020204030204" pitchFamily="34" charset="0"/>
                        </a:rPr>
                        <a:t>$0</a:t>
                      </a:r>
                    </a:p>
                  </a:txBody>
                  <a:tcPr marT="45715" marB="457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86297">
                <a:tc>
                  <a:txBody>
                    <a:bodyPr/>
                    <a:lstStyle/>
                    <a:p>
                      <a:pPr algn="ctr" rtl="0" fontAlgn="t"/>
                      <a:r>
                        <a:rPr lang="en-US" sz="1400" b="0" i="0" u="none" strike="noStrike" dirty="0">
                          <a:solidFill>
                            <a:srgbClr val="000000"/>
                          </a:solidFill>
                          <a:effectLst/>
                          <a:latin typeface="Calibri" pitchFamily="34" charset="0"/>
                        </a:rPr>
                        <a:t>Hospital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anose="020F0502020204030204" pitchFamily="34" charset="0"/>
                        </a:rPr>
                        <a:t>$1,320</a:t>
                      </a:r>
                    </a:p>
                  </a:txBody>
                  <a:tcPr marT="45715" marB="457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$1,400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$1,400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$2,100 </a:t>
                      </a:r>
                      <a:r>
                        <a:rPr lang="en-US" sz="1400" b="0" i="1" u="none" strike="noStrike" dirty="0">
                          <a:solidFill>
                            <a:srgbClr val="FF0000"/>
                          </a:solidFill>
                          <a:effectLst/>
                          <a:latin typeface="Calibri" pitchFamily="34" charset="0"/>
                        </a:rPr>
                        <a:t>($500 fund) </a:t>
                      </a:r>
                      <a:endParaRPr lang="en-US" sz="1400" b="0" i="0" u="none" strike="noStrike" dirty="0">
                        <a:solidFill>
                          <a:srgbClr val="FF0000"/>
                        </a:solidFill>
                        <a:effectLst/>
                        <a:latin typeface="Calibri" pitchFamily="34" charset="0"/>
                      </a:endParaRP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$2,300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$3,000</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$3,000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$4,300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$5,000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35838">
                <a:tc>
                  <a:txBody>
                    <a:bodyPr/>
                    <a:lstStyle/>
                    <a:p>
                      <a:pPr algn="ctr" rtl="0" fontAlgn="t"/>
                      <a:r>
                        <a:rPr lang="en-US" sz="1400" b="0" i="0" u="none" strike="noStrike" dirty="0">
                          <a:solidFill>
                            <a:srgbClr val="000000"/>
                          </a:solidFill>
                          <a:effectLst/>
                          <a:latin typeface="Calibri" pitchFamily="34" charset="0"/>
                        </a:rPr>
                        <a:t>PCP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anose="020F0502020204030204" pitchFamily="34" charset="0"/>
                        </a:rPr>
                        <a:t>$20</a:t>
                      </a:r>
                    </a:p>
                  </a:txBody>
                  <a:tcPr marT="45715" marB="457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$25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$25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$15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$7.50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$22.50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35838">
                <a:tc>
                  <a:txBody>
                    <a:bodyPr/>
                    <a:lstStyle/>
                    <a:p>
                      <a:pPr algn="ctr" rtl="0" fontAlgn="t"/>
                      <a:r>
                        <a:rPr lang="en-US" sz="1400" b="0" i="0" u="none" strike="noStrike" dirty="0">
                          <a:solidFill>
                            <a:srgbClr val="000000"/>
                          </a:solidFill>
                          <a:effectLst/>
                          <a:latin typeface="Calibri" pitchFamily="34" charset="0"/>
                        </a:rPr>
                        <a:t>Specialist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anose="020F0502020204030204" pitchFamily="34" charset="0"/>
                        </a:rPr>
                        <a:t>$160</a:t>
                      </a:r>
                    </a:p>
                  </a:txBody>
                  <a:tcPr marT="45715" marB="457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$200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$200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$120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$60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35838">
                <a:tc>
                  <a:txBody>
                    <a:bodyPr/>
                    <a:lstStyle/>
                    <a:p>
                      <a:pPr algn="ctr" rtl="0" fontAlgn="t"/>
                      <a:r>
                        <a:rPr lang="en-US" sz="1400" b="0" i="0" u="none" strike="noStrike" dirty="0">
                          <a:solidFill>
                            <a:srgbClr val="000000"/>
                          </a:solidFill>
                          <a:effectLst/>
                          <a:latin typeface="Calibri" pitchFamily="34" charset="0"/>
                        </a:rPr>
                        <a:t>MRI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anose="020F0502020204030204" pitchFamily="34" charset="0"/>
                        </a:rPr>
                        <a:t>$160</a:t>
                      </a:r>
                    </a:p>
                  </a:txBody>
                  <a:tcPr marT="45715" marB="457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$160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$160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$160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$240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35838">
                <a:tc>
                  <a:txBody>
                    <a:bodyPr/>
                    <a:lstStyle/>
                    <a:p>
                      <a:pPr algn="ctr" rtl="0" fontAlgn="t"/>
                      <a:r>
                        <a:rPr lang="en-US" sz="1400" b="0" i="0" u="none" strike="noStrike" dirty="0">
                          <a:solidFill>
                            <a:srgbClr val="000000"/>
                          </a:solidFill>
                          <a:effectLst/>
                          <a:latin typeface="Calibri" pitchFamily="34" charset="0"/>
                        </a:rPr>
                        <a:t>Rx 1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anose="020F0502020204030204" pitchFamily="34" charset="0"/>
                        </a:rPr>
                        <a:t>$180</a:t>
                      </a:r>
                    </a:p>
                  </a:txBody>
                  <a:tcPr marT="45715" marB="457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$180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335838">
                <a:tc>
                  <a:txBody>
                    <a:bodyPr/>
                    <a:lstStyle/>
                    <a:p>
                      <a:pPr algn="ctr" rtl="0" fontAlgn="t"/>
                      <a:r>
                        <a:rPr lang="en-US" sz="1400" b="0" i="0" u="none" strike="noStrike" dirty="0">
                          <a:solidFill>
                            <a:srgbClr val="000000"/>
                          </a:solidFill>
                          <a:effectLst/>
                          <a:latin typeface="Calibri" pitchFamily="34" charset="0"/>
                        </a:rPr>
                        <a:t>Rx 2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anose="020F0502020204030204" pitchFamily="34" charset="0"/>
                        </a:rPr>
                        <a:t>$480</a:t>
                      </a:r>
                    </a:p>
                  </a:txBody>
                  <a:tcPr marT="45715" marB="457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$480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$480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$480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$480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$480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$480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$480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sng" strike="noStrike" dirty="0">
                          <a:solidFill>
                            <a:srgbClr val="000000"/>
                          </a:solidFill>
                          <a:effectLst/>
                          <a:latin typeface="Calibri" pitchFamily="34" charset="0"/>
                        </a:rPr>
                        <a:t>$480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480705">
                <a:tc>
                  <a:txBody>
                    <a:bodyPr/>
                    <a:lstStyle/>
                    <a:p>
                      <a:pPr algn="ctr" rtl="0" fontAlgn="t"/>
                      <a:r>
                        <a:rPr lang="en-US" sz="1400" b="0" i="0" u="none" strike="noStrike" dirty="0">
                          <a:solidFill>
                            <a:srgbClr val="000000"/>
                          </a:solidFill>
                          <a:effectLst/>
                          <a:latin typeface="Calibri" pitchFamily="34" charset="0"/>
                        </a:rPr>
                        <a:t>CLAIMS COSTS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latin typeface="Calibri" panose="020F0502020204030204" pitchFamily="34" charset="0"/>
                        </a:rPr>
                        <a:t>$2,320</a:t>
                      </a:r>
                    </a:p>
                  </a:txBody>
                  <a:tcPr marT="45715" marB="457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$2,445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$2,445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$3,055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a:solidFill>
                            <a:srgbClr val="000000"/>
                          </a:solidFill>
                          <a:effectLst/>
                          <a:latin typeface="Calibri" pitchFamily="34" charset="0"/>
                        </a:rPr>
                        <a:t>$3,107.50 </a:t>
                      </a:r>
                      <a:endParaRPr lang="en-US" sz="1400" b="0" i="0" u="none" strike="noStrike" dirty="0">
                        <a:solidFill>
                          <a:srgbClr val="000000"/>
                        </a:solidFill>
                        <a:effectLst/>
                        <a:latin typeface="Calibri" pitchFamily="34" charset="0"/>
                      </a:endParaRP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$3,660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$3,660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$5,402.50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400" b="0" i="0" u="none" strike="noStrike" dirty="0">
                          <a:solidFill>
                            <a:srgbClr val="000000"/>
                          </a:solidFill>
                          <a:effectLst/>
                          <a:latin typeface="Calibri" pitchFamily="34" charset="0"/>
                        </a:rPr>
                        <a:t>$5,660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8"/>
                  </a:ext>
                </a:extLst>
              </a:tr>
              <a:tr h="563446">
                <a:tc>
                  <a:txBody>
                    <a:bodyPr/>
                    <a:lstStyle/>
                    <a:p>
                      <a:pPr algn="ctr" rtl="0" fontAlgn="t"/>
                      <a:r>
                        <a:rPr lang="en-US" sz="1400" b="0" i="0" u="none" strike="noStrike">
                          <a:solidFill>
                            <a:srgbClr val="000000"/>
                          </a:solidFill>
                          <a:effectLst/>
                          <a:latin typeface="Calibri" pitchFamily="34" charset="0"/>
                        </a:rPr>
                        <a:t>Annual </a:t>
                      </a:r>
                      <a:r>
                        <a:rPr lang="en-US" sz="1400" b="0" i="0" u="none" strike="noStrike" dirty="0">
                          <a:solidFill>
                            <a:srgbClr val="000000"/>
                          </a:solidFill>
                          <a:effectLst/>
                          <a:latin typeface="Calibri" pitchFamily="34" charset="0"/>
                        </a:rPr>
                        <a:t>EE Premium </a:t>
                      </a:r>
                    </a:p>
                  </a:txBody>
                  <a:tcPr marL="9278" marR="9278" marT="927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u="sng" dirty="0">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9"/>
                  </a:ext>
                </a:extLst>
              </a:tr>
              <a:tr h="780417">
                <a:tc>
                  <a:txBody>
                    <a:bodyPr/>
                    <a:lstStyle/>
                    <a:p>
                      <a:pPr algn="ctr" rtl="0" fontAlgn="t"/>
                      <a:r>
                        <a:rPr lang="en-US" sz="1400" b="1" i="0" u="none" strike="noStrike" dirty="0">
                          <a:solidFill>
                            <a:srgbClr val="00B050"/>
                          </a:solidFill>
                          <a:effectLst/>
                          <a:latin typeface="Calibri" pitchFamily="34" charset="0"/>
                        </a:rPr>
                        <a:t>TOTAL ANNUAL COSTS </a:t>
                      </a:r>
                    </a:p>
                  </a:txBody>
                  <a:tcPr marL="9525" marR="9525" marT="95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b="1" u="sng" dirty="0">
                          <a:solidFill>
                            <a:srgbClr val="00B050"/>
                          </a:solidFill>
                          <a:latin typeface="Calibri" pitchFamily="34" charset="0"/>
                        </a:rPr>
                        <a:t>$0</a:t>
                      </a:r>
                    </a:p>
                  </a:txBody>
                  <a:tcPr marL="9278" marR="9278" marT="92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10707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1253319" y="1519238"/>
            <a:ext cx="7239000" cy="4525963"/>
          </a:xfrm>
        </p:spPr>
        <p:txBody>
          <a:bodyPr>
            <a:normAutofit fontScale="85000" lnSpcReduction="10000"/>
          </a:bodyPr>
          <a:lstStyle/>
          <a:p>
            <a:pPr>
              <a:spcBef>
                <a:spcPct val="0"/>
              </a:spcBef>
              <a:defRPr/>
            </a:pPr>
            <a:r>
              <a:rPr lang="en-US" sz="1800" dirty="0">
                <a:latin typeface="Calibri" panose="020F0502020204030204" pitchFamily="34" charset="0"/>
                <a:cs typeface="Calibri" panose="020F0502020204030204" pitchFamily="34" charset="0"/>
              </a:rPr>
              <a:t>Establish a Health Savings Account (HSA) and make contributions into it</a:t>
            </a:r>
          </a:p>
          <a:p>
            <a:pPr>
              <a:spcBef>
                <a:spcPct val="0"/>
              </a:spcBef>
              <a:defRPr/>
            </a:pPr>
            <a:r>
              <a:rPr lang="en-US" sz="1800" dirty="0">
                <a:latin typeface="Calibri" panose="020F0502020204030204" pitchFamily="34" charset="0"/>
                <a:cs typeface="Calibri" panose="020F0502020204030204" pitchFamily="34" charset="0"/>
              </a:rPr>
              <a:t>Pay out-of-pocket health plan costs (deductible and coinsurance)</a:t>
            </a:r>
          </a:p>
          <a:p>
            <a:pPr>
              <a:spcBef>
                <a:spcPct val="0"/>
              </a:spcBef>
              <a:defRPr/>
            </a:pPr>
            <a:r>
              <a:rPr lang="en-US" sz="1800" dirty="0">
                <a:latin typeface="Calibri" panose="020F0502020204030204" pitchFamily="34" charset="0"/>
                <a:cs typeface="Calibri" panose="020F0502020204030204" pitchFamily="34" charset="0"/>
              </a:rPr>
              <a:t>Decide whether or not to reimburse yourself out of HSA for out-of-pocket costs</a:t>
            </a:r>
          </a:p>
          <a:p>
            <a:pPr>
              <a:spcBef>
                <a:spcPct val="0"/>
              </a:spcBef>
              <a:defRPr/>
            </a:pPr>
            <a:r>
              <a:rPr lang="en-US" sz="1800" dirty="0">
                <a:latin typeface="Calibri" panose="020F0502020204030204" pitchFamily="34" charset="0"/>
                <a:cs typeface="Calibri" panose="020F0502020204030204" pitchFamily="34" charset="0"/>
              </a:rPr>
              <a:t>Unused funds in HSA remain and available to use for future costs</a:t>
            </a:r>
          </a:p>
          <a:p>
            <a:pPr>
              <a:spcBef>
                <a:spcPct val="0"/>
              </a:spcBef>
              <a:defRPr/>
            </a:pPr>
            <a:r>
              <a:rPr lang="en-US" sz="1800" dirty="0">
                <a:latin typeface="Calibri" panose="020F0502020204030204" pitchFamily="34" charset="0"/>
                <a:cs typeface="Calibri" panose="020F0502020204030204" pitchFamily="34" charset="0"/>
              </a:rPr>
              <a:t>Can be used for spouse and tax dependents, even if they are not covered by the high deductible health plan</a:t>
            </a:r>
          </a:p>
          <a:p>
            <a:pPr marL="0" indent="0">
              <a:spcBef>
                <a:spcPct val="0"/>
              </a:spcBef>
              <a:buNone/>
              <a:defRPr/>
            </a:pPr>
            <a:endParaRPr lang="en-US" sz="1800" i="1" dirty="0">
              <a:latin typeface="Calibri" panose="020F0502020204030204" pitchFamily="34" charset="0"/>
              <a:cs typeface="Calibri" panose="020F0502020204030204" pitchFamily="34" charset="0"/>
            </a:endParaRPr>
          </a:p>
          <a:p>
            <a:pPr marL="0" indent="0">
              <a:lnSpc>
                <a:spcPct val="100000"/>
              </a:lnSpc>
              <a:spcBef>
                <a:spcPts val="0"/>
              </a:spcBef>
              <a:buNone/>
              <a:defRPr/>
            </a:pPr>
            <a:endParaRPr lang="en-US" sz="1800" dirty="0">
              <a:latin typeface="Calibri" panose="020F0502020204030204" pitchFamily="34" charset="0"/>
              <a:cs typeface="Calibri" panose="020F0502020204030204" pitchFamily="34" charset="0"/>
            </a:endParaRPr>
          </a:p>
          <a:p>
            <a:pPr marL="0" indent="0">
              <a:lnSpc>
                <a:spcPct val="100000"/>
              </a:lnSpc>
              <a:spcBef>
                <a:spcPts val="0"/>
              </a:spcBef>
              <a:buNone/>
              <a:defRPr/>
            </a:pPr>
            <a:r>
              <a:rPr lang="en-US" sz="1800" dirty="0">
                <a:latin typeface="Calibri" panose="020F0502020204030204" pitchFamily="34" charset="0"/>
                <a:cs typeface="Calibri" panose="020F0502020204030204" pitchFamily="34" charset="0"/>
              </a:rPr>
              <a:t>In order to contribute to an HSA, you:</a:t>
            </a:r>
          </a:p>
          <a:p>
            <a:pPr>
              <a:spcBef>
                <a:spcPct val="0"/>
              </a:spcBef>
              <a:defRPr/>
            </a:pPr>
            <a:r>
              <a:rPr lang="en-US" sz="1800" dirty="0">
                <a:latin typeface="Calibri" panose="020F0502020204030204" pitchFamily="34" charset="0"/>
                <a:cs typeface="Calibri" panose="020F0502020204030204" pitchFamily="34" charset="0"/>
              </a:rPr>
              <a:t>Must be enrolled in qualified high deductible health plan (HDHP)</a:t>
            </a:r>
          </a:p>
          <a:p>
            <a:pPr>
              <a:spcBef>
                <a:spcPct val="0"/>
              </a:spcBef>
              <a:defRPr/>
            </a:pPr>
            <a:r>
              <a:rPr lang="en-US" sz="1800" dirty="0">
                <a:latin typeface="Calibri" panose="020F0502020204030204" pitchFamily="34" charset="0"/>
                <a:cs typeface="Calibri" panose="020F0502020204030204" pitchFamily="34" charset="0"/>
              </a:rPr>
              <a:t>Cannot be enrolled in Medicare</a:t>
            </a:r>
          </a:p>
          <a:p>
            <a:pPr>
              <a:spcBef>
                <a:spcPct val="0"/>
              </a:spcBef>
              <a:defRPr/>
            </a:pPr>
            <a:r>
              <a:rPr lang="en-US" sz="1800" dirty="0">
                <a:latin typeface="Calibri" panose="020F0502020204030204" pitchFamily="34" charset="0"/>
                <a:cs typeface="Calibri" panose="020F0502020204030204" pitchFamily="34" charset="0"/>
              </a:rPr>
              <a:t>Cannot be covered by another health insurance plan</a:t>
            </a:r>
          </a:p>
          <a:p>
            <a:pPr>
              <a:spcBef>
                <a:spcPct val="0"/>
              </a:spcBef>
              <a:defRPr/>
            </a:pPr>
            <a:r>
              <a:rPr lang="en-US" sz="1800" dirty="0">
                <a:latin typeface="Calibri" panose="020F0502020204030204" pitchFamily="34" charset="0"/>
                <a:cs typeface="Calibri" panose="020F0502020204030204" pitchFamily="34" charset="0"/>
              </a:rPr>
              <a:t>Cannot be enrolled in a regular medical Flexible Spending Account </a:t>
            </a:r>
          </a:p>
          <a:p>
            <a:pPr>
              <a:spcBef>
                <a:spcPct val="0"/>
              </a:spcBef>
              <a:defRPr/>
            </a:pPr>
            <a:r>
              <a:rPr lang="en-US" sz="1800" dirty="0">
                <a:latin typeface="Calibri" panose="020F0502020204030204" pitchFamily="34" charset="0"/>
                <a:cs typeface="Calibri" panose="020F0502020204030204" pitchFamily="34" charset="0"/>
              </a:rPr>
              <a:t>Cannot be claimed as a dependent on another’s tax return (doesn’t apply to joint filing)</a:t>
            </a:r>
          </a:p>
          <a:p>
            <a:pPr marL="109728" indent="0">
              <a:spcBef>
                <a:spcPct val="0"/>
              </a:spcBef>
              <a:buNone/>
              <a:defRPr/>
            </a:pPr>
            <a:endParaRPr lang="en-US" sz="2400" dirty="0"/>
          </a:p>
          <a:p>
            <a:pPr>
              <a:defRPr/>
            </a:pPr>
            <a:endParaRPr lang="en-US" dirty="0"/>
          </a:p>
        </p:txBody>
      </p:sp>
      <p:sp>
        <p:nvSpPr>
          <p:cNvPr id="28676"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E1D2A418-1407-4A71-B6EC-8AD8A180F9BF}" type="slidenum">
              <a:rPr lang="en-US" altLang="en-US" sz="1800">
                <a:solidFill>
                  <a:schemeClr val="bg1"/>
                </a:solidFill>
                <a:latin typeface="Arial" panose="020B0604020202020204" pitchFamily="34" charset="0"/>
              </a:rPr>
              <a:pPr algn="ctr" eaLnBrk="1" hangingPunct="1">
                <a:spcBef>
                  <a:spcPct val="0"/>
                </a:spcBef>
                <a:buClrTx/>
                <a:buFontTx/>
                <a:buNone/>
              </a:pPr>
              <a:t>35</a:t>
            </a:fld>
            <a:endParaRPr lang="en-US" altLang="en-US" sz="1800">
              <a:solidFill>
                <a:schemeClr val="bg1"/>
              </a:solidFill>
              <a:latin typeface="Arial" panose="020B0604020202020204" pitchFamily="34" charset="0"/>
            </a:endParaRPr>
          </a:p>
        </p:txBody>
      </p:sp>
      <p:sp>
        <p:nvSpPr>
          <p:cNvPr id="6" name="Oval 33"/>
          <p:cNvSpPr>
            <a:spLocks noChangeArrowheads="1"/>
          </p:cNvSpPr>
          <p:nvPr/>
        </p:nvSpPr>
        <p:spPr bwMode="auto">
          <a:xfrm>
            <a:off x="8865781" y="1161825"/>
            <a:ext cx="1715680" cy="2720689"/>
          </a:xfrm>
          <a:prstGeom prst="roundRect">
            <a:avLst>
              <a:gd name="adj" fmla="val 14190"/>
            </a:avLst>
          </a:prstGeom>
          <a:solidFill>
            <a:srgbClr val="00B0F0"/>
          </a:solidFill>
          <a:ln>
            <a:noFill/>
          </a:ln>
          <a:effectLst/>
        </p:spPr>
        <p:txBody>
          <a:bodyPr anchor="ctr"/>
          <a:lstStyle/>
          <a:p>
            <a:pPr marL="174625" indent="-174625">
              <a:lnSpc>
                <a:spcPct val="86000"/>
              </a:lnSpc>
              <a:spcBef>
                <a:spcPct val="50000"/>
              </a:spcBef>
              <a:spcAft>
                <a:spcPct val="10000"/>
              </a:spcAft>
              <a:defRPr/>
            </a:pPr>
            <a:r>
              <a:rPr lang="en-US" sz="1400" b="1" dirty="0">
                <a:solidFill>
                  <a:schemeClr val="bg1"/>
                </a:solidFill>
                <a:latin typeface="Calibri" pitchFamily="34" charset="0"/>
              </a:rPr>
              <a:t>HSA Triple Tax Advantage</a:t>
            </a:r>
          </a:p>
          <a:p>
            <a:pPr marL="174625" indent="-174625">
              <a:lnSpc>
                <a:spcPct val="86000"/>
              </a:lnSpc>
              <a:spcBef>
                <a:spcPct val="50000"/>
              </a:spcBef>
              <a:spcAft>
                <a:spcPct val="10000"/>
              </a:spcAft>
              <a:buFont typeface="Arial" pitchFamily="34" charset="0"/>
              <a:buChar char="•"/>
              <a:defRPr/>
            </a:pPr>
            <a:r>
              <a:rPr lang="en-US" sz="1400" dirty="0">
                <a:solidFill>
                  <a:schemeClr val="bg1"/>
                </a:solidFill>
                <a:latin typeface="Calibri" pitchFamily="34" charset="0"/>
              </a:rPr>
              <a:t>All contributions are tax-free</a:t>
            </a:r>
          </a:p>
          <a:p>
            <a:pPr marL="174625" indent="-174625">
              <a:lnSpc>
                <a:spcPct val="86000"/>
              </a:lnSpc>
              <a:spcBef>
                <a:spcPct val="50000"/>
              </a:spcBef>
              <a:spcAft>
                <a:spcPct val="10000"/>
              </a:spcAft>
              <a:buFont typeface="Arial" pitchFamily="34" charset="0"/>
              <a:buChar char="•"/>
              <a:defRPr/>
            </a:pPr>
            <a:r>
              <a:rPr lang="en-US" sz="1400" dirty="0">
                <a:solidFill>
                  <a:schemeClr val="bg1"/>
                </a:solidFill>
                <a:latin typeface="Calibri" pitchFamily="34" charset="0"/>
              </a:rPr>
              <a:t>All interest earned is tax-free</a:t>
            </a:r>
          </a:p>
          <a:p>
            <a:pPr marL="174625" indent="-174625">
              <a:lnSpc>
                <a:spcPct val="86000"/>
              </a:lnSpc>
              <a:spcBef>
                <a:spcPct val="50000"/>
              </a:spcBef>
              <a:spcAft>
                <a:spcPct val="10000"/>
              </a:spcAft>
              <a:buFont typeface="Arial" pitchFamily="34" charset="0"/>
              <a:buChar char="•"/>
              <a:defRPr/>
            </a:pPr>
            <a:r>
              <a:rPr lang="en-US" sz="1400" dirty="0">
                <a:solidFill>
                  <a:schemeClr val="bg1"/>
                </a:solidFill>
                <a:latin typeface="Calibri" pitchFamily="34" charset="0"/>
              </a:rPr>
              <a:t>All funds used for </a:t>
            </a:r>
            <a:r>
              <a:rPr lang="en-US" sz="1400" b="1" i="1" dirty="0">
                <a:solidFill>
                  <a:schemeClr val="bg1"/>
                </a:solidFill>
                <a:latin typeface="Calibri" pitchFamily="34" charset="0"/>
              </a:rPr>
              <a:t>qualified</a:t>
            </a:r>
            <a:r>
              <a:rPr lang="en-US" sz="1400" dirty="0">
                <a:solidFill>
                  <a:schemeClr val="bg1"/>
                </a:solidFill>
                <a:latin typeface="Calibri" pitchFamily="34" charset="0"/>
              </a:rPr>
              <a:t> medical expenses are tax-free</a:t>
            </a:r>
            <a:endParaRPr lang="en-US" sz="1400" b="1" dirty="0">
              <a:solidFill>
                <a:schemeClr val="bg1"/>
              </a:solidFill>
              <a:latin typeface="Calibri" pitchFamily="34" charset="0"/>
            </a:endParaRPr>
          </a:p>
        </p:txBody>
      </p:sp>
      <p:sp>
        <p:nvSpPr>
          <p:cNvPr id="7" name="Title 1"/>
          <p:cNvSpPr>
            <a:spLocks noGrp="1"/>
          </p:cNvSpPr>
          <p:nvPr>
            <p:ph type="title"/>
          </p:nvPr>
        </p:nvSpPr>
        <p:spPr>
          <a:xfrm>
            <a:off x="608699" y="666756"/>
            <a:ext cx="9405583" cy="483157"/>
          </a:xfrm>
        </p:spPr>
        <p:txBody>
          <a:bodyPr>
            <a:normAutofit fontScale="90000"/>
          </a:bodyPr>
          <a:lstStyle/>
          <a:p>
            <a:pPr>
              <a:defRPr/>
            </a:pPr>
            <a:r>
              <a:rPr lang="en-US" sz="3200" b="1" dirty="0">
                <a:latin typeface="Calibri" pitchFamily="34" charset="0"/>
              </a:rPr>
              <a:t>How Does a Health Savings Account (HSA) Work?</a:t>
            </a:r>
          </a:p>
        </p:txBody>
      </p:sp>
      <p:sp>
        <p:nvSpPr>
          <p:cNvPr id="14" name="Oval 33">
            <a:extLst>
              <a:ext uri="{FF2B5EF4-FFF2-40B4-BE49-F238E27FC236}">
                <a16:creationId xmlns:a16="http://schemas.microsoft.com/office/drawing/2014/main" id="{35263620-EE5A-43DC-AC21-6C60714B6295}"/>
              </a:ext>
            </a:extLst>
          </p:cNvPr>
          <p:cNvSpPr>
            <a:spLocks noChangeArrowheads="1"/>
          </p:cNvSpPr>
          <p:nvPr/>
        </p:nvSpPr>
        <p:spPr bwMode="auto">
          <a:xfrm>
            <a:off x="8865781" y="4107285"/>
            <a:ext cx="1869520" cy="1739478"/>
          </a:xfrm>
          <a:prstGeom prst="roundRect">
            <a:avLst>
              <a:gd name="adj" fmla="val 14190"/>
            </a:avLst>
          </a:prstGeom>
          <a:solidFill>
            <a:srgbClr val="00B050"/>
          </a:solidFill>
          <a:ln>
            <a:noFill/>
          </a:ln>
          <a:effectLst/>
        </p:spPr>
        <p:txBody>
          <a:bodyPr anchor="ctr"/>
          <a:lstStyle/>
          <a:p>
            <a:pPr marL="174625" indent="-174625">
              <a:lnSpc>
                <a:spcPct val="86000"/>
              </a:lnSpc>
              <a:spcBef>
                <a:spcPct val="50000"/>
              </a:spcBef>
              <a:spcAft>
                <a:spcPct val="10000"/>
              </a:spcAft>
              <a:defRPr/>
            </a:pPr>
            <a:r>
              <a:rPr lang="en-US" sz="1400" b="1" dirty="0">
                <a:solidFill>
                  <a:schemeClr val="bg1"/>
                </a:solidFill>
                <a:latin typeface="Calibri" pitchFamily="34" charset="0"/>
              </a:rPr>
              <a:t>HSAs can be used on certain insurance premiums</a:t>
            </a:r>
          </a:p>
          <a:p>
            <a:pPr marL="174625" indent="-174625">
              <a:lnSpc>
                <a:spcPct val="86000"/>
              </a:lnSpc>
              <a:spcBef>
                <a:spcPct val="50000"/>
              </a:spcBef>
              <a:spcAft>
                <a:spcPct val="10000"/>
              </a:spcAft>
              <a:buFont typeface="Arial" pitchFamily="34" charset="0"/>
              <a:buChar char="•"/>
              <a:defRPr/>
            </a:pPr>
            <a:r>
              <a:rPr lang="en-US" sz="1400" dirty="0">
                <a:solidFill>
                  <a:schemeClr val="bg1"/>
                </a:solidFill>
                <a:latin typeface="Calibri" pitchFamily="34" charset="0"/>
              </a:rPr>
              <a:t>COBRA</a:t>
            </a:r>
          </a:p>
          <a:p>
            <a:pPr marL="174625" indent="-174625">
              <a:lnSpc>
                <a:spcPct val="86000"/>
              </a:lnSpc>
              <a:spcBef>
                <a:spcPct val="50000"/>
              </a:spcBef>
              <a:spcAft>
                <a:spcPct val="10000"/>
              </a:spcAft>
              <a:buFont typeface="Arial" pitchFamily="34" charset="0"/>
              <a:buChar char="•"/>
              <a:defRPr/>
            </a:pPr>
            <a:r>
              <a:rPr lang="en-US" sz="1400" dirty="0">
                <a:solidFill>
                  <a:schemeClr val="bg1"/>
                </a:solidFill>
                <a:latin typeface="Calibri" pitchFamily="34" charset="0"/>
              </a:rPr>
              <a:t>Long Term Care</a:t>
            </a:r>
          </a:p>
          <a:p>
            <a:pPr marL="174625" indent="-174625">
              <a:lnSpc>
                <a:spcPct val="86000"/>
              </a:lnSpc>
              <a:spcBef>
                <a:spcPct val="50000"/>
              </a:spcBef>
              <a:spcAft>
                <a:spcPct val="10000"/>
              </a:spcAft>
              <a:buFont typeface="Arial" pitchFamily="34" charset="0"/>
              <a:buChar char="•"/>
              <a:defRPr/>
            </a:pPr>
            <a:r>
              <a:rPr lang="en-US" sz="1400" dirty="0">
                <a:solidFill>
                  <a:schemeClr val="bg1"/>
                </a:solidFill>
                <a:latin typeface="Calibri" pitchFamily="34" charset="0"/>
              </a:rPr>
              <a:t>Medicare, parts B &amp; D</a:t>
            </a:r>
          </a:p>
        </p:txBody>
      </p:sp>
      <p:sp>
        <p:nvSpPr>
          <p:cNvPr id="3" name="TextBox 2">
            <a:extLst>
              <a:ext uri="{FF2B5EF4-FFF2-40B4-BE49-F238E27FC236}">
                <a16:creationId xmlns:a16="http://schemas.microsoft.com/office/drawing/2014/main" id="{ED7B2D33-E922-16BB-C255-AA1CB92327A4}"/>
              </a:ext>
            </a:extLst>
          </p:cNvPr>
          <p:cNvSpPr txBox="1"/>
          <p:nvPr/>
        </p:nvSpPr>
        <p:spPr>
          <a:xfrm>
            <a:off x="431467" y="36421"/>
            <a:ext cx="11329066" cy="584775"/>
          </a:xfrm>
          <a:prstGeom prst="rect">
            <a:avLst/>
          </a:prstGeom>
          <a:solidFill>
            <a:schemeClr val="accent1"/>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Health Savings Account (HSA)</a:t>
            </a:r>
          </a:p>
        </p:txBody>
      </p:sp>
      <p:sp>
        <p:nvSpPr>
          <p:cNvPr id="2" name="Slide Number Placeholder 1">
            <a:extLst>
              <a:ext uri="{FF2B5EF4-FFF2-40B4-BE49-F238E27FC236}">
                <a16:creationId xmlns:a16="http://schemas.microsoft.com/office/drawing/2014/main" id="{1D5E1202-B066-98EB-0A66-60B7C6702161}"/>
              </a:ext>
            </a:extLst>
          </p:cNvPr>
          <p:cNvSpPr>
            <a:spLocks noGrp="1"/>
          </p:cNvSpPr>
          <p:nvPr>
            <p:ph type="sldNum" sz="quarter" idx="12"/>
          </p:nvPr>
        </p:nvSpPr>
        <p:spPr/>
        <p:txBody>
          <a:bodyPr/>
          <a:lstStyle/>
          <a:p>
            <a:fld id="{3A98EE3D-8CD1-4C3F-BD1C-C98C9596463C}" type="slidenum">
              <a:rPr lang="en-US" smtClean="0"/>
              <a:t>35</a:t>
            </a:fld>
            <a:endParaRPr lang="en-US" dirty="0"/>
          </a:p>
        </p:txBody>
      </p:sp>
    </p:spTree>
    <p:extLst>
      <p:ext uri="{BB962C8B-B14F-4D97-AF65-F5344CB8AC3E}">
        <p14:creationId xmlns:p14="http://schemas.microsoft.com/office/powerpoint/2010/main" val="1550212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84" y="559277"/>
            <a:ext cx="8229600" cy="482221"/>
          </a:xfrm>
        </p:spPr>
        <p:txBody>
          <a:bodyPr>
            <a:normAutofit fontScale="90000"/>
          </a:bodyPr>
          <a:lstStyle/>
          <a:p>
            <a:pPr>
              <a:defRPr/>
            </a:pPr>
            <a:r>
              <a:rPr lang="en-US" sz="3200" b="1" dirty="0">
                <a:latin typeface="Calibri" pitchFamily="34" charset="0"/>
              </a:rPr>
              <a:t>2023 HSA Maximum Contribution Limits</a:t>
            </a:r>
          </a:p>
        </p:txBody>
      </p:sp>
      <p:sp>
        <p:nvSpPr>
          <p:cNvPr id="31747" name="Content Placeholder 2"/>
          <p:cNvSpPr>
            <a:spLocks noGrp="1"/>
          </p:cNvSpPr>
          <p:nvPr>
            <p:ph idx="1"/>
          </p:nvPr>
        </p:nvSpPr>
        <p:spPr>
          <a:xfrm>
            <a:off x="1981200" y="1676400"/>
            <a:ext cx="7620000" cy="4724400"/>
          </a:xfrm>
        </p:spPr>
        <p:txBody>
          <a:bodyPr/>
          <a:lstStyle/>
          <a:p>
            <a:pPr>
              <a:defRPr/>
            </a:pPr>
            <a:r>
              <a:rPr lang="en-US" sz="2000" dirty="0">
                <a:latin typeface="Calibri" pitchFamily="34" charset="0"/>
              </a:rPr>
              <a:t>Self only:  $3,850 ($200 increase)</a:t>
            </a:r>
          </a:p>
          <a:p>
            <a:pPr>
              <a:defRPr/>
            </a:pPr>
            <a:endParaRPr lang="en-US" sz="2000" dirty="0">
              <a:latin typeface="Calibri" pitchFamily="34" charset="0"/>
            </a:endParaRPr>
          </a:p>
          <a:p>
            <a:pPr>
              <a:defRPr/>
            </a:pPr>
            <a:r>
              <a:rPr lang="en-US" sz="2000" dirty="0">
                <a:latin typeface="Calibri" pitchFamily="34" charset="0"/>
              </a:rPr>
              <a:t>Family:  $7,750 ($450 increase)</a:t>
            </a:r>
          </a:p>
          <a:p>
            <a:pPr>
              <a:defRPr/>
            </a:pPr>
            <a:endParaRPr lang="en-US" sz="2000" dirty="0">
              <a:latin typeface="Calibri" pitchFamily="34" charset="0"/>
            </a:endParaRPr>
          </a:p>
          <a:p>
            <a:pPr>
              <a:defRPr/>
            </a:pPr>
            <a:r>
              <a:rPr lang="en-US" sz="2000" dirty="0">
                <a:latin typeface="Calibri" pitchFamily="34" charset="0"/>
              </a:rPr>
              <a:t>Catch-up (age 55+):  $1,000</a:t>
            </a:r>
          </a:p>
        </p:txBody>
      </p:sp>
      <p:sp>
        <p:nvSpPr>
          <p:cNvPr id="33797"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FF25F47C-C714-44D8-B065-0CE4D389566E}" type="slidenum">
              <a:rPr lang="en-US" altLang="en-US" sz="1800">
                <a:solidFill>
                  <a:schemeClr val="bg1"/>
                </a:solidFill>
                <a:latin typeface="Arial" panose="020B0604020202020204" pitchFamily="34" charset="0"/>
              </a:rPr>
              <a:pPr algn="ctr" eaLnBrk="1" hangingPunct="1">
                <a:spcBef>
                  <a:spcPct val="0"/>
                </a:spcBef>
                <a:buClrTx/>
                <a:buFontTx/>
                <a:buNone/>
              </a:pPr>
              <a:t>36</a:t>
            </a:fld>
            <a:endParaRPr lang="en-US" altLang="en-US" sz="1800">
              <a:solidFill>
                <a:schemeClr val="bg1"/>
              </a:solidFill>
              <a:latin typeface="Arial" panose="020B0604020202020204" pitchFamily="34" charset="0"/>
            </a:endParaRPr>
          </a:p>
        </p:txBody>
      </p:sp>
      <p:pic>
        <p:nvPicPr>
          <p:cNvPr id="11" name="Picture 10">
            <a:extLst>
              <a:ext uri="{FF2B5EF4-FFF2-40B4-BE49-F238E27FC236}">
                <a16:creationId xmlns:a16="http://schemas.microsoft.com/office/drawing/2014/main" id="{73C0BB19-9B6A-42EB-A550-31E42D288375}"/>
              </a:ext>
            </a:extLst>
          </p:cNvPr>
          <p:cNvPicPr>
            <a:picLocks noChangeAspect="1"/>
          </p:cNvPicPr>
          <p:nvPr/>
        </p:nvPicPr>
        <p:blipFill>
          <a:blip r:embed="rId2"/>
          <a:stretch>
            <a:fillRect/>
          </a:stretch>
        </p:blipFill>
        <p:spPr>
          <a:xfrm>
            <a:off x="6400800" y="1714964"/>
            <a:ext cx="3429000" cy="2252989"/>
          </a:xfrm>
          <a:prstGeom prst="rect">
            <a:avLst/>
          </a:prstGeom>
        </p:spPr>
      </p:pic>
      <p:sp>
        <p:nvSpPr>
          <p:cNvPr id="8" name="Slide Number Placeholder 3">
            <a:extLst>
              <a:ext uri="{FF2B5EF4-FFF2-40B4-BE49-F238E27FC236}">
                <a16:creationId xmlns:a16="http://schemas.microsoft.com/office/drawing/2014/main" id="{95DCC987-7883-496C-BDA5-2D5AB8344786}"/>
              </a:ext>
            </a:extLst>
          </p:cNvPr>
          <p:cNvSpPr>
            <a:spLocks noGrp="1"/>
          </p:cNvSpPr>
          <p:nvPr>
            <p:ph type="sldNum" sz="quarter" idx="12"/>
          </p:nvPr>
        </p:nvSpPr>
        <p:spPr>
          <a:xfrm>
            <a:off x="10453745" y="6400800"/>
            <a:ext cx="762000" cy="365760"/>
          </a:xfrm>
        </p:spPr>
        <p:txBody>
          <a:bodyPr/>
          <a:lstStyle/>
          <a:p>
            <a:fld id="{AA269C83-254E-4507-A77E-F811EA1FBE29}" type="slidenum">
              <a:rPr lang="en-US" smtClean="0"/>
              <a:pPr/>
              <a:t>36</a:t>
            </a:fld>
            <a:endParaRPr lang="en-US" dirty="0"/>
          </a:p>
        </p:txBody>
      </p:sp>
    </p:spTree>
    <p:extLst>
      <p:ext uri="{BB962C8B-B14F-4D97-AF65-F5344CB8AC3E}">
        <p14:creationId xmlns:p14="http://schemas.microsoft.com/office/powerpoint/2010/main" val="432308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1951"/>
            <a:ext cx="12192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grpSp>
        <p:nvGrpSpPr>
          <p:cNvPr id="3" name="object 3"/>
          <p:cNvGrpSpPr/>
          <p:nvPr/>
        </p:nvGrpSpPr>
        <p:grpSpPr>
          <a:xfrm>
            <a:off x="0" y="629903"/>
            <a:ext cx="12192000" cy="5592233"/>
            <a:chOff x="0" y="472427"/>
            <a:chExt cx="9144000" cy="4194175"/>
          </a:xfrm>
        </p:grpSpPr>
        <p:sp>
          <p:nvSpPr>
            <p:cNvPr id="4" name="object 4"/>
            <p:cNvSpPr/>
            <p:nvPr/>
          </p:nvSpPr>
          <p:spPr>
            <a:xfrm>
              <a:off x="0" y="4666488"/>
              <a:ext cx="9144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sp>
          <p:nvSpPr>
            <p:cNvPr id="5" name="object 5"/>
            <p:cNvSpPr/>
            <p:nvPr/>
          </p:nvSpPr>
          <p:spPr>
            <a:xfrm>
              <a:off x="0" y="472427"/>
              <a:ext cx="9144000" cy="4194175"/>
            </a:xfrm>
            <a:custGeom>
              <a:avLst/>
              <a:gdLst/>
              <a:ahLst/>
              <a:cxnLst/>
              <a:rect l="l" t="t" r="r" b="b"/>
              <a:pathLst>
                <a:path w="9144000" h="4194175">
                  <a:moveTo>
                    <a:pt x="9144000" y="0"/>
                  </a:moveTo>
                  <a:lnTo>
                    <a:pt x="0" y="0"/>
                  </a:lnTo>
                  <a:lnTo>
                    <a:pt x="0" y="4194060"/>
                  </a:lnTo>
                  <a:lnTo>
                    <a:pt x="9144000" y="4194060"/>
                  </a:lnTo>
                  <a:lnTo>
                    <a:pt x="9144000" y="0"/>
                  </a:lnTo>
                  <a:close/>
                </a:path>
              </a:pathLst>
            </a:custGeom>
            <a:solidFill>
              <a:srgbClr val="00B0F0"/>
            </a:solidFill>
          </p:spPr>
          <p:txBody>
            <a:bodyPr wrap="square" lIns="0" tIns="0" rIns="0" bIns="0" rtlCol="0"/>
            <a:lstStyle/>
            <a:p>
              <a:endParaRPr sz="2400"/>
            </a:p>
          </p:txBody>
        </p:sp>
      </p:grpSp>
      <p:sp>
        <p:nvSpPr>
          <p:cNvPr id="12" name="object 12"/>
          <p:cNvSpPr txBox="1">
            <a:spLocks noGrp="1"/>
          </p:cNvSpPr>
          <p:nvPr>
            <p:ph type="title"/>
          </p:nvPr>
        </p:nvSpPr>
        <p:spPr>
          <a:xfrm>
            <a:off x="793280" y="2894618"/>
            <a:ext cx="10354733" cy="919974"/>
          </a:xfrm>
          <a:prstGeom prst="rect">
            <a:avLst/>
          </a:prstGeom>
        </p:spPr>
        <p:txBody>
          <a:bodyPr vert="horz" wrap="square" lIns="0" tIns="16933" rIns="0" bIns="0" rtlCol="0" anchor="t">
            <a:spAutoFit/>
          </a:bodyPr>
          <a:lstStyle/>
          <a:p>
            <a:pPr marL="16933">
              <a:spcBef>
                <a:spcPts val="133"/>
              </a:spcBef>
            </a:pPr>
            <a:r>
              <a:rPr lang="en-US" sz="5867" b="1" spc="-113" dirty="0">
                <a:solidFill>
                  <a:srgbClr val="FFFFFF"/>
                </a:solidFill>
                <a:latin typeface="Calibri" panose="020F0502020204030204" pitchFamily="34" charset="0"/>
                <a:cs typeface="Calibri" panose="020F0502020204030204" pitchFamily="34" charset="0"/>
              </a:rPr>
              <a:t>Medical </a:t>
            </a:r>
            <a:r>
              <a:rPr lang="en-US" sz="5867" b="1" spc="-100" dirty="0">
                <a:solidFill>
                  <a:srgbClr val="FFFFFF"/>
                </a:solidFill>
                <a:latin typeface="Calibri" panose="020F0502020204030204" pitchFamily="34" charset="0"/>
                <a:cs typeface="Calibri" panose="020F0502020204030204" pitchFamily="34" charset="0"/>
              </a:rPr>
              <a:t>P</a:t>
            </a:r>
            <a:r>
              <a:rPr sz="5867" b="1" spc="-100" dirty="0">
                <a:solidFill>
                  <a:srgbClr val="FFFFFF"/>
                </a:solidFill>
                <a:latin typeface="Calibri" panose="020F0502020204030204" pitchFamily="34" charset="0"/>
                <a:cs typeface="Calibri" panose="020F0502020204030204" pitchFamily="34" charset="0"/>
              </a:rPr>
              <a:t>rograms</a:t>
            </a:r>
            <a:endParaRPr sz="5867"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6A410F2-A733-A858-7C21-63E32F658AD1}"/>
              </a:ext>
            </a:extLst>
          </p:cNvPr>
          <p:cNvSpPr>
            <a:spLocks noGrp="1"/>
          </p:cNvSpPr>
          <p:nvPr>
            <p:ph type="sldNum" sz="quarter" idx="12"/>
          </p:nvPr>
        </p:nvSpPr>
        <p:spPr/>
        <p:txBody>
          <a:bodyPr/>
          <a:lstStyle/>
          <a:p>
            <a:fld id="{3A98EE3D-8CD1-4C3F-BD1C-C98C9596463C}" type="slidenum">
              <a:rPr lang="en-US" smtClean="0"/>
              <a:t>37</a:t>
            </a:fld>
            <a:endParaRPr lang="en-US" dirty="0"/>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424176"/>
            <a:ext cx="7955280" cy="3075093"/>
          </a:xfrm>
          <a:custGeom>
            <a:avLst/>
            <a:gdLst/>
            <a:ahLst/>
            <a:cxnLst/>
            <a:rect l="l" t="t" r="r" b="b"/>
            <a:pathLst>
              <a:path w="5966460" h="2306320">
                <a:moveTo>
                  <a:pt x="5966460" y="0"/>
                </a:moveTo>
                <a:lnTo>
                  <a:pt x="0" y="0"/>
                </a:lnTo>
                <a:lnTo>
                  <a:pt x="0" y="2305812"/>
                </a:lnTo>
                <a:lnTo>
                  <a:pt x="5966460" y="2305812"/>
                </a:lnTo>
                <a:lnTo>
                  <a:pt x="5966460" y="0"/>
                </a:lnTo>
                <a:close/>
              </a:path>
            </a:pathLst>
          </a:custGeom>
          <a:solidFill>
            <a:srgbClr val="F1F1F1"/>
          </a:solidFill>
        </p:spPr>
        <p:txBody>
          <a:bodyPr wrap="square" lIns="0" tIns="0" rIns="0" bIns="0" rtlCol="0"/>
          <a:lstStyle/>
          <a:p>
            <a:endParaRPr sz="2400"/>
          </a:p>
        </p:txBody>
      </p:sp>
      <p:sp>
        <p:nvSpPr>
          <p:cNvPr id="3" name="object 3"/>
          <p:cNvSpPr txBox="1">
            <a:spLocks noGrp="1"/>
          </p:cNvSpPr>
          <p:nvPr>
            <p:ph type="title"/>
          </p:nvPr>
        </p:nvSpPr>
        <p:spPr>
          <a:xfrm>
            <a:off x="444926" y="529134"/>
            <a:ext cx="14706155" cy="508687"/>
          </a:xfrm>
          <a:prstGeom prst="rect">
            <a:avLst/>
          </a:prstGeom>
        </p:spPr>
        <p:txBody>
          <a:bodyPr vert="horz" wrap="square" lIns="0" tIns="16087" rIns="0" bIns="0" rtlCol="0" anchor="b">
            <a:spAutoFit/>
          </a:bodyPr>
          <a:lstStyle/>
          <a:p>
            <a:pPr marL="16933">
              <a:spcBef>
                <a:spcPts val="127"/>
              </a:spcBef>
            </a:pPr>
            <a:r>
              <a:rPr sz="3200" b="1" spc="-152" dirty="0">
                <a:latin typeface="Calibri" panose="020F0502020204030204" pitchFamily="34" charset="0"/>
                <a:cs typeface="Calibri" panose="020F0502020204030204" pitchFamily="34" charset="0"/>
              </a:rPr>
              <a:t>Employee</a:t>
            </a:r>
            <a:r>
              <a:rPr sz="3200" b="1" spc="-287" dirty="0">
                <a:latin typeface="Calibri" panose="020F0502020204030204" pitchFamily="34" charset="0"/>
                <a:cs typeface="Calibri" panose="020F0502020204030204" pitchFamily="34" charset="0"/>
              </a:rPr>
              <a:t> </a:t>
            </a:r>
            <a:r>
              <a:rPr sz="3200" b="1" spc="-140" dirty="0">
                <a:latin typeface="Calibri" panose="020F0502020204030204" pitchFamily="34" charset="0"/>
                <a:cs typeface="Calibri" panose="020F0502020204030204" pitchFamily="34" charset="0"/>
              </a:rPr>
              <a:t>Assistance</a:t>
            </a:r>
            <a:r>
              <a:rPr sz="3200" b="1" spc="-193" dirty="0">
                <a:latin typeface="Calibri" panose="020F0502020204030204" pitchFamily="34" charset="0"/>
                <a:cs typeface="Calibri" panose="020F0502020204030204" pitchFamily="34" charset="0"/>
              </a:rPr>
              <a:t> </a:t>
            </a:r>
            <a:r>
              <a:rPr sz="3200" b="1" spc="-147" dirty="0">
                <a:latin typeface="Calibri" panose="020F0502020204030204" pitchFamily="34" charset="0"/>
                <a:cs typeface="Calibri" panose="020F0502020204030204" pitchFamily="34" charset="0"/>
              </a:rPr>
              <a:t>Program</a:t>
            </a:r>
            <a:r>
              <a:rPr sz="3200" b="1" spc="-207" dirty="0">
                <a:latin typeface="Calibri" panose="020F0502020204030204" pitchFamily="34" charset="0"/>
                <a:cs typeface="Calibri" panose="020F0502020204030204" pitchFamily="34" charset="0"/>
              </a:rPr>
              <a:t> </a:t>
            </a:r>
            <a:r>
              <a:rPr sz="3200" b="1" spc="-27" dirty="0">
                <a:latin typeface="Calibri" panose="020F0502020204030204" pitchFamily="34" charset="0"/>
                <a:cs typeface="Calibri" panose="020F0502020204030204" pitchFamily="34" charset="0"/>
              </a:rPr>
              <a:t>(EAP)</a:t>
            </a:r>
          </a:p>
        </p:txBody>
      </p:sp>
      <p:sp>
        <p:nvSpPr>
          <p:cNvPr id="4" name="object 4"/>
          <p:cNvSpPr txBox="1"/>
          <p:nvPr/>
        </p:nvSpPr>
        <p:spPr>
          <a:xfrm>
            <a:off x="410742" y="2892769"/>
            <a:ext cx="3862493" cy="304421"/>
          </a:xfrm>
          <a:prstGeom prst="rect">
            <a:avLst/>
          </a:prstGeom>
        </p:spPr>
        <p:txBody>
          <a:bodyPr vert="horz" wrap="square" lIns="0" tIns="16933" rIns="0" bIns="0" rtlCol="0">
            <a:spAutoFit/>
          </a:bodyPr>
          <a:lstStyle/>
          <a:p>
            <a:pPr marL="16933">
              <a:spcBef>
                <a:spcPts val="133"/>
              </a:spcBef>
            </a:pPr>
            <a:r>
              <a:rPr sz="1867" b="1" dirty="0">
                <a:solidFill>
                  <a:srgbClr val="5E5E5E"/>
                </a:solidFill>
                <a:latin typeface="Calibri" panose="020F0502020204030204" pitchFamily="34" charset="0"/>
                <a:cs typeface="Calibri" panose="020F0502020204030204" pitchFamily="34" charset="0"/>
              </a:rPr>
              <a:t>A</a:t>
            </a:r>
            <a:r>
              <a:rPr sz="1867" b="1" spc="-87" dirty="0">
                <a:solidFill>
                  <a:srgbClr val="5E5E5E"/>
                </a:solidFill>
                <a:latin typeface="Calibri" panose="020F0502020204030204" pitchFamily="34" charset="0"/>
                <a:cs typeface="Calibri" panose="020F0502020204030204" pitchFamily="34" charset="0"/>
              </a:rPr>
              <a:t> </a:t>
            </a:r>
            <a:r>
              <a:rPr sz="1867" b="1" spc="-13" dirty="0">
                <a:solidFill>
                  <a:srgbClr val="5E5E5E"/>
                </a:solidFill>
                <a:latin typeface="Calibri" panose="020F0502020204030204" pitchFamily="34" charset="0"/>
                <a:cs typeface="Calibri" panose="020F0502020204030204" pitchFamily="34" charset="0"/>
              </a:rPr>
              <a:t>confidential</a:t>
            </a:r>
            <a:r>
              <a:rPr sz="1867" b="1" spc="-47" dirty="0">
                <a:solidFill>
                  <a:srgbClr val="5E5E5E"/>
                </a:solidFill>
                <a:latin typeface="Calibri" panose="020F0502020204030204" pitchFamily="34" charset="0"/>
                <a:cs typeface="Calibri" panose="020F0502020204030204" pitchFamily="34" charset="0"/>
              </a:rPr>
              <a:t> </a:t>
            </a:r>
            <a:r>
              <a:rPr sz="1867" b="1" dirty="0">
                <a:solidFill>
                  <a:srgbClr val="5E5E5E"/>
                </a:solidFill>
                <a:latin typeface="Calibri" panose="020F0502020204030204" pitchFamily="34" charset="0"/>
                <a:cs typeface="Calibri" panose="020F0502020204030204" pitchFamily="34" charset="0"/>
              </a:rPr>
              <a:t>service</a:t>
            </a:r>
            <a:r>
              <a:rPr sz="1867" b="1" spc="-33" dirty="0">
                <a:solidFill>
                  <a:srgbClr val="5E5E5E"/>
                </a:solidFill>
                <a:latin typeface="Calibri" panose="020F0502020204030204" pitchFamily="34" charset="0"/>
                <a:cs typeface="Calibri" panose="020F0502020204030204" pitchFamily="34" charset="0"/>
              </a:rPr>
              <a:t> </a:t>
            </a:r>
            <a:r>
              <a:rPr sz="1867" b="1" dirty="0">
                <a:solidFill>
                  <a:srgbClr val="5E5E5E"/>
                </a:solidFill>
                <a:latin typeface="Calibri" panose="020F0502020204030204" pitchFamily="34" charset="0"/>
                <a:cs typeface="Calibri" panose="020F0502020204030204" pitchFamily="34" charset="0"/>
              </a:rPr>
              <a:t>to</a:t>
            </a:r>
            <a:r>
              <a:rPr sz="1867" b="1" spc="-13" dirty="0">
                <a:solidFill>
                  <a:srgbClr val="5E5E5E"/>
                </a:solidFill>
                <a:latin typeface="Calibri" panose="020F0502020204030204" pitchFamily="34" charset="0"/>
                <a:cs typeface="Calibri" panose="020F0502020204030204" pitchFamily="34" charset="0"/>
              </a:rPr>
              <a:t> </a:t>
            </a:r>
            <a:r>
              <a:rPr sz="1867" b="1" dirty="0">
                <a:solidFill>
                  <a:srgbClr val="5E5E5E"/>
                </a:solidFill>
                <a:latin typeface="Calibri" panose="020F0502020204030204" pitchFamily="34" charset="0"/>
                <a:cs typeface="Calibri" panose="020F0502020204030204" pitchFamily="34" charset="0"/>
              </a:rPr>
              <a:t>help</a:t>
            </a:r>
            <a:r>
              <a:rPr sz="1867" b="1" spc="-20" dirty="0">
                <a:solidFill>
                  <a:srgbClr val="5E5E5E"/>
                </a:solidFill>
                <a:latin typeface="Calibri" panose="020F0502020204030204" pitchFamily="34" charset="0"/>
                <a:cs typeface="Calibri" panose="020F0502020204030204" pitchFamily="34" charset="0"/>
              </a:rPr>
              <a:t> </a:t>
            </a:r>
            <a:r>
              <a:rPr sz="1867" b="1" spc="-27" dirty="0">
                <a:solidFill>
                  <a:srgbClr val="5E5E5E"/>
                </a:solidFill>
                <a:latin typeface="Calibri" panose="020F0502020204030204" pitchFamily="34" charset="0"/>
                <a:cs typeface="Calibri" panose="020F0502020204030204" pitchFamily="34" charset="0"/>
              </a:rPr>
              <a:t>you:</a:t>
            </a:r>
            <a:endParaRPr sz="1867" dirty="0">
              <a:latin typeface="Calibri" panose="020F0502020204030204" pitchFamily="34" charset="0"/>
              <a:cs typeface="Calibri" panose="020F0502020204030204" pitchFamily="34" charset="0"/>
            </a:endParaRPr>
          </a:p>
        </p:txBody>
      </p:sp>
      <p:grpSp>
        <p:nvGrpSpPr>
          <p:cNvPr id="5" name="object 5"/>
          <p:cNvGrpSpPr/>
          <p:nvPr/>
        </p:nvGrpSpPr>
        <p:grpSpPr>
          <a:xfrm>
            <a:off x="414531" y="2416047"/>
            <a:ext cx="11777980" cy="3076787"/>
            <a:chOff x="310898" y="1812035"/>
            <a:chExt cx="8833485" cy="2307590"/>
          </a:xfrm>
        </p:grpSpPr>
        <p:sp>
          <p:nvSpPr>
            <p:cNvPr id="6" name="object 6"/>
            <p:cNvSpPr/>
            <p:nvPr/>
          </p:nvSpPr>
          <p:spPr>
            <a:xfrm>
              <a:off x="310896" y="2779153"/>
              <a:ext cx="3381375" cy="407670"/>
            </a:xfrm>
            <a:custGeom>
              <a:avLst/>
              <a:gdLst/>
              <a:ahLst/>
              <a:cxnLst/>
              <a:rect l="l" t="t" r="r" b="b"/>
              <a:pathLst>
                <a:path w="3381375" h="407669">
                  <a:moveTo>
                    <a:pt x="320040" y="99504"/>
                  </a:moveTo>
                  <a:lnTo>
                    <a:pt x="297383" y="62268"/>
                  </a:lnTo>
                  <a:lnTo>
                    <a:pt x="254000" y="27444"/>
                  </a:lnTo>
                  <a:lnTo>
                    <a:pt x="212077" y="11010"/>
                  </a:lnTo>
                  <a:lnTo>
                    <a:pt x="172072" y="5207"/>
                  </a:lnTo>
                  <a:lnTo>
                    <a:pt x="155194" y="5207"/>
                  </a:lnTo>
                  <a:lnTo>
                    <a:pt x="115671" y="11010"/>
                  </a:lnTo>
                  <a:lnTo>
                    <a:pt x="79527" y="24066"/>
                  </a:lnTo>
                  <a:lnTo>
                    <a:pt x="38074" y="53568"/>
                  </a:lnTo>
                  <a:lnTo>
                    <a:pt x="16865" y="81127"/>
                  </a:lnTo>
                  <a:lnTo>
                    <a:pt x="13004" y="86931"/>
                  </a:lnTo>
                  <a:lnTo>
                    <a:pt x="965" y="126111"/>
                  </a:lnTo>
                  <a:lnTo>
                    <a:pt x="0" y="140131"/>
                  </a:lnTo>
                  <a:lnTo>
                    <a:pt x="482" y="149313"/>
                  </a:lnTo>
                  <a:lnTo>
                    <a:pt x="12052" y="191871"/>
                  </a:lnTo>
                  <a:lnTo>
                    <a:pt x="37109" y="226212"/>
                  </a:lnTo>
                  <a:lnTo>
                    <a:pt x="71335" y="251358"/>
                  </a:lnTo>
                  <a:lnTo>
                    <a:pt x="62661" y="322922"/>
                  </a:lnTo>
                  <a:lnTo>
                    <a:pt x="62661" y="325831"/>
                  </a:lnTo>
                  <a:lnTo>
                    <a:pt x="63131" y="328244"/>
                  </a:lnTo>
                  <a:lnTo>
                    <a:pt x="65062" y="333082"/>
                  </a:lnTo>
                  <a:lnTo>
                    <a:pt x="68922" y="335991"/>
                  </a:lnTo>
                  <a:lnTo>
                    <a:pt x="71335" y="336956"/>
                  </a:lnTo>
                  <a:lnTo>
                    <a:pt x="73736" y="337439"/>
                  </a:lnTo>
                  <a:lnTo>
                    <a:pt x="76631" y="337439"/>
                  </a:lnTo>
                  <a:lnTo>
                    <a:pt x="79527" y="336956"/>
                  </a:lnTo>
                  <a:lnTo>
                    <a:pt x="81940" y="335508"/>
                  </a:lnTo>
                  <a:lnTo>
                    <a:pt x="84340" y="333565"/>
                  </a:lnTo>
                  <a:lnTo>
                    <a:pt x="147002" y="274574"/>
                  </a:lnTo>
                  <a:lnTo>
                    <a:pt x="152311" y="275056"/>
                  </a:lnTo>
                  <a:lnTo>
                    <a:pt x="154711" y="275056"/>
                  </a:lnTo>
                  <a:lnTo>
                    <a:pt x="154711" y="249428"/>
                  </a:lnTo>
                  <a:lnTo>
                    <a:pt x="153746" y="248932"/>
                  </a:lnTo>
                  <a:lnTo>
                    <a:pt x="141706" y="248450"/>
                  </a:lnTo>
                  <a:lnTo>
                    <a:pt x="138811" y="248932"/>
                  </a:lnTo>
                  <a:lnTo>
                    <a:pt x="136398" y="249910"/>
                  </a:lnTo>
                  <a:lnTo>
                    <a:pt x="133985" y="251841"/>
                  </a:lnTo>
                  <a:lnTo>
                    <a:pt x="92544" y="291007"/>
                  </a:lnTo>
                  <a:lnTo>
                    <a:pt x="97840" y="246037"/>
                  </a:lnTo>
                  <a:lnTo>
                    <a:pt x="97840" y="242163"/>
                  </a:lnTo>
                  <a:lnTo>
                    <a:pt x="96393" y="238302"/>
                  </a:lnTo>
                  <a:lnTo>
                    <a:pt x="95427" y="236855"/>
                  </a:lnTo>
                  <a:lnTo>
                    <a:pt x="92544" y="233946"/>
                  </a:lnTo>
                  <a:lnTo>
                    <a:pt x="91097" y="232981"/>
                  </a:lnTo>
                  <a:lnTo>
                    <a:pt x="76149" y="225247"/>
                  </a:lnTo>
                  <a:lnTo>
                    <a:pt x="69888" y="219925"/>
                  </a:lnTo>
                  <a:lnTo>
                    <a:pt x="42418" y="192836"/>
                  </a:lnTo>
                  <a:lnTo>
                    <a:pt x="26987" y="154152"/>
                  </a:lnTo>
                  <a:lnTo>
                    <a:pt x="25539" y="140131"/>
                  </a:lnTo>
                  <a:lnTo>
                    <a:pt x="26504" y="129006"/>
                  </a:lnTo>
                  <a:lnTo>
                    <a:pt x="48196" y="79679"/>
                  </a:lnTo>
                  <a:lnTo>
                    <a:pt x="85305" y="50177"/>
                  </a:lnTo>
                  <a:lnTo>
                    <a:pt x="121945" y="35674"/>
                  </a:lnTo>
                  <a:lnTo>
                    <a:pt x="163868" y="30353"/>
                  </a:lnTo>
                  <a:lnTo>
                    <a:pt x="177850" y="31318"/>
                  </a:lnTo>
                  <a:lnTo>
                    <a:pt x="217855" y="39052"/>
                  </a:lnTo>
                  <a:lnTo>
                    <a:pt x="252564" y="56464"/>
                  </a:lnTo>
                  <a:lnTo>
                    <a:pt x="266534" y="67589"/>
                  </a:lnTo>
                  <a:lnTo>
                    <a:pt x="271360" y="71462"/>
                  </a:lnTo>
                  <a:lnTo>
                    <a:pt x="279552" y="80645"/>
                  </a:lnTo>
                  <a:lnTo>
                    <a:pt x="282930" y="85001"/>
                  </a:lnTo>
                  <a:lnTo>
                    <a:pt x="286296" y="89839"/>
                  </a:lnTo>
                  <a:lnTo>
                    <a:pt x="292087" y="99504"/>
                  </a:lnTo>
                  <a:lnTo>
                    <a:pt x="320040" y="99504"/>
                  </a:lnTo>
                  <a:close/>
                </a:path>
                <a:path w="3381375" h="407669">
                  <a:moveTo>
                    <a:pt x="484619" y="163576"/>
                  </a:moveTo>
                  <a:lnTo>
                    <a:pt x="466204" y="123964"/>
                  </a:lnTo>
                  <a:lnTo>
                    <a:pt x="461835" y="121069"/>
                  </a:lnTo>
                  <a:lnTo>
                    <a:pt x="457962" y="118160"/>
                  </a:lnTo>
                  <a:lnTo>
                    <a:pt x="453593" y="116230"/>
                  </a:lnTo>
                  <a:lnTo>
                    <a:pt x="448259" y="114300"/>
                  </a:lnTo>
                  <a:lnTo>
                    <a:pt x="443420" y="113334"/>
                  </a:lnTo>
                  <a:lnTo>
                    <a:pt x="438086" y="111887"/>
                  </a:lnTo>
                  <a:lnTo>
                    <a:pt x="414807" y="111887"/>
                  </a:lnTo>
                  <a:lnTo>
                    <a:pt x="414807" y="229273"/>
                  </a:lnTo>
                  <a:lnTo>
                    <a:pt x="414324" y="233629"/>
                  </a:lnTo>
                  <a:lnTo>
                    <a:pt x="393484" y="250050"/>
                  </a:lnTo>
                  <a:lnTo>
                    <a:pt x="389115" y="249567"/>
                  </a:lnTo>
                  <a:lnTo>
                    <a:pt x="372148" y="229273"/>
                  </a:lnTo>
                  <a:lnTo>
                    <a:pt x="372630" y="225412"/>
                  </a:lnTo>
                  <a:lnTo>
                    <a:pt x="393484" y="208508"/>
                  </a:lnTo>
                  <a:lnTo>
                    <a:pt x="397357" y="208991"/>
                  </a:lnTo>
                  <a:lnTo>
                    <a:pt x="414807" y="229273"/>
                  </a:lnTo>
                  <a:lnTo>
                    <a:pt x="414807" y="111887"/>
                  </a:lnTo>
                  <a:lnTo>
                    <a:pt x="346456" y="111887"/>
                  </a:lnTo>
                  <a:lnTo>
                    <a:pt x="346456" y="229273"/>
                  </a:lnTo>
                  <a:lnTo>
                    <a:pt x="345973" y="233629"/>
                  </a:lnTo>
                  <a:lnTo>
                    <a:pt x="325602" y="250050"/>
                  </a:lnTo>
                  <a:lnTo>
                    <a:pt x="321246" y="249567"/>
                  </a:lnTo>
                  <a:lnTo>
                    <a:pt x="304761" y="229273"/>
                  </a:lnTo>
                  <a:lnTo>
                    <a:pt x="305244" y="225412"/>
                  </a:lnTo>
                  <a:lnTo>
                    <a:pt x="325602" y="208508"/>
                  </a:lnTo>
                  <a:lnTo>
                    <a:pt x="329488" y="208991"/>
                  </a:lnTo>
                  <a:lnTo>
                    <a:pt x="346456" y="229273"/>
                  </a:lnTo>
                  <a:lnTo>
                    <a:pt x="346456" y="111887"/>
                  </a:lnTo>
                  <a:lnTo>
                    <a:pt x="278587" y="111887"/>
                  </a:lnTo>
                  <a:lnTo>
                    <a:pt x="278587" y="229273"/>
                  </a:lnTo>
                  <a:lnTo>
                    <a:pt x="278091" y="233629"/>
                  </a:lnTo>
                  <a:lnTo>
                    <a:pt x="257251" y="250050"/>
                  </a:lnTo>
                  <a:lnTo>
                    <a:pt x="253377" y="249567"/>
                  </a:lnTo>
                  <a:lnTo>
                    <a:pt x="236410" y="229273"/>
                  </a:lnTo>
                  <a:lnTo>
                    <a:pt x="236893" y="225412"/>
                  </a:lnTo>
                  <a:lnTo>
                    <a:pt x="257251" y="208508"/>
                  </a:lnTo>
                  <a:lnTo>
                    <a:pt x="261620" y="208991"/>
                  </a:lnTo>
                  <a:lnTo>
                    <a:pt x="278587" y="229273"/>
                  </a:lnTo>
                  <a:lnTo>
                    <a:pt x="278587" y="111887"/>
                  </a:lnTo>
                  <a:lnTo>
                    <a:pt x="212648" y="111887"/>
                  </a:lnTo>
                  <a:lnTo>
                    <a:pt x="207314" y="113334"/>
                  </a:lnTo>
                  <a:lnTo>
                    <a:pt x="202463" y="114300"/>
                  </a:lnTo>
                  <a:lnTo>
                    <a:pt x="192773" y="118160"/>
                  </a:lnTo>
                  <a:lnTo>
                    <a:pt x="188899" y="121069"/>
                  </a:lnTo>
                  <a:lnTo>
                    <a:pt x="184531" y="123964"/>
                  </a:lnTo>
                  <a:lnTo>
                    <a:pt x="166598" y="158267"/>
                  </a:lnTo>
                  <a:lnTo>
                    <a:pt x="166103" y="163576"/>
                  </a:lnTo>
                  <a:lnTo>
                    <a:pt x="166103" y="284353"/>
                  </a:lnTo>
                  <a:lnTo>
                    <a:pt x="181140" y="321068"/>
                  </a:lnTo>
                  <a:lnTo>
                    <a:pt x="217500" y="336524"/>
                  </a:lnTo>
                  <a:lnTo>
                    <a:pt x="301371" y="336524"/>
                  </a:lnTo>
                  <a:lnTo>
                    <a:pt x="373113" y="403669"/>
                  </a:lnTo>
                  <a:lnTo>
                    <a:pt x="375056" y="405612"/>
                  </a:lnTo>
                  <a:lnTo>
                    <a:pt x="378447" y="406577"/>
                  </a:lnTo>
                  <a:lnTo>
                    <a:pt x="381355" y="407543"/>
                  </a:lnTo>
                  <a:lnTo>
                    <a:pt x="384263" y="407543"/>
                  </a:lnTo>
                  <a:lnTo>
                    <a:pt x="386689" y="407060"/>
                  </a:lnTo>
                  <a:lnTo>
                    <a:pt x="395414" y="395465"/>
                  </a:lnTo>
                  <a:lnTo>
                    <a:pt x="395414" y="393052"/>
                  </a:lnTo>
                  <a:lnTo>
                    <a:pt x="388632" y="336524"/>
                  </a:lnTo>
                  <a:lnTo>
                    <a:pt x="433235" y="336524"/>
                  </a:lnTo>
                  <a:lnTo>
                    <a:pt x="469595" y="321068"/>
                  </a:lnTo>
                  <a:lnTo>
                    <a:pt x="484619" y="284353"/>
                  </a:lnTo>
                  <a:lnTo>
                    <a:pt x="484619" y="250050"/>
                  </a:lnTo>
                  <a:lnTo>
                    <a:pt x="484619" y="208508"/>
                  </a:lnTo>
                  <a:lnTo>
                    <a:pt x="484619" y="163576"/>
                  </a:lnTo>
                  <a:close/>
                </a:path>
                <a:path w="3381375" h="407669">
                  <a:moveTo>
                    <a:pt x="3380829" y="198640"/>
                  </a:moveTo>
                  <a:lnTo>
                    <a:pt x="3377463" y="179603"/>
                  </a:lnTo>
                  <a:lnTo>
                    <a:pt x="3368154" y="163258"/>
                  </a:lnTo>
                  <a:lnTo>
                    <a:pt x="3367760" y="162915"/>
                  </a:lnTo>
                  <a:lnTo>
                    <a:pt x="3367760" y="198640"/>
                  </a:lnTo>
                  <a:lnTo>
                    <a:pt x="3367684" y="234213"/>
                  </a:lnTo>
                  <a:lnTo>
                    <a:pt x="3364331" y="250774"/>
                  </a:lnTo>
                  <a:lnTo>
                    <a:pt x="3354984" y="264617"/>
                  </a:lnTo>
                  <a:lnTo>
                    <a:pt x="3341103" y="273964"/>
                  </a:lnTo>
                  <a:lnTo>
                    <a:pt x="3324339" y="277342"/>
                  </a:lnTo>
                  <a:lnTo>
                    <a:pt x="3311550" y="277317"/>
                  </a:lnTo>
                  <a:lnTo>
                    <a:pt x="3306076" y="271792"/>
                  </a:lnTo>
                  <a:lnTo>
                    <a:pt x="3306038" y="160578"/>
                  </a:lnTo>
                  <a:lnTo>
                    <a:pt x="3311563" y="155067"/>
                  </a:lnTo>
                  <a:lnTo>
                    <a:pt x="3323704" y="155067"/>
                  </a:lnTo>
                  <a:lnTo>
                    <a:pt x="3323704" y="221640"/>
                  </a:lnTo>
                  <a:lnTo>
                    <a:pt x="3326511" y="224434"/>
                  </a:lnTo>
                  <a:lnTo>
                    <a:pt x="3333419" y="224434"/>
                  </a:lnTo>
                  <a:lnTo>
                    <a:pt x="3336213" y="221640"/>
                  </a:lnTo>
                  <a:lnTo>
                    <a:pt x="3336213" y="156832"/>
                  </a:lnTo>
                  <a:lnTo>
                    <a:pt x="3349040" y="162890"/>
                  </a:lnTo>
                  <a:lnTo>
                    <a:pt x="3359010" y="172466"/>
                  </a:lnTo>
                  <a:lnTo>
                    <a:pt x="3365474" y="184670"/>
                  </a:lnTo>
                  <a:lnTo>
                    <a:pt x="3367760" y="198640"/>
                  </a:lnTo>
                  <a:lnTo>
                    <a:pt x="3367760" y="162915"/>
                  </a:lnTo>
                  <a:lnTo>
                    <a:pt x="3360788" y="156832"/>
                  </a:lnTo>
                  <a:lnTo>
                    <a:pt x="3358756" y="155067"/>
                  </a:lnTo>
                  <a:lnTo>
                    <a:pt x="3353955" y="150888"/>
                  </a:lnTo>
                  <a:lnTo>
                    <a:pt x="3335947" y="143802"/>
                  </a:lnTo>
                  <a:lnTo>
                    <a:pt x="3325698" y="101688"/>
                  </a:lnTo>
                  <a:lnTo>
                    <a:pt x="3305441" y="65011"/>
                  </a:lnTo>
                  <a:lnTo>
                    <a:pt x="3276854" y="35128"/>
                  </a:lnTo>
                  <a:lnTo>
                    <a:pt x="3243707" y="14693"/>
                  </a:lnTo>
                  <a:lnTo>
                    <a:pt x="3201492" y="1257"/>
                  </a:lnTo>
                  <a:lnTo>
                    <a:pt x="3158096" y="0"/>
                  </a:lnTo>
                  <a:lnTo>
                    <a:pt x="3114700" y="10731"/>
                  </a:lnTo>
                  <a:lnTo>
                    <a:pt x="3076854" y="32207"/>
                  </a:lnTo>
                  <a:lnTo>
                    <a:pt x="3046298" y="62699"/>
                  </a:lnTo>
                  <a:lnTo>
                    <a:pt x="3024784" y="100469"/>
                  </a:lnTo>
                  <a:lnTo>
                    <a:pt x="3014040" y="143802"/>
                  </a:lnTo>
                  <a:lnTo>
                    <a:pt x="2995892" y="150799"/>
                  </a:lnTo>
                  <a:lnTo>
                    <a:pt x="2981579" y="163144"/>
                  </a:lnTo>
                  <a:lnTo>
                    <a:pt x="2972168" y="179527"/>
                  </a:lnTo>
                  <a:lnTo>
                    <a:pt x="2968752" y="198640"/>
                  </a:lnTo>
                  <a:lnTo>
                    <a:pt x="2968828" y="234213"/>
                  </a:lnTo>
                  <a:lnTo>
                    <a:pt x="2973209" y="255587"/>
                  </a:lnTo>
                  <a:lnTo>
                    <a:pt x="2985249" y="273367"/>
                  </a:lnTo>
                  <a:lnTo>
                    <a:pt x="3003092" y="285343"/>
                  </a:lnTo>
                  <a:lnTo>
                    <a:pt x="3024911" y="289737"/>
                  </a:lnTo>
                  <a:lnTo>
                    <a:pt x="3030486" y="289737"/>
                  </a:lnTo>
                  <a:lnTo>
                    <a:pt x="3040202" y="287782"/>
                  </a:lnTo>
                  <a:lnTo>
                    <a:pt x="3048139" y="282460"/>
                  </a:lnTo>
                  <a:lnTo>
                    <a:pt x="3051594" y="277380"/>
                  </a:lnTo>
                  <a:lnTo>
                    <a:pt x="3053511" y="274574"/>
                  </a:lnTo>
                  <a:lnTo>
                    <a:pt x="3055518" y="264896"/>
                  </a:lnTo>
                  <a:lnTo>
                    <a:pt x="3055518" y="167424"/>
                  </a:lnTo>
                  <a:lnTo>
                    <a:pt x="3053511" y="157746"/>
                  </a:lnTo>
                  <a:lnTo>
                    <a:pt x="3051683" y="155067"/>
                  </a:lnTo>
                  <a:lnTo>
                    <a:pt x="3048139" y="149860"/>
                  </a:lnTo>
                  <a:lnTo>
                    <a:pt x="3043542" y="146773"/>
                  </a:lnTo>
                  <a:lnTo>
                    <a:pt x="3043542" y="271792"/>
                  </a:lnTo>
                  <a:lnTo>
                    <a:pt x="3037941" y="277380"/>
                  </a:lnTo>
                  <a:lnTo>
                    <a:pt x="3024911" y="277380"/>
                  </a:lnTo>
                  <a:lnTo>
                    <a:pt x="3007918" y="273964"/>
                  </a:lnTo>
                  <a:lnTo>
                    <a:pt x="2994050" y="264617"/>
                  </a:lnTo>
                  <a:lnTo>
                    <a:pt x="2984690" y="250774"/>
                  </a:lnTo>
                  <a:lnTo>
                    <a:pt x="2981337" y="234213"/>
                  </a:lnTo>
                  <a:lnTo>
                    <a:pt x="2981261" y="198640"/>
                  </a:lnTo>
                  <a:lnTo>
                    <a:pt x="2983560" y="184708"/>
                  </a:lnTo>
                  <a:lnTo>
                    <a:pt x="2989986" y="172516"/>
                  </a:lnTo>
                  <a:lnTo>
                    <a:pt x="2999917" y="162941"/>
                  </a:lnTo>
                  <a:lnTo>
                    <a:pt x="3012681" y="156832"/>
                  </a:lnTo>
                  <a:lnTo>
                    <a:pt x="3012579" y="218808"/>
                  </a:lnTo>
                  <a:lnTo>
                    <a:pt x="3012173" y="221602"/>
                  </a:lnTo>
                  <a:lnTo>
                    <a:pt x="3014522" y="224777"/>
                  </a:lnTo>
                  <a:lnTo>
                    <a:pt x="3021368" y="225793"/>
                  </a:lnTo>
                  <a:lnTo>
                    <a:pt x="3024543" y="223443"/>
                  </a:lnTo>
                  <a:lnTo>
                    <a:pt x="3025152" y="219417"/>
                  </a:lnTo>
                  <a:lnTo>
                    <a:pt x="3025051" y="156832"/>
                  </a:lnTo>
                  <a:lnTo>
                    <a:pt x="3025051" y="155067"/>
                  </a:lnTo>
                  <a:lnTo>
                    <a:pt x="3037890" y="155067"/>
                  </a:lnTo>
                  <a:lnTo>
                    <a:pt x="3043478" y="160578"/>
                  </a:lnTo>
                  <a:lnTo>
                    <a:pt x="3043542" y="271792"/>
                  </a:lnTo>
                  <a:lnTo>
                    <a:pt x="3043542" y="146773"/>
                  </a:lnTo>
                  <a:lnTo>
                    <a:pt x="3040202" y="144526"/>
                  </a:lnTo>
                  <a:lnTo>
                    <a:pt x="3030486" y="142582"/>
                  </a:lnTo>
                  <a:lnTo>
                    <a:pt x="3026270" y="142582"/>
                  </a:lnTo>
                  <a:lnTo>
                    <a:pt x="3040189" y="96837"/>
                  </a:lnTo>
                  <a:lnTo>
                    <a:pt x="3066758" y="59067"/>
                  </a:lnTo>
                  <a:lnTo>
                    <a:pt x="3103207" y="31381"/>
                  </a:lnTo>
                  <a:lnTo>
                    <a:pt x="3146755" y="15900"/>
                  </a:lnTo>
                  <a:lnTo>
                    <a:pt x="3194647" y="14693"/>
                  </a:lnTo>
                  <a:lnTo>
                    <a:pt x="3241497" y="29133"/>
                  </a:lnTo>
                  <a:lnTo>
                    <a:pt x="3280295" y="57073"/>
                  </a:lnTo>
                  <a:lnTo>
                    <a:pt x="3308286" y="95796"/>
                  </a:lnTo>
                  <a:lnTo>
                    <a:pt x="3322751" y="142582"/>
                  </a:lnTo>
                  <a:lnTo>
                    <a:pt x="3318395" y="142582"/>
                  </a:lnTo>
                  <a:lnTo>
                    <a:pt x="3308718" y="144526"/>
                  </a:lnTo>
                  <a:lnTo>
                    <a:pt x="3300806" y="149847"/>
                  </a:lnTo>
                  <a:lnTo>
                    <a:pt x="3295472" y="157746"/>
                  </a:lnTo>
                  <a:lnTo>
                    <a:pt x="3293516" y="167424"/>
                  </a:lnTo>
                  <a:lnTo>
                    <a:pt x="3293516" y="264896"/>
                  </a:lnTo>
                  <a:lnTo>
                    <a:pt x="3295065" y="273456"/>
                  </a:lnTo>
                  <a:lnTo>
                    <a:pt x="3299307" y="280771"/>
                  </a:lnTo>
                  <a:lnTo>
                    <a:pt x="3305759" y="286258"/>
                  </a:lnTo>
                  <a:lnTo>
                    <a:pt x="3313912" y="289331"/>
                  </a:lnTo>
                  <a:lnTo>
                    <a:pt x="3305073" y="321119"/>
                  </a:lnTo>
                  <a:lnTo>
                    <a:pt x="3285858" y="344703"/>
                  </a:lnTo>
                  <a:lnTo>
                    <a:pt x="3255581" y="360514"/>
                  </a:lnTo>
                  <a:lnTo>
                    <a:pt x="3213544" y="369011"/>
                  </a:lnTo>
                  <a:lnTo>
                    <a:pt x="3211055" y="363728"/>
                  </a:lnTo>
                  <a:lnTo>
                    <a:pt x="3210090" y="361670"/>
                  </a:lnTo>
                  <a:lnTo>
                    <a:pt x="3204616" y="355930"/>
                  </a:lnTo>
                  <a:lnTo>
                    <a:pt x="3202533" y="354825"/>
                  </a:lnTo>
                  <a:lnTo>
                    <a:pt x="3202533" y="369316"/>
                  </a:lnTo>
                  <a:lnTo>
                    <a:pt x="3202533" y="386092"/>
                  </a:lnTo>
                  <a:lnTo>
                    <a:pt x="3196920" y="391693"/>
                  </a:lnTo>
                  <a:lnTo>
                    <a:pt x="3153054" y="391693"/>
                  </a:lnTo>
                  <a:lnTo>
                    <a:pt x="3147453" y="386092"/>
                  </a:lnTo>
                  <a:lnTo>
                    <a:pt x="3147453" y="369316"/>
                  </a:lnTo>
                  <a:lnTo>
                    <a:pt x="3153054" y="363728"/>
                  </a:lnTo>
                  <a:lnTo>
                    <a:pt x="3196920" y="363728"/>
                  </a:lnTo>
                  <a:lnTo>
                    <a:pt x="3202533" y="369316"/>
                  </a:lnTo>
                  <a:lnTo>
                    <a:pt x="3202533" y="354825"/>
                  </a:lnTo>
                  <a:lnTo>
                    <a:pt x="3197631" y="352196"/>
                  </a:lnTo>
                  <a:lnTo>
                    <a:pt x="3189605" y="350824"/>
                  </a:lnTo>
                  <a:lnTo>
                    <a:pt x="3159963" y="350824"/>
                  </a:lnTo>
                  <a:lnTo>
                    <a:pt x="3150222" y="352793"/>
                  </a:lnTo>
                  <a:lnTo>
                    <a:pt x="3142272" y="358140"/>
                  </a:lnTo>
                  <a:lnTo>
                    <a:pt x="3136900" y="366077"/>
                  </a:lnTo>
                  <a:lnTo>
                    <a:pt x="3134931" y="375805"/>
                  </a:lnTo>
                  <a:lnTo>
                    <a:pt x="3134931" y="379196"/>
                  </a:lnTo>
                  <a:lnTo>
                    <a:pt x="3136938" y="388899"/>
                  </a:lnTo>
                  <a:lnTo>
                    <a:pt x="3142297" y="396824"/>
                  </a:lnTo>
                  <a:lnTo>
                    <a:pt x="3150247" y="402170"/>
                  </a:lnTo>
                  <a:lnTo>
                    <a:pt x="3159963" y="404177"/>
                  </a:lnTo>
                  <a:lnTo>
                    <a:pt x="3190011" y="404177"/>
                  </a:lnTo>
                  <a:lnTo>
                    <a:pt x="3199028" y="402437"/>
                  </a:lnTo>
                  <a:lnTo>
                    <a:pt x="3206585" y="397738"/>
                  </a:lnTo>
                  <a:lnTo>
                    <a:pt x="3211245" y="391693"/>
                  </a:lnTo>
                  <a:lnTo>
                    <a:pt x="3212020" y="390702"/>
                  </a:lnTo>
                  <a:lnTo>
                    <a:pt x="3214636" y="381914"/>
                  </a:lnTo>
                  <a:lnTo>
                    <a:pt x="3261360" y="372173"/>
                  </a:lnTo>
                  <a:lnTo>
                    <a:pt x="3267202" y="369011"/>
                  </a:lnTo>
                  <a:lnTo>
                    <a:pt x="3295205" y="353885"/>
                  </a:lnTo>
                  <a:lnTo>
                    <a:pt x="3316719" y="326631"/>
                  </a:lnTo>
                  <a:lnTo>
                    <a:pt x="3326422" y="290004"/>
                  </a:lnTo>
                  <a:lnTo>
                    <a:pt x="3347682" y="285165"/>
                  </a:lnTo>
                  <a:lnTo>
                    <a:pt x="3358832" y="277380"/>
                  </a:lnTo>
                  <a:lnTo>
                    <a:pt x="3364954" y="273100"/>
                  </a:lnTo>
                  <a:lnTo>
                    <a:pt x="3376549" y="255549"/>
                  </a:lnTo>
                  <a:lnTo>
                    <a:pt x="3380829" y="234213"/>
                  </a:lnTo>
                  <a:lnTo>
                    <a:pt x="3380829" y="198640"/>
                  </a:lnTo>
                  <a:close/>
                </a:path>
              </a:pathLst>
            </a:custGeom>
            <a:solidFill>
              <a:srgbClr val="0079C2"/>
            </a:solidFill>
          </p:spPr>
          <p:txBody>
            <a:bodyPr wrap="square" lIns="0" tIns="0" rIns="0" bIns="0" rtlCol="0"/>
            <a:lstStyle/>
            <a:p>
              <a:endParaRPr sz="2400"/>
            </a:p>
          </p:txBody>
        </p:sp>
        <p:sp>
          <p:nvSpPr>
            <p:cNvPr id="7" name="object 7"/>
            <p:cNvSpPr/>
            <p:nvPr/>
          </p:nvSpPr>
          <p:spPr>
            <a:xfrm>
              <a:off x="3279650" y="2779144"/>
              <a:ext cx="412115" cy="404495"/>
            </a:xfrm>
            <a:custGeom>
              <a:avLst/>
              <a:gdLst/>
              <a:ahLst/>
              <a:cxnLst/>
              <a:rect l="l" t="t" r="r" b="b"/>
              <a:pathLst>
                <a:path w="412114" h="404494">
                  <a:moveTo>
                    <a:pt x="367195" y="143803"/>
                  </a:moveTo>
                  <a:lnTo>
                    <a:pt x="356954" y="101696"/>
                  </a:lnTo>
                  <a:lnTo>
                    <a:pt x="336693" y="65016"/>
                  </a:lnTo>
                  <a:lnTo>
                    <a:pt x="308107" y="35136"/>
                  </a:lnTo>
                  <a:lnTo>
                    <a:pt x="272891" y="13426"/>
                  </a:lnTo>
                  <a:lnTo>
                    <a:pt x="232740" y="1256"/>
                  </a:lnTo>
                  <a:lnTo>
                    <a:pt x="189350" y="0"/>
                  </a:lnTo>
                  <a:lnTo>
                    <a:pt x="145946" y="10731"/>
                  </a:lnTo>
                  <a:lnTo>
                    <a:pt x="108103" y="32210"/>
                  </a:lnTo>
                  <a:lnTo>
                    <a:pt x="77555" y="62702"/>
                  </a:lnTo>
                  <a:lnTo>
                    <a:pt x="56038" y="100478"/>
                  </a:lnTo>
                  <a:lnTo>
                    <a:pt x="45287" y="143803"/>
                  </a:lnTo>
                  <a:lnTo>
                    <a:pt x="27143" y="150798"/>
                  </a:lnTo>
                  <a:lnTo>
                    <a:pt x="12826" y="163147"/>
                  </a:lnTo>
                  <a:lnTo>
                    <a:pt x="3417" y="179535"/>
                  </a:lnTo>
                  <a:lnTo>
                    <a:pt x="0" y="198648"/>
                  </a:lnTo>
                  <a:lnTo>
                    <a:pt x="0" y="233808"/>
                  </a:lnTo>
                  <a:lnTo>
                    <a:pt x="4455" y="255588"/>
                  </a:lnTo>
                  <a:lnTo>
                    <a:pt x="16501" y="273365"/>
                  </a:lnTo>
                  <a:lnTo>
                    <a:pt x="34338" y="285346"/>
                  </a:lnTo>
                  <a:lnTo>
                    <a:pt x="56167" y="289739"/>
                  </a:lnTo>
                  <a:lnTo>
                    <a:pt x="61743" y="289739"/>
                  </a:lnTo>
                  <a:lnTo>
                    <a:pt x="71447" y="287789"/>
                  </a:lnTo>
                  <a:lnTo>
                    <a:pt x="79385" y="282469"/>
                  </a:lnTo>
                  <a:lnTo>
                    <a:pt x="84757" y="274573"/>
                  </a:lnTo>
                  <a:lnTo>
                    <a:pt x="86766" y="264896"/>
                  </a:lnTo>
                  <a:lnTo>
                    <a:pt x="86766" y="167425"/>
                  </a:lnTo>
                  <a:lnTo>
                    <a:pt x="84757" y="157747"/>
                  </a:lnTo>
                  <a:lnTo>
                    <a:pt x="79385" y="149851"/>
                  </a:lnTo>
                  <a:lnTo>
                    <a:pt x="71447" y="144531"/>
                  </a:lnTo>
                  <a:lnTo>
                    <a:pt x="61743" y="142582"/>
                  </a:lnTo>
                  <a:lnTo>
                    <a:pt x="57527" y="142582"/>
                  </a:lnTo>
                  <a:lnTo>
                    <a:pt x="71444" y="96835"/>
                  </a:lnTo>
                  <a:lnTo>
                    <a:pt x="98013" y="59069"/>
                  </a:lnTo>
                  <a:lnTo>
                    <a:pt x="134460" y="31388"/>
                  </a:lnTo>
                  <a:lnTo>
                    <a:pt x="178011" y="15897"/>
                  </a:lnTo>
                  <a:lnTo>
                    <a:pt x="225893" y="14702"/>
                  </a:lnTo>
                  <a:lnTo>
                    <a:pt x="272751" y="29135"/>
                  </a:lnTo>
                  <a:lnTo>
                    <a:pt x="311546" y="57077"/>
                  </a:lnTo>
                  <a:lnTo>
                    <a:pt x="339541" y="95801"/>
                  </a:lnTo>
                  <a:lnTo>
                    <a:pt x="354003" y="142582"/>
                  </a:lnTo>
                  <a:lnTo>
                    <a:pt x="349651" y="142582"/>
                  </a:lnTo>
                  <a:lnTo>
                    <a:pt x="339962" y="144533"/>
                  </a:lnTo>
                  <a:lnTo>
                    <a:pt x="332051" y="149856"/>
                  </a:lnTo>
                  <a:lnTo>
                    <a:pt x="326718" y="157753"/>
                  </a:lnTo>
                  <a:lnTo>
                    <a:pt x="324763" y="167425"/>
                  </a:lnTo>
                  <a:lnTo>
                    <a:pt x="324763" y="264896"/>
                  </a:lnTo>
                  <a:lnTo>
                    <a:pt x="326316" y="273454"/>
                  </a:lnTo>
                  <a:lnTo>
                    <a:pt x="330562" y="280774"/>
                  </a:lnTo>
                  <a:lnTo>
                    <a:pt x="337009" y="286264"/>
                  </a:lnTo>
                  <a:lnTo>
                    <a:pt x="345163" y="289331"/>
                  </a:lnTo>
                  <a:lnTo>
                    <a:pt x="336327" y="321121"/>
                  </a:lnTo>
                  <a:lnTo>
                    <a:pt x="317113" y="344702"/>
                  </a:lnTo>
                  <a:lnTo>
                    <a:pt x="286833" y="360519"/>
                  </a:lnTo>
                  <a:lnTo>
                    <a:pt x="244796" y="369019"/>
                  </a:lnTo>
                  <a:lnTo>
                    <a:pt x="241345" y="361667"/>
                  </a:lnTo>
                  <a:lnTo>
                    <a:pt x="235873" y="355932"/>
                  </a:lnTo>
                  <a:lnTo>
                    <a:pt x="228879" y="352193"/>
                  </a:lnTo>
                  <a:lnTo>
                    <a:pt x="220861" y="350828"/>
                  </a:lnTo>
                  <a:lnTo>
                    <a:pt x="191213" y="350828"/>
                  </a:lnTo>
                  <a:lnTo>
                    <a:pt x="181474" y="352791"/>
                  </a:lnTo>
                  <a:lnTo>
                    <a:pt x="173520" y="358145"/>
                  </a:lnTo>
                  <a:lnTo>
                    <a:pt x="168156" y="366085"/>
                  </a:lnTo>
                  <a:lnTo>
                    <a:pt x="166189" y="375807"/>
                  </a:lnTo>
                  <a:lnTo>
                    <a:pt x="166189" y="379200"/>
                  </a:lnTo>
                  <a:lnTo>
                    <a:pt x="168189" y="388899"/>
                  </a:lnTo>
                  <a:lnTo>
                    <a:pt x="173555" y="396821"/>
                  </a:lnTo>
                  <a:lnTo>
                    <a:pt x="181495" y="402178"/>
                  </a:lnTo>
                  <a:lnTo>
                    <a:pt x="191213" y="404179"/>
                  </a:lnTo>
                  <a:lnTo>
                    <a:pt x="221269" y="404179"/>
                  </a:lnTo>
                  <a:lnTo>
                    <a:pt x="230282" y="402443"/>
                  </a:lnTo>
                  <a:lnTo>
                    <a:pt x="237840" y="397746"/>
                  </a:lnTo>
                  <a:lnTo>
                    <a:pt x="243266" y="390699"/>
                  </a:lnTo>
                  <a:lnTo>
                    <a:pt x="245884" y="381916"/>
                  </a:lnTo>
                  <a:lnTo>
                    <a:pt x="292612" y="372175"/>
                  </a:lnTo>
                  <a:lnTo>
                    <a:pt x="326463" y="353882"/>
                  </a:lnTo>
                  <a:lnTo>
                    <a:pt x="347972" y="326630"/>
                  </a:lnTo>
                  <a:lnTo>
                    <a:pt x="357675" y="290010"/>
                  </a:lnTo>
                  <a:lnTo>
                    <a:pt x="378933" y="285168"/>
                  </a:lnTo>
                  <a:lnTo>
                    <a:pt x="396201" y="273109"/>
                  </a:lnTo>
                  <a:lnTo>
                    <a:pt x="407807" y="255552"/>
                  </a:lnTo>
                  <a:lnTo>
                    <a:pt x="412074" y="234215"/>
                  </a:lnTo>
                  <a:lnTo>
                    <a:pt x="412074" y="198648"/>
                  </a:lnTo>
                  <a:lnTo>
                    <a:pt x="408715" y="179611"/>
                  </a:lnTo>
                  <a:lnTo>
                    <a:pt x="399406" y="163259"/>
                  </a:lnTo>
                  <a:lnTo>
                    <a:pt x="385211" y="150890"/>
                  </a:lnTo>
                  <a:lnTo>
                    <a:pt x="367195" y="143803"/>
                  </a:lnTo>
                  <a:close/>
                </a:path>
              </a:pathLst>
            </a:custGeom>
            <a:ln w="9375">
              <a:solidFill>
                <a:srgbClr val="0078C1"/>
              </a:solidFill>
            </a:ln>
          </p:spPr>
          <p:txBody>
            <a:bodyPr wrap="square" lIns="0" tIns="0" rIns="0" bIns="0" rtlCol="0"/>
            <a:lstStyle/>
            <a:p>
              <a:endParaRPr sz="2400"/>
            </a:p>
          </p:txBody>
        </p:sp>
        <p:pic>
          <p:nvPicPr>
            <p:cNvPr id="8" name="object 8"/>
            <p:cNvPicPr/>
            <p:nvPr/>
          </p:nvPicPr>
          <p:blipFill>
            <a:blip r:embed="rId2" cstate="print"/>
            <a:stretch>
              <a:fillRect/>
            </a:stretch>
          </p:blipFill>
          <p:spPr>
            <a:xfrm>
              <a:off x="3287471" y="2929525"/>
              <a:ext cx="71667" cy="131694"/>
            </a:xfrm>
            <a:prstGeom prst="rect">
              <a:avLst/>
            </a:prstGeom>
          </p:spPr>
        </p:pic>
        <p:sp>
          <p:nvSpPr>
            <p:cNvPr id="9" name="object 9"/>
            <p:cNvSpPr/>
            <p:nvPr/>
          </p:nvSpPr>
          <p:spPr>
            <a:xfrm>
              <a:off x="3458351" y="3142869"/>
              <a:ext cx="55244" cy="28575"/>
            </a:xfrm>
            <a:custGeom>
              <a:avLst/>
              <a:gdLst/>
              <a:ahLst/>
              <a:cxnLst/>
              <a:rect l="l" t="t" r="r" b="b"/>
              <a:pathLst>
                <a:path w="55245" h="28575">
                  <a:moveTo>
                    <a:pt x="55079" y="15475"/>
                  </a:moveTo>
                  <a:lnTo>
                    <a:pt x="55079" y="22372"/>
                  </a:lnTo>
                  <a:lnTo>
                    <a:pt x="49476" y="27965"/>
                  </a:lnTo>
                  <a:lnTo>
                    <a:pt x="42567" y="27965"/>
                  </a:lnTo>
                  <a:lnTo>
                    <a:pt x="12511" y="27965"/>
                  </a:lnTo>
                  <a:lnTo>
                    <a:pt x="5603" y="27965"/>
                  </a:lnTo>
                  <a:lnTo>
                    <a:pt x="0" y="22372"/>
                  </a:lnTo>
                  <a:lnTo>
                    <a:pt x="0" y="15475"/>
                  </a:lnTo>
                  <a:lnTo>
                    <a:pt x="0" y="12489"/>
                  </a:lnTo>
                  <a:lnTo>
                    <a:pt x="0" y="5593"/>
                  </a:lnTo>
                  <a:lnTo>
                    <a:pt x="5603" y="0"/>
                  </a:lnTo>
                  <a:lnTo>
                    <a:pt x="12511" y="0"/>
                  </a:lnTo>
                  <a:lnTo>
                    <a:pt x="42567" y="0"/>
                  </a:lnTo>
                  <a:lnTo>
                    <a:pt x="49476" y="0"/>
                  </a:lnTo>
                  <a:lnTo>
                    <a:pt x="55079" y="5593"/>
                  </a:lnTo>
                  <a:lnTo>
                    <a:pt x="55079" y="12489"/>
                  </a:lnTo>
                  <a:lnTo>
                    <a:pt x="55079" y="15475"/>
                  </a:lnTo>
                  <a:close/>
                </a:path>
              </a:pathLst>
            </a:custGeom>
            <a:ln w="9370">
              <a:solidFill>
                <a:srgbClr val="0078C1"/>
              </a:solidFill>
            </a:ln>
          </p:spPr>
          <p:txBody>
            <a:bodyPr wrap="square" lIns="0" tIns="0" rIns="0" bIns="0" rtlCol="0"/>
            <a:lstStyle/>
            <a:p>
              <a:endParaRPr sz="2400"/>
            </a:p>
          </p:txBody>
        </p:sp>
        <p:pic>
          <p:nvPicPr>
            <p:cNvPr id="10" name="object 10"/>
            <p:cNvPicPr/>
            <p:nvPr/>
          </p:nvPicPr>
          <p:blipFill>
            <a:blip r:embed="rId3" cstate="print"/>
            <a:stretch>
              <a:fillRect/>
            </a:stretch>
          </p:blipFill>
          <p:spPr>
            <a:xfrm>
              <a:off x="3612235" y="2929525"/>
              <a:ext cx="71123" cy="131694"/>
            </a:xfrm>
            <a:prstGeom prst="rect">
              <a:avLst/>
            </a:prstGeom>
          </p:spPr>
        </p:pic>
        <p:sp>
          <p:nvSpPr>
            <p:cNvPr id="11" name="object 11"/>
            <p:cNvSpPr/>
            <p:nvPr/>
          </p:nvSpPr>
          <p:spPr>
            <a:xfrm>
              <a:off x="5966459" y="1812035"/>
              <a:ext cx="3177540" cy="2307590"/>
            </a:xfrm>
            <a:custGeom>
              <a:avLst/>
              <a:gdLst/>
              <a:ahLst/>
              <a:cxnLst/>
              <a:rect l="l" t="t" r="r" b="b"/>
              <a:pathLst>
                <a:path w="3177540" h="2307590">
                  <a:moveTo>
                    <a:pt x="3177540" y="0"/>
                  </a:moveTo>
                  <a:lnTo>
                    <a:pt x="0" y="0"/>
                  </a:lnTo>
                  <a:lnTo>
                    <a:pt x="0" y="2307336"/>
                  </a:lnTo>
                  <a:lnTo>
                    <a:pt x="3177540" y="2307336"/>
                  </a:lnTo>
                  <a:lnTo>
                    <a:pt x="3177540" y="0"/>
                  </a:lnTo>
                  <a:close/>
                </a:path>
              </a:pathLst>
            </a:custGeom>
            <a:solidFill>
              <a:srgbClr val="001F69"/>
            </a:solidFill>
          </p:spPr>
          <p:txBody>
            <a:bodyPr wrap="square" lIns="0" tIns="0" rIns="0" bIns="0" rtlCol="0"/>
            <a:lstStyle/>
            <a:p>
              <a:endParaRPr sz="2400"/>
            </a:p>
          </p:txBody>
        </p:sp>
      </p:grpSp>
      <p:sp>
        <p:nvSpPr>
          <p:cNvPr id="16" name="object 16"/>
          <p:cNvSpPr txBox="1"/>
          <p:nvPr/>
        </p:nvSpPr>
        <p:spPr>
          <a:xfrm>
            <a:off x="8504034" y="3727901"/>
            <a:ext cx="3273437" cy="1001983"/>
          </a:xfrm>
          <a:prstGeom prst="rect">
            <a:avLst/>
          </a:prstGeom>
        </p:spPr>
        <p:txBody>
          <a:bodyPr vert="horz" wrap="square" lIns="0" tIns="16933" rIns="0" bIns="0" rtlCol="0">
            <a:spAutoFit/>
          </a:bodyPr>
          <a:lstStyle/>
          <a:p>
            <a:pPr marL="16933" marR="6773">
              <a:spcBef>
                <a:spcPts val="133"/>
              </a:spcBef>
            </a:pPr>
            <a:r>
              <a:rPr sz="1600" dirty="0">
                <a:solidFill>
                  <a:srgbClr val="FFFFFF"/>
                </a:solidFill>
                <a:latin typeface="Calibri" panose="020F0502020204030204" pitchFamily="34" charset="0"/>
                <a:cs typeface="Calibri" panose="020F0502020204030204" pitchFamily="34" charset="0"/>
              </a:rPr>
              <a:t>Reach</a:t>
            </a:r>
            <a:r>
              <a:rPr sz="1600" spc="-2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EAP</a:t>
            </a:r>
            <a:r>
              <a:rPr sz="1600" spc="-27"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at</a:t>
            </a:r>
            <a:r>
              <a:rPr sz="1600" spc="-7" dirty="0">
                <a:solidFill>
                  <a:srgbClr val="FFFFFF"/>
                </a:solidFill>
                <a:latin typeface="Calibri" panose="020F0502020204030204" pitchFamily="34" charset="0"/>
                <a:cs typeface="Calibri" panose="020F0502020204030204" pitchFamily="34" charset="0"/>
              </a:rPr>
              <a:t> </a:t>
            </a:r>
            <a:r>
              <a:rPr sz="1600" spc="-13" dirty="0">
                <a:solidFill>
                  <a:srgbClr val="FFFFFF"/>
                </a:solidFill>
                <a:latin typeface="Calibri" panose="020F0502020204030204" pitchFamily="34" charset="0"/>
                <a:cs typeface="Calibri" panose="020F0502020204030204" pitchFamily="34" charset="0"/>
              </a:rPr>
              <a:t>800-346-</a:t>
            </a:r>
            <a:r>
              <a:rPr sz="1600" dirty="0">
                <a:solidFill>
                  <a:srgbClr val="FFFFFF"/>
                </a:solidFill>
                <a:latin typeface="Calibri" panose="020F0502020204030204" pitchFamily="34" charset="0"/>
                <a:cs typeface="Calibri" panose="020F0502020204030204" pitchFamily="34" charset="0"/>
              </a:rPr>
              <a:t>5484</a:t>
            </a:r>
            <a:r>
              <a:rPr sz="1600" spc="-47" dirty="0">
                <a:solidFill>
                  <a:srgbClr val="FFFFFF"/>
                </a:solidFill>
                <a:latin typeface="Calibri" panose="020F0502020204030204" pitchFamily="34" charset="0"/>
                <a:cs typeface="Calibri" panose="020F0502020204030204" pitchFamily="34" charset="0"/>
              </a:rPr>
              <a:t> </a:t>
            </a:r>
            <a:r>
              <a:rPr sz="1600" spc="-33" dirty="0">
                <a:solidFill>
                  <a:srgbClr val="FFFFFF"/>
                </a:solidFill>
                <a:latin typeface="Calibri" panose="020F0502020204030204" pitchFamily="34" charset="0"/>
                <a:cs typeface="Calibri" panose="020F0502020204030204" pitchFamily="34" charset="0"/>
              </a:rPr>
              <a:t>and </a:t>
            </a:r>
            <a:r>
              <a:rPr sz="1600" b="1" dirty="0">
                <a:solidFill>
                  <a:srgbClr val="FFFFFF"/>
                </a:solidFill>
                <a:latin typeface="Calibri" panose="020F0502020204030204" pitchFamily="34" charset="0"/>
                <a:cs typeface="Calibri" panose="020F0502020204030204" pitchFamily="34" charset="0"/>
              </a:rPr>
              <a:t>online </a:t>
            </a:r>
            <a:r>
              <a:rPr sz="1600" dirty="0">
                <a:solidFill>
                  <a:srgbClr val="FFFFFF"/>
                </a:solidFill>
                <a:latin typeface="Calibri" panose="020F0502020204030204" pitchFamily="34" charset="0"/>
                <a:cs typeface="Calibri" panose="020F0502020204030204" pitchFamily="34" charset="0"/>
              </a:rPr>
              <a:t>when</a:t>
            </a:r>
            <a:r>
              <a:rPr sz="1600" spc="-2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you</a:t>
            </a:r>
            <a:r>
              <a:rPr sz="1600" spc="-2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log</a:t>
            </a:r>
            <a:r>
              <a:rPr sz="1600" spc="-2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in</a:t>
            </a:r>
            <a:r>
              <a:rPr sz="1600" spc="-20" dirty="0">
                <a:solidFill>
                  <a:srgbClr val="FFFFFF"/>
                </a:solidFill>
                <a:latin typeface="Calibri" panose="020F0502020204030204" pitchFamily="34" charset="0"/>
                <a:cs typeface="Calibri" panose="020F0502020204030204" pitchFamily="34" charset="0"/>
              </a:rPr>
              <a:t> </a:t>
            </a:r>
            <a:r>
              <a:rPr sz="1600" spc="-33" dirty="0">
                <a:solidFill>
                  <a:srgbClr val="FFFFFF"/>
                </a:solidFill>
                <a:latin typeface="Calibri" panose="020F0502020204030204" pitchFamily="34" charset="0"/>
                <a:cs typeface="Calibri" panose="020F0502020204030204" pitchFamily="34" charset="0"/>
              </a:rPr>
              <a:t>to </a:t>
            </a:r>
            <a:r>
              <a:rPr sz="1600" b="1" dirty="0">
                <a:solidFill>
                  <a:srgbClr val="FFFFFF"/>
                </a:solidFill>
                <a:latin typeface="Calibri" panose="020F0502020204030204" pitchFamily="34" charset="0"/>
                <a:cs typeface="Calibri" panose="020F0502020204030204" pitchFamily="34" charset="0"/>
              </a:rPr>
              <a:t>anthem.com</a:t>
            </a:r>
            <a:r>
              <a:rPr lang="en-US" sz="1600" b="1" dirty="0">
                <a:solidFill>
                  <a:srgbClr val="FFFFFF"/>
                </a:solidFill>
                <a:latin typeface="Calibri" panose="020F0502020204030204" pitchFamily="34" charset="0"/>
                <a:cs typeface="Calibri" panose="020F0502020204030204" pitchFamily="34" charset="0"/>
              </a:rPr>
              <a:t> (Login – VBA)</a:t>
            </a:r>
            <a:r>
              <a:rPr sz="1600" dirty="0">
                <a:solidFill>
                  <a:srgbClr val="FFFFFF"/>
                </a:solidFill>
                <a:latin typeface="Calibri" panose="020F0502020204030204" pitchFamily="34" charset="0"/>
                <a:cs typeface="Calibri" panose="020F0502020204030204" pitchFamily="34" charset="0"/>
              </a:rPr>
              <a:t>.</a:t>
            </a:r>
            <a:r>
              <a:rPr sz="1600" spc="-67" dirty="0">
                <a:solidFill>
                  <a:srgbClr val="FFFFFF"/>
                </a:solidFill>
                <a:latin typeface="Calibri" panose="020F0502020204030204" pitchFamily="34" charset="0"/>
                <a:cs typeface="Calibri" panose="020F0502020204030204" pitchFamily="34" charset="0"/>
              </a:rPr>
              <a:t> </a:t>
            </a:r>
            <a:r>
              <a:rPr sz="1600" spc="-40" dirty="0">
                <a:solidFill>
                  <a:srgbClr val="FFFFFF"/>
                </a:solidFill>
                <a:latin typeface="Calibri" panose="020F0502020204030204" pitchFamily="34" charset="0"/>
                <a:cs typeface="Calibri" panose="020F0502020204030204" pitchFamily="34" charset="0"/>
              </a:rPr>
              <a:t>You</a:t>
            </a:r>
            <a:r>
              <a:rPr sz="1600" spc="-27"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can</a:t>
            </a:r>
            <a:r>
              <a:rPr sz="1600" spc="-27" dirty="0">
                <a:solidFill>
                  <a:srgbClr val="FFFFFF"/>
                </a:solidFill>
                <a:latin typeface="Calibri" panose="020F0502020204030204" pitchFamily="34" charset="0"/>
                <a:cs typeface="Calibri" panose="020F0502020204030204" pitchFamily="34" charset="0"/>
              </a:rPr>
              <a:t> also</a:t>
            </a:r>
            <a:r>
              <a:rPr lang="en-US" sz="1600" spc="667"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reach</a:t>
            </a:r>
            <a:r>
              <a:rPr sz="1600" spc="-53"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them</a:t>
            </a:r>
            <a:r>
              <a:rPr sz="1600" spc="-27"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through</a:t>
            </a:r>
            <a:r>
              <a:rPr sz="1600" spc="-33"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the</a:t>
            </a:r>
            <a:r>
              <a:rPr sz="1600" spc="-33" dirty="0">
                <a:solidFill>
                  <a:srgbClr val="FFFFFF"/>
                </a:solidFill>
                <a:latin typeface="Calibri" panose="020F0502020204030204" pitchFamily="34" charset="0"/>
                <a:cs typeface="Calibri" panose="020F0502020204030204" pitchFamily="34" charset="0"/>
              </a:rPr>
              <a:t> </a:t>
            </a:r>
            <a:r>
              <a:rPr sz="1600" spc="-13" dirty="0">
                <a:solidFill>
                  <a:srgbClr val="FFFFFF"/>
                </a:solidFill>
                <a:latin typeface="Calibri" panose="020F0502020204030204" pitchFamily="34" charset="0"/>
                <a:cs typeface="Calibri" panose="020F0502020204030204" pitchFamily="34" charset="0"/>
              </a:rPr>
              <a:t>Sydney </a:t>
            </a:r>
            <a:r>
              <a:rPr sz="1600" dirty="0">
                <a:solidFill>
                  <a:srgbClr val="FFFFFF"/>
                </a:solidFill>
                <a:latin typeface="Calibri" panose="020F0502020204030204" pitchFamily="34" charset="0"/>
                <a:cs typeface="Calibri" panose="020F0502020204030204" pitchFamily="34" charset="0"/>
              </a:rPr>
              <a:t>Health</a:t>
            </a:r>
            <a:r>
              <a:rPr sz="1600" spc="-40" dirty="0">
                <a:solidFill>
                  <a:srgbClr val="FFFFFF"/>
                </a:solidFill>
                <a:latin typeface="Calibri" panose="020F0502020204030204" pitchFamily="34" charset="0"/>
                <a:cs typeface="Calibri" panose="020F0502020204030204" pitchFamily="34" charset="0"/>
              </a:rPr>
              <a:t> </a:t>
            </a:r>
            <a:r>
              <a:rPr sz="1600" dirty="0">
                <a:solidFill>
                  <a:srgbClr val="FFFFFF"/>
                </a:solidFill>
                <a:latin typeface="Calibri" panose="020F0502020204030204" pitchFamily="34" charset="0"/>
                <a:cs typeface="Calibri" panose="020F0502020204030204" pitchFamily="34" charset="0"/>
              </a:rPr>
              <a:t>mobile</a:t>
            </a:r>
            <a:r>
              <a:rPr sz="1600" spc="-67" dirty="0">
                <a:solidFill>
                  <a:srgbClr val="FFFFFF"/>
                </a:solidFill>
                <a:latin typeface="Calibri" panose="020F0502020204030204" pitchFamily="34" charset="0"/>
                <a:cs typeface="Calibri" panose="020F0502020204030204" pitchFamily="34" charset="0"/>
              </a:rPr>
              <a:t> </a:t>
            </a:r>
            <a:r>
              <a:rPr sz="1600" spc="-27" dirty="0">
                <a:solidFill>
                  <a:srgbClr val="FFFFFF"/>
                </a:solidFill>
                <a:latin typeface="Calibri" panose="020F0502020204030204" pitchFamily="34" charset="0"/>
                <a:cs typeface="Calibri" panose="020F0502020204030204" pitchFamily="34" charset="0"/>
              </a:rPr>
              <a:t>app.</a:t>
            </a:r>
            <a:endParaRPr sz="1600" dirty="0">
              <a:latin typeface="Calibri" panose="020F0502020204030204" pitchFamily="34" charset="0"/>
              <a:cs typeface="Calibri" panose="020F0502020204030204" pitchFamily="34" charset="0"/>
            </a:endParaRPr>
          </a:p>
        </p:txBody>
      </p:sp>
      <p:grpSp>
        <p:nvGrpSpPr>
          <p:cNvPr id="17" name="object 17"/>
          <p:cNvGrpSpPr/>
          <p:nvPr/>
        </p:nvGrpSpPr>
        <p:grpSpPr>
          <a:xfrm>
            <a:off x="3803736" y="2798067"/>
            <a:ext cx="5002953" cy="2115820"/>
            <a:chOff x="2852801" y="2098550"/>
            <a:chExt cx="3752215" cy="1586865"/>
          </a:xfrm>
        </p:grpSpPr>
        <p:sp>
          <p:nvSpPr>
            <p:cNvPr id="18" name="object 18"/>
            <p:cNvSpPr/>
            <p:nvPr/>
          </p:nvSpPr>
          <p:spPr>
            <a:xfrm>
              <a:off x="6380986" y="2249424"/>
              <a:ext cx="224154" cy="373380"/>
            </a:xfrm>
            <a:custGeom>
              <a:avLst/>
              <a:gdLst/>
              <a:ahLst/>
              <a:cxnLst/>
              <a:rect l="l" t="t" r="r" b="b"/>
              <a:pathLst>
                <a:path w="224154" h="373380">
                  <a:moveTo>
                    <a:pt x="192532" y="0"/>
                  </a:moveTo>
                  <a:lnTo>
                    <a:pt x="31051" y="0"/>
                  </a:lnTo>
                  <a:lnTo>
                    <a:pt x="18902" y="2415"/>
                  </a:lnTo>
                  <a:lnTo>
                    <a:pt x="9039" y="8990"/>
                  </a:lnTo>
                  <a:lnTo>
                    <a:pt x="2419" y="18714"/>
                  </a:lnTo>
                  <a:lnTo>
                    <a:pt x="0" y="30581"/>
                  </a:lnTo>
                  <a:lnTo>
                    <a:pt x="0" y="343230"/>
                  </a:lnTo>
                  <a:lnTo>
                    <a:pt x="2419" y="355029"/>
                  </a:lnTo>
                  <a:lnTo>
                    <a:pt x="9039" y="364605"/>
                  </a:lnTo>
                  <a:lnTo>
                    <a:pt x="18902" y="371031"/>
                  </a:lnTo>
                  <a:lnTo>
                    <a:pt x="31051" y="373380"/>
                  </a:lnTo>
                  <a:lnTo>
                    <a:pt x="192532" y="373380"/>
                  </a:lnTo>
                  <a:lnTo>
                    <a:pt x="204750" y="371031"/>
                  </a:lnTo>
                  <a:lnTo>
                    <a:pt x="214766" y="364605"/>
                  </a:lnTo>
                  <a:lnTo>
                    <a:pt x="221539" y="355029"/>
                  </a:lnTo>
                  <a:lnTo>
                    <a:pt x="222482" y="350558"/>
                  </a:lnTo>
                  <a:lnTo>
                    <a:pt x="27063" y="350558"/>
                  </a:lnTo>
                  <a:lnTo>
                    <a:pt x="23507" y="347103"/>
                  </a:lnTo>
                  <a:lnTo>
                    <a:pt x="23507" y="327304"/>
                  </a:lnTo>
                  <a:lnTo>
                    <a:pt x="224028" y="327304"/>
                  </a:lnTo>
                  <a:lnTo>
                    <a:pt x="224028" y="304469"/>
                  </a:lnTo>
                  <a:lnTo>
                    <a:pt x="23507" y="304469"/>
                  </a:lnTo>
                  <a:lnTo>
                    <a:pt x="23507" y="65887"/>
                  </a:lnTo>
                  <a:lnTo>
                    <a:pt x="224028" y="65887"/>
                  </a:lnTo>
                  <a:lnTo>
                    <a:pt x="224028" y="43065"/>
                  </a:lnTo>
                  <a:lnTo>
                    <a:pt x="23507" y="43065"/>
                  </a:lnTo>
                  <a:lnTo>
                    <a:pt x="23507" y="26276"/>
                  </a:lnTo>
                  <a:lnTo>
                    <a:pt x="27063" y="23253"/>
                  </a:lnTo>
                  <a:lnTo>
                    <a:pt x="222491" y="23253"/>
                  </a:lnTo>
                  <a:lnTo>
                    <a:pt x="221539" y="18714"/>
                  </a:lnTo>
                  <a:lnTo>
                    <a:pt x="214766" y="8990"/>
                  </a:lnTo>
                  <a:lnTo>
                    <a:pt x="204750" y="2415"/>
                  </a:lnTo>
                  <a:lnTo>
                    <a:pt x="192532" y="0"/>
                  </a:lnTo>
                  <a:close/>
                </a:path>
                <a:path w="224154" h="373380">
                  <a:moveTo>
                    <a:pt x="224028" y="327304"/>
                  </a:moveTo>
                  <a:lnTo>
                    <a:pt x="200075" y="327304"/>
                  </a:lnTo>
                  <a:lnTo>
                    <a:pt x="200075" y="347103"/>
                  </a:lnTo>
                  <a:lnTo>
                    <a:pt x="196519" y="350558"/>
                  </a:lnTo>
                  <a:lnTo>
                    <a:pt x="222482" y="350558"/>
                  </a:lnTo>
                  <a:lnTo>
                    <a:pt x="224028" y="343230"/>
                  </a:lnTo>
                  <a:lnTo>
                    <a:pt x="224028" y="327304"/>
                  </a:lnTo>
                  <a:close/>
                </a:path>
                <a:path w="224154" h="373380">
                  <a:moveTo>
                    <a:pt x="224028" y="65887"/>
                  </a:moveTo>
                  <a:lnTo>
                    <a:pt x="200075" y="65887"/>
                  </a:lnTo>
                  <a:lnTo>
                    <a:pt x="200075" y="304469"/>
                  </a:lnTo>
                  <a:lnTo>
                    <a:pt x="224028" y="304469"/>
                  </a:lnTo>
                  <a:lnTo>
                    <a:pt x="224028" y="65887"/>
                  </a:lnTo>
                  <a:close/>
                </a:path>
                <a:path w="224154" h="373380">
                  <a:moveTo>
                    <a:pt x="222491" y="23253"/>
                  </a:moveTo>
                  <a:lnTo>
                    <a:pt x="196519" y="23253"/>
                  </a:lnTo>
                  <a:lnTo>
                    <a:pt x="200075" y="26276"/>
                  </a:lnTo>
                  <a:lnTo>
                    <a:pt x="200075" y="43065"/>
                  </a:lnTo>
                  <a:lnTo>
                    <a:pt x="224028" y="43065"/>
                  </a:lnTo>
                  <a:lnTo>
                    <a:pt x="224028" y="30581"/>
                  </a:lnTo>
                  <a:lnTo>
                    <a:pt x="222491" y="23253"/>
                  </a:lnTo>
                  <a:close/>
                </a:path>
              </a:pathLst>
            </a:custGeom>
            <a:solidFill>
              <a:srgbClr val="DCEBF8"/>
            </a:solidFill>
          </p:spPr>
          <p:txBody>
            <a:bodyPr wrap="square" lIns="0" tIns="0" rIns="0" bIns="0" rtlCol="0"/>
            <a:lstStyle/>
            <a:p>
              <a:endParaRPr sz="2400"/>
            </a:p>
          </p:txBody>
        </p:sp>
        <p:pic>
          <p:nvPicPr>
            <p:cNvPr id="19" name="object 19"/>
            <p:cNvPicPr/>
            <p:nvPr/>
          </p:nvPicPr>
          <p:blipFill>
            <a:blip r:embed="rId4" cstate="print"/>
            <a:stretch>
              <a:fillRect/>
            </a:stretch>
          </p:blipFill>
          <p:spPr>
            <a:xfrm>
              <a:off x="6390133" y="2098550"/>
              <a:ext cx="204215" cy="132585"/>
            </a:xfrm>
            <a:prstGeom prst="rect">
              <a:avLst/>
            </a:prstGeom>
          </p:spPr>
        </p:pic>
        <p:sp>
          <p:nvSpPr>
            <p:cNvPr id="20" name="object 20"/>
            <p:cNvSpPr/>
            <p:nvPr/>
          </p:nvSpPr>
          <p:spPr>
            <a:xfrm>
              <a:off x="2855976" y="2761488"/>
              <a:ext cx="0" cy="923925"/>
            </a:xfrm>
            <a:custGeom>
              <a:avLst/>
              <a:gdLst/>
              <a:ahLst/>
              <a:cxnLst/>
              <a:rect l="l" t="t" r="r" b="b"/>
              <a:pathLst>
                <a:path h="923925">
                  <a:moveTo>
                    <a:pt x="0" y="0"/>
                  </a:moveTo>
                  <a:lnTo>
                    <a:pt x="0" y="923328"/>
                  </a:lnTo>
                </a:path>
              </a:pathLst>
            </a:custGeom>
            <a:ln w="6350">
              <a:solidFill>
                <a:srgbClr val="69B3E7"/>
              </a:solidFill>
            </a:ln>
          </p:spPr>
          <p:txBody>
            <a:bodyPr wrap="square" lIns="0" tIns="0" rIns="0" bIns="0" rtlCol="0"/>
            <a:lstStyle/>
            <a:p>
              <a:endParaRPr sz="2400"/>
            </a:p>
          </p:txBody>
        </p:sp>
      </p:grpSp>
      <p:sp>
        <p:nvSpPr>
          <p:cNvPr id="21" name="object 21"/>
          <p:cNvSpPr txBox="1"/>
          <p:nvPr/>
        </p:nvSpPr>
        <p:spPr>
          <a:xfrm>
            <a:off x="5215251" y="3658166"/>
            <a:ext cx="1783080" cy="755762"/>
          </a:xfrm>
          <a:prstGeom prst="rect">
            <a:avLst/>
          </a:prstGeom>
        </p:spPr>
        <p:txBody>
          <a:bodyPr vert="horz" wrap="square" lIns="0" tIns="16933" rIns="0" bIns="0" rtlCol="0">
            <a:spAutoFit/>
          </a:bodyPr>
          <a:lstStyle/>
          <a:p>
            <a:pPr marL="16933" marR="6773">
              <a:spcBef>
                <a:spcPts val="133"/>
              </a:spcBef>
            </a:pPr>
            <a:r>
              <a:rPr sz="1600" dirty="0">
                <a:solidFill>
                  <a:srgbClr val="5E5E5E"/>
                </a:solidFill>
                <a:latin typeface="Calibri" panose="020F0502020204030204" pitchFamily="34" charset="0"/>
                <a:cs typeface="Calibri" panose="020F0502020204030204" pitchFamily="34" charset="0"/>
              </a:rPr>
              <a:t>Connect</a:t>
            </a:r>
            <a:r>
              <a:rPr sz="1600" spc="-6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with</a:t>
            </a:r>
            <a:r>
              <a:rPr sz="1600" spc="-13" dirty="0">
                <a:solidFill>
                  <a:srgbClr val="5E5E5E"/>
                </a:solidFill>
                <a:latin typeface="Calibri" panose="020F0502020204030204" pitchFamily="34" charset="0"/>
                <a:cs typeface="Calibri" panose="020F0502020204030204" pitchFamily="34" charset="0"/>
              </a:rPr>
              <a:t> </a:t>
            </a:r>
            <a:r>
              <a:rPr sz="1600" b="1" spc="-13" dirty="0">
                <a:solidFill>
                  <a:srgbClr val="5E5E5E"/>
                </a:solidFill>
                <a:latin typeface="Calibri" panose="020F0502020204030204" pitchFamily="34" charset="0"/>
                <a:cs typeface="Calibri" panose="020F0502020204030204" pitchFamily="34" charset="0"/>
              </a:rPr>
              <a:t>legal</a:t>
            </a:r>
            <a:r>
              <a:rPr sz="1600" spc="-13" dirty="0">
                <a:solidFill>
                  <a:srgbClr val="5E5E5E"/>
                </a:solidFill>
                <a:latin typeface="Calibri" panose="020F0502020204030204" pitchFamily="34" charset="0"/>
                <a:cs typeface="Calibri" panose="020F0502020204030204" pitchFamily="34" charset="0"/>
              </a:rPr>
              <a:t>, </a:t>
            </a:r>
            <a:r>
              <a:rPr sz="1600" b="1" dirty="0">
                <a:solidFill>
                  <a:srgbClr val="5E5E5E"/>
                </a:solidFill>
                <a:latin typeface="Calibri" panose="020F0502020204030204" pitchFamily="34" charset="0"/>
                <a:cs typeface="Calibri" panose="020F0502020204030204" pitchFamily="34" charset="0"/>
              </a:rPr>
              <a:t>financial</a:t>
            </a:r>
            <a:r>
              <a:rPr sz="1600" dirty="0">
                <a:solidFill>
                  <a:srgbClr val="5E5E5E"/>
                </a:solidFill>
                <a:latin typeface="Calibri" panose="020F0502020204030204" pitchFamily="34" charset="0"/>
                <a:cs typeface="Calibri" panose="020F0502020204030204" pitchFamily="34" charset="0"/>
              </a:rPr>
              <a:t>,</a:t>
            </a:r>
            <a:r>
              <a:rPr sz="1600" spc="-33" dirty="0">
                <a:solidFill>
                  <a:srgbClr val="5E5E5E"/>
                </a:solidFill>
                <a:latin typeface="Calibri" panose="020F0502020204030204" pitchFamily="34" charset="0"/>
                <a:cs typeface="Calibri" panose="020F0502020204030204" pitchFamily="34" charset="0"/>
              </a:rPr>
              <a:t> and </a:t>
            </a:r>
            <a:r>
              <a:rPr sz="1600" b="1" dirty="0">
                <a:solidFill>
                  <a:srgbClr val="5E5E5E"/>
                </a:solidFill>
                <a:latin typeface="Calibri" panose="020F0502020204030204" pitchFamily="34" charset="0"/>
                <a:cs typeface="Calibri" panose="020F0502020204030204" pitchFamily="34" charset="0"/>
              </a:rPr>
              <a:t>crisis</a:t>
            </a:r>
            <a:r>
              <a:rPr sz="1600" b="1" spc="-20"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counselors.</a:t>
            </a:r>
            <a:endParaRPr sz="1600">
              <a:latin typeface="Calibri" panose="020F0502020204030204" pitchFamily="34" charset="0"/>
              <a:cs typeface="Calibri" panose="020F0502020204030204" pitchFamily="34" charset="0"/>
            </a:endParaRPr>
          </a:p>
        </p:txBody>
      </p:sp>
      <p:sp>
        <p:nvSpPr>
          <p:cNvPr id="22" name="object 22"/>
          <p:cNvSpPr txBox="1"/>
          <p:nvPr/>
        </p:nvSpPr>
        <p:spPr>
          <a:xfrm>
            <a:off x="1345917" y="3658166"/>
            <a:ext cx="1916007" cy="755762"/>
          </a:xfrm>
          <a:prstGeom prst="rect">
            <a:avLst/>
          </a:prstGeom>
        </p:spPr>
        <p:txBody>
          <a:bodyPr vert="horz" wrap="square" lIns="0" tIns="16933" rIns="0" bIns="0" rtlCol="0">
            <a:spAutoFit/>
          </a:bodyPr>
          <a:lstStyle/>
          <a:p>
            <a:pPr marL="16933" marR="6773">
              <a:spcBef>
                <a:spcPts val="133"/>
              </a:spcBef>
            </a:pPr>
            <a:r>
              <a:rPr sz="1600" dirty="0">
                <a:solidFill>
                  <a:srgbClr val="5E5E5E"/>
                </a:solidFill>
                <a:latin typeface="Calibri" panose="020F0502020204030204" pitchFamily="34" charset="0"/>
                <a:cs typeface="Calibri" panose="020F0502020204030204" pitchFamily="34" charset="0"/>
              </a:rPr>
              <a:t>Find</a:t>
            </a:r>
            <a:r>
              <a:rPr sz="1600" spc="-40" dirty="0">
                <a:solidFill>
                  <a:srgbClr val="5E5E5E"/>
                </a:solidFill>
                <a:latin typeface="Calibri" panose="020F0502020204030204" pitchFamily="34" charset="0"/>
                <a:cs typeface="Calibri" panose="020F0502020204030204" pitchFamily="34" charset="0"/>
              </a:rPr>
              <a:t> </a:t>
            </a:r>
            <a:r>
              <a:rPr sz="1600" b="1" dirty="0">
                <a:solidFill>
                  <a:srgbClr val="5E5E5E"/>
                </a:solidFill>
                <a:latin typeface="Calibri" panose="020F0502020204030204" pitchFamily="34" charset="0"/>
                <a:cs typeface="Calibri" panose="020F0502020204030204" pitchFamily="34" charset="0"/>
              </a:rPr>
              <a:t>support</a:t>
            </a:r>
            <a:r>
              <a:rPr sz="1600" b="1" spc="-7" dirty="0">
                <a:solidFill>
                  <a:srgbClr val="5E5E5E"/>
                </a:solidFill>
                <a:latin typeface="Calibri" panose="020F0502020204030204" pitchFamily="34" charset="0"/>
                <a:cs typeface="Calibri" panose="020F0502020204030204" pitchFamily="34" charset="0"/>
              </a:rPr>
              <a:t> </a:t>
            </a:r>
            <a:r>
              <a:rPr sz="1600" spc="-33" dirty="0">
                <a:solidFill>
                  <a:srgbClr val="5E5E5E"/>
                </a:solidFill>
                <a:latin typeface="Calibri" panose="020F0502020204030204" pitchFamily="34" charset="0"/>
                <a:cs typeface="Calibri" panose="020F0502020204030204" pitchFamily="34" charset="0"/>
              </a:rPr>
              <a:t>for </a:t>
            </a:r>
            <a:r>
              <a:rPr sz="1600" dirty="0">
                <a:solidFill>
                  <a:srgbClr val="5E5E5E"/>
                </a:solidFill>
                <a:latin typeface="Calibri" panose="020F0502020204030204" pitchFamily="34" charset="0"/>
                <a:cs typeface="Calibri" panose="020F0502020204030204" pitchFamily="34" charset="0"/>
              </a:rPr>
              <a:t>various</a:t>
            </a:r>
            <a:r>
              <a:rPr sz="1600" spc="-6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personal</a:t>
            </a:r>
            <a:r>
              <a:rPr sz="1600" spc="-73" dirty="0">
                <a:solidFill>
                  <a:srgbClr val="5E5E5E"/>
                </a:solidFill>
                <a:latin typeface="Calibri" panose="020F0502020204030204" pitchFamily="34" charset="0"/>
                <a:cs typeface="Calibri" panose="020F0502020204030204" pitchFamily="34" charset="0"/>
              </a:rPr>
              <a:t> </a:t>
            </a:r>
            <a:r>
              <a:rPr sz="1600" spc="-33" dirty="0">
                <a:solidFill>
                  <a:srgbClr val="5E5E5E"/>
                </a:solidFill>
                <a:latin typeface="Calibri" panose="020F0502020204030204" pitchFamily="34" charset="0"/>
                <a:cs typeface="Calibri" panose="020F0502020204030204" pitchFamily="34" charset="0"/>
              </a:rPr>
              <a:t>and </a:t>
            </a:r>
            <a:r>
              <a:rPr sz="1600" spc="-13" dirty="0">
                <a:solidFill>
                  <a:srgbClr val="5E5E5E"/>
                </a:solidFill>
                <a:latin typeface="Calibri" panose="020F0502020204030204" pitchFamily="34" charset="0"/>
                <a:cs typeface="Calibri" panose="020F0502020204030204" pitchFamily="34" charset="0"/>
              </a:rPr>
              <a:t>work-</a:t>
            </a:r>
            <a:r>
              <a:rPr sz="1600" dirty="0">
                <a:solidFill>
                  <a:srgbClr val="5E5E5E"/>
                </a:solidFill>
                <a:latin typeface="Calibri" panose="020F0502020204030204" pitchFamily="34" charset="0"/>
                <a:cs typeface="Calibri" panose="020F0502020204030204" pitchFamily="34" charset="0"/>
              </a:rPr>
              <a:t>related</a:t>
            </a:r>
            <a:r>
              <a:rPr sz="1600" spc="-7"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issues.</a:t>
            </a:r>
            <a:endParaRPr sz="1600" dirty="0">
              <a:latin typeface="Calibri" panose="020F0502020204030204" pitchFamily="34" charset="0"/>
              <a:cs typeface="Calibri" panose="020F0502020204030204" pitchFamily="34" charset="0"/>
            </a:endParaRPr>
          </a:p>
        </p:txBody>
      </p:sp>
      <p:sp>
        <p:nvSpPr>
          <p:cNvPr id="12" name="Slide Number Placeholder 11">
            <a:extLst>
              <a:ext uri="{FF2B5EF4-FFF2-40B4-BE49-F238E27FC236}">
                <a16:creationId xmlns:a16="http://schemas.microsoft.com/office/drawing/2014/main" id="{E873BDC0-417F-6663-EFEF-75B174960D4C}"/>
              </a:ext>
            </a:extLst>
          </p:cNvPr>
          <p:cNvSpPr>
            <a:spLocks noGrp="1"/>
          </p:cNvSpPr>
          <p:nvPr>
            <p:ph type="sldNum" sz="quarter" idx="12"/>
          </p:nvPr>
        </p:nvSpPr>
        <p:spPr/>
        <p:txBody>
          <a:bodyPr/>
          <a:lstStyle/>
          <a:p>
            <a:fld id="{3A98EE3D-8CD1-4C3F-BD1C-C98C9596463C}" type="slidenum">
              <a:rPr lang="en-US" smtClean="0"/>
              <a:t>38</a:t>
            </a:fld>
            <a:endParaRPr lang="en-US" dirty="0"/>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0849" y="701357"/>
            <a:ext cx="6276504" cy="5596108"/>
            <a:chOff x="18876" y="437932"/>
            <a:chExt cx="4707378" cy="4197083"/>
          </a:xfrm>
        </p:grpSpPr>
        <p:pic>
          <p:nvPicPr>
            <p:cNvPr id="3" name="object 3"/>
            <p:cNvPicPr/>
            <p:nvPr/>
          </p:nvPicPr>
          <p:blipFill>
            <a:blip r:embed="rId2" cstate="print"/>
            <a:stretch>
              <a:fillRect/>
            </a:stretch>
          </p:blipFill>
          <p:spPr>
            <a:xfrm>
              <a:off x="18876" y="437932"/>
              <a:ext cx="4114799" cy="4197083"/>
            </a:xfrm>
            <a:prstGeom prst="rect">
              <a:avLst/>
            </a:prstGeom>
          </p:spPr>
        </p:pic>
        <p:sp>
          <p:nvSpPr>
            <p:cNvPr id="4" name="object 4"/>
            <p:cNvSpPr/>
            <p:nvPr/>
          </p:nvSpPr>
          <p:spPr>
            <a:xfrm>
              <a:off x="4693234" y="1312163"/>
              <a:ext cx="33020" cy="2560320"/>
            </a:xfrm>
            <a:custGeom>
              <a:avLst/>
              <a:gdLst/>
              <a:ahLst/>
              <a:cxnLst/>
              <a:rect l="l" t="t" r="r" b="b"/>
              <a:pathLst>
                <a:path w="33020" h="2560320">
                  <a:moveTo>
                    <a:pt x="32689" y="2560320"/>
                  </a:moveTo>
                  <a:lnTo>
                    <a:pt x="15151" y="2554782"/>
                  </a:lnTo>
                  <a:lnTo>
                    <a:pt x="5295" y="2540931"/>
                  </a:lnTo>
                  <a:lnTo>
                    <a:pt x="964" y="2522906"/>
                  </a:lnTo>
                  <a:lnTo>
                    <a:pt x="0" y="2504846"/>
                  </a:lnTo>
                  <a:lnTo>
                    <a:pt x="1" y="2453216"/>
                  </a:lnTo>
                  <a:lnTo>
                    <a:pt x="5" y="2401644"/>
                  </a:lnTo>
                  <a:lnTo>
                    <a:pt x="13" y="2350129"/>
                  </a:lnTo>
                  <a:lnTo>
                    <a:pt x="23" y="2298667"/>
                  </a:lnTo>
                  <a:lnTo>
                    <a:pt x="35" y="2247257"/>
                  </a:lnTo>
                  <a:lnTo>
                    <a:pt x="50" y="2195895"/>
                  </a:lnTo>
                  <a:lnTo>
                    <a:pt x="68" y="2144579"/>
                  </a:lnTo>
                  <a:lnTo>
                    <a:pt x="87" y="2093307"/>
                  </a:lnTo>
                  <a:lnTo>
                    <a:pt x="108" y="2042075"/>
                  </a:lnTo>
                  <a:lnTo>
                    <a:pt x="132" y="1990882"/>
                  </a:lnTo>
                  <a:lnTo>
                    <a:pt x="157" y="1939724"/>
                  </a:lnTo>
                  <a:lnTo>
                    <a:pt x="184" y="1888600"/>
                  </a:lnTo>
                  <a:lnTo>
                    <a:pt x="212" y="1837506"/>
                  </a:lnTo>
                  <a:lnTo>
                    <a:pt x="242" y="1786441"/>
                  </a:lnTo>
                  <a:lnTo>
                    <a:pt x="273" y="1735401"/>
                  </a:lnTo>
                  <a:lnTo>
                    <a:pt x="306" y="1684384"/>
                  </a:lnTo>
                  <a:lnTo>
                    <a:pt x="339" y="1633387"/>
                  </a:lnTo>
                  <a:lnTo>
                    <a:pt x="373" y="1582408"/>
                  </a:lnTo>
                  <a:lnTo>
                    <a:pt x="408" y="1531445"/>
                  </a:lnTo>
                  <a:lnTo>
                    <a:pt x="444" y="1480494"/>
                  </a:lnTo>
                  <a:lnTo>
                    <a:pt x="480" y="1429554"/>
                  </a:lnTo>
                  <a:lnTo>
                    <a:pt x="516" y="1378621"/>
                  </a:lnTo>
                  <a:lnTo>
                    <a:pt x="553" y="1327694"/>
                  </a:lnTo>
                  <a:lnTo>
                    <a:pt x="590" y="1276769"/>
                  </a:lnTo>
                  <a:lnTo>
                    <a:pt x="627" y="1225844"/>
                  </a:lnTo>
                  <a:lnTo>
                    <a:pt x="664" y="1174916"/>
                  </a:lnTo>
                  <a:lnTo>
                    <a:pt x="700" y="1123983"/>
                  </a:lnTo>
                  <a:lnTo>
                    <a:pt x="736" y="1073043"/>
                  </a:lnTo>
                  <a:lnTo>
                    <a:pt x="772" y="1022092"/>
                  </a:lnTo>
                  <a:lnTo>
                    <a:pt x="807" y="971129"/>
                  </a:lnTo>
                  <a:lnTo>
                    <a:pt x="841" y="920150"/>
                  </a:lnTo>
                  <a:lnTo>
                    <a:pt x="874" y="869154"/>
                  </a:lnTo>
                  <a:lnTo>
                    <a:pt x="907" y="818137"/>
                  </a:lnTo>
                  <a:lnTo>
                    <a:pt x="938" y="767097"/>
                  </a:lnTo>
                  <a:lnTo>
                    <a:pt x="968" y="716031"/>
                  </a:lnTo>
                  <a:lnTo>
                    <a:pt x="996" y="664937"/>
                  </a:lnTo>
                  <a:lnTo>
                    <a:pt x="1023" y="613813"/>
                  </a:lnTo>
                  <a:lnTo>
                    <a:pt x="1048" y="562656"/>
                  </a:lnTo>
                  <a:lnTo>
                    <a:pt x="1072" y="511462"/>
                  </a:lnTo>
                  <a:lnTo>
                    <a:pt x="1093" y="460231"/>
                  </a:lnTo>
                  <a:lnTo>
                    <a:pt x="1113" y="408958"/>
                  </a:lnTo>
                  <a:lnTo>
                    <a:pt x="1130" y="357642"/>
                  </a:lnTo>
                  <a:lnTo>
                    <a:pt x="1145" y="306280"/>
                  </a:lnTo>
                  <a:lnTo>
                    <a:pt x="1157" y="254870"/>
                  </a:lnTo>
                  <a:lnTo>
                    <a:pt x="1167" y="203408"/>
                  </a:lnTo>
                  <a:lnTo>
                    <a:pt x="1175" y="151893"/>
                  </a:lnTo>
                  <a:lnTo>
                    <a:pt x="1179" y="100321"/>
                  </a:lnTo>
                  <a:lnTo>
                    <a:pt x="1181" y="48691"/>
                  </a:lnTo>
                  <a:lnTo>
                    <a:pt x="1960" y="31691"/>
                  </a:lnTo>
                  <a:lnTo>
                    <a:pt x="5886" y="15997"/>
                  </a:lnTo>
                  <a:lnTo>
                    <a:pt x="15336" y="4477"/>
                  </a:lnTo>
                  <a:lnTo>
                    <a:pt x="32689" y="0"/>
                  </a:lnTo>
                </a:path>
              </a:pathLst>
            </a:custGeom>
            <a:ln w="15875">
              <a:solidFill>
                <a:srgbClr val="0079C2"/>
              </a:solidFill>
            </a:ln>
          </p:spPr>
          <p:txBody>
            <a:bodyPr wrap="square" lIns="0" tIns="0" rIns="0" bIns="0" rtlCol="0"/>
            <a:lstStyle/>
            <a:p>
              <a:endParaRPr sz="2400"/>
            </a:p>
          </p:txBody>
        </p:sp>
      </p:grpSp>
      <p:sp>
        <p:nvSpPr>
          <p:cNvPr id="10" name="object 10"/>
          <p:cNvSpPr txBox="1">
            <a:spLocks noGrp="1"/>
          </p:cNvSpPr>
          <p:nvPr>
            <p:ph type="title"/>
          </p:nvPr>
        </p:nvSpPr>
        <p:spPr>
          <a:xfrm>
            <a:off x="6807964" y="2151443"/>
            <a:ext cx="3174153" cy="508687"/>
          </a:xfrm>
          <a:prstGeom prst="rect">
            <a:avLst/>
          </a:prstGeom>
        </p:spPr>
        <p:txBody>
          <a:bodyPr vert="horz" wrap="square" lIns="0" tIns="16087" rIns="0" bIns="0" rtlCol="0" anchor="b">
            <a:spAutoFit/>
          </a:bodyPr>
          <a:lstStyle/>
          <a:p>
            <a:pPr marL="16933">
              <a:spcBef>
                <a:spcPts val="127"/>
              </a:spcBef>
            </a:pPr>
            <a:r>
              <a:rPr sz="3200" b="1" spc="-120" dirty="0">
                <a:latin typeface="Calibri" panose="020F0502020204030204" pitchFamily="34" charset="0"/>
                <a:cs typeface="Calibri" panose="020F0502020204030204" pitchFamily="34" charset="0"/>
              </a:rPr>
              <a:t>24/7</a:t>
            </a:r>
            <a:r>
              <a:rPr sz="3200" b="1" spc="-253" dirty="0">
                <a:latin typeface="Calibri" panose="020F0502020204030204" pitchFamily="34" charset="0"/>
                <a:cs typeface="Calibri" panose="020F0502020204030204" pitchFamily="34" charset="0"/>
              </a:rPr>
              <a:t> </a:t>
            </a:r>
            <a:r>
              <a:rPr sz="3200" b="1" spc="-127" dirty="0">
                <a:latin typeface="Calibri" panose="020F0502020204030204" pitchFamily="34" charset="0"/>
                <a:cs typeface="Calibri" panose="020F0502020204030204" pitchFamily="34" charset="0"/>
              </a:rPr>
              <a:t>NurseLine</a:t>
            </a:r>
          </a:p>
        </p:txBody>
      </p:sp>
      <p:sp>
        <p:nvSpPr>
          <p:cNvPr id="11" name="object 11"/>
          <p:cNvSpPr txBox="1"/>
          <p:nvPr/>
        </p:nvSpPr>
        <p:spPr>
          <a:xfrm>
            <a:off x="6803391" y="2679187"/>
            <a:ext cx="4193540" cy="2062295"/>
          </a:xfrm>
          <a:prstGeom prst="rect">
            <a:avLst/>
          </a:prstGeom>
        </p:spPr>
        <p:txBody>
          <a:bodyPr vert="horz" wrap="square" lIns="0" tIns="172719" rIns="0" bIns="0" rtlCol="0">
            <a:spAutoFit/>
          </a:bodyPr>
          <a:lstStyle/>
          <a:p>
            <a:pPr marL="16933">
              <a:spcBef>
                <a:spcPts val="1359"/>
              </a:spcBef>
            </a:pPr>
            <a:r>
              <a:rPr sz="1867" dirty="0">
                <a:solidFill>
                  <a:srgbClr val="5E5E5E"/>
                </a:solidFill>
                <a:latin typeface="Calibri" panose="020F0502020204030204" pitchFamily="34" charset="0"/>
                <a:cs typeface="Calibri" panose="020F0502020204030204" pitchFamily="34" charset="0"/>
              </a:rPr>
              <a:t>Registered</a:t>
            </a:r>
            <a:r>
              <a:rPr sz="1867" spc="-8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nurses</a:t>
            </a:r>
            <a:r>
              <a:rPr sz="1867" spc="-67" dirty="0">
                <a:solidFill>
                  <a:srgbClr val="5E5E5E"/>
                </a:solidFill>
                <a:latin typeface="Calibri" panose="020F0502020204030204" pitchFamily="34" charset="0"/>
                <a:cs typeface="Calibri" panose="020F0502020204030204" pitchFamily="34" charset="0"/>
              </a:rPr>
              <a:t> </a:t>
            </a:r>
            <a:r>
              <a:rPr sz="1867" spc="-27" dirty="0">
                <a:solidFill>
                  <a:srgbClr val="5E5E5E"/>
                </a:solidFill>
                <a:latin typeface="Calibri" panose="020F0502020204030204" pitchFamily="34" charset="0"/>
                <a:cs typeface="Calibri" panose="020F0502020204030204" pitchFamily="34" charset="0"/>
              </a:rPr>
              <a:t>can:</a:t>
            </a:r>
            <a:endParaRPr sz="1867" dirty="0">
              <a:latin typeface="Calibri" panose="020F0502020204030204" pitchFamily="34" charset="0"/>
              <a:cs typeface="Calibri" panose="020F0502020204030204" pitchFamily="34" charset="0"/>
            </a:endParaRPr>
          </a:p>
          <a:p>
            <a:pPr marL="246374" indent="-230288">
              <a:spcBef>
                <a:spcPts val="1233"/>
              </a:spcBef>
              <a:buClr>
                <a:srgbClr val="0079C2"/>
              </a:buClr>
              <a:buFont typeface="Calibri"/>
              <a:buChar char="◦"/>
              <a:tabLst>
                <a:tab pos="247220" algn="l"/>
              </a:tabLst>
            </a:pPr>
            <a:r>
              <a:rPr sz="1867" dirty="0">
                <a:solidFill>
                  <a:srgbClr val="5E5E5E"/>
                </a:solidFill>
                <a:latin typeface="Calibri" panose="020F0502020204030204" pitchFamily="34" charset="0"/>
                <a:cs typeface="Calibri" panose="020F0502020204030204" pitchFamily="34" charset="0"/>
              </a:rPr>
              <a:t>Answer</a:t>
            </a:r>
            <a:r>
              <a:rPr sz="1867" spc="-4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health</a:t>
            </a:r>
            <a:r>
              <a:rPr sz="1867" spc="-60" dirty="0">
                <a:solidFill>
                  <a:srgbClr val="5E5E5E"/>
                </a:solidFill>
                <a:latin typeface="Calibri" panose="020F0502020204030204" pitchFamily="34" charset="0"/>
                <a:cs typeface="Calibri" panose="020F0502020204030204" pitchFamily="34" charset="0"/>
              </a:rPr>
              <a:t> </a:t>
            </a:r>
            <a:r>
              <a:rPr sz="1867" spc="-13" dirty="0">
                <a:solidFill>
                  <a:srgbClr val="5E5E5E"/>
                </a:solidFill>
                <a:latin typeface="Calibri" panose="020F0502020204030204" pitchFamily="34" charset="0"/>
                <a:cs typeface="Calibri" panose="020F0502020204030204" pitchFamily="34" charset="0"/>
              </a:rPr>
              <a:t>questions.</a:t>
            </a:r>
            <a:endParaRPr sz="1867" dirty="0">
              <a:latin typeface="Calibri" panose="020F0502020204030204" pitchFamily="34" charset="0"/>
              <a:cs typeface="Calibri" panose="020F0502020204030204" pitchFamily="34" charset="0"/>
            </a:endParaRPr>
          </a:p>
          <a:p>
            <a:pPr marL="246374" indent="-230288">
              <a:spcBef>
                <a:spcPts val="1220"/>
              </a:spcBef>
              <a:buClr>
                <a:srgbClr val="0079C2"/>
              </a:buClr>
              <a:buFont typeface="Calibri"/>
              <a:buChar char="◦"/>
              <a:tabLst>
                <a:tab pos="247220" algn="l"/>
              </a:tabLst>
            </a:pPr>
            <a:r>
              <a:rPr sz="1867" dirty="0">
                <a:solidFill>
                  <a:srgbClr val="5E5E5E"/>
                </a:solidFill>
                <a:latin typeface="Calibri" panose="020F0502020204030204" pitchFamily="34" charset="0"/>
                <a:cs typeface="Calibri" panose="020F0502020204030204" pitchFamily="34" charset="0"/>
              </a:rPr>
              <a:t>Help</a:t>
            </a:r>
            <a:r>
              <a:rPr sz="1867" spc="-33"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you</a:t>
            </a:r>
            <a:r>
              <a:rPr sz="1867" spc="-7"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decide</a:t>
            </a:r>
            <a:r>
              <a:rPr sz="1867" spc="-6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where</a:t>
            </a:r>
            <a:r>
              <a:rPr sz="1867" spc="-33"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to</a:t>
            </a:r>
            <a:r>
              <a:rPr sz="1867" spc="-4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go</a:t>
            </a:r>
            <a:r>
              <a:rPr sz="1867" spc="-4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for</a:t>
            </a:r>
            <a:r>
              <a:rPr sz="1867" spc="-40" dirty="0">
                <a:solidFill>
                  <a:srgbClr val="5E5E5E"/>
                </a:solidFill>
                <a:latin typeface="Calibri" panose="020F0502020204030204" pitchFamily="34" charset="0"/>
                <a:cs typeface="Calibri" panose="020F0502020204030204" pitchFamily="34" charset="0"/>
              </a:rPr>
              <a:t> </a:t>
            </a:r>
            <a:r>
              <a:rPr sz="1867" spc="-27" dirty="0">
                <a:solidFill>
                  <a:srgbClr val="5E5E5E"/>
                </a:solidFill>
                <a:latin typeface="Calibri" panose="020F0502020204030204" pitchFamily="34" charset="0"/>
                <a:cs typeface="Calibri" panose="020F0502020204030204" pitchFamily="34" charset="0"/>
              </a:rPr>
              <a:t>care.</a:t>
            </a:r>
            <a:endParaRPr sz="1867" dirty="0">
              <a:latin typeface="Calibri" panose="020F0502020204030204" pitchFamily="34" charset="0"/>
              <a:cs typeface="Calibri" panose="020F0502020204030204" pitchFamily="34" charset="0"/>
            </a:endParaRPr>
          </a:p>
          <a:p>
            <a:pPr marL="246374" marR="583339" indent="-230288">
              <a:lnSpc>
                <a:spcPts val="2133"/>
              </a:lnSpc>
              <a:spcBef>
                <a:spcPts val="1373"/>
              </a:spcBef>
              <a:buClr>
                <a:srgbClr val="0079C2"/>
              </a:buClr>
              <a:buFont typeface="Calibri"/>
              <a:buChar char="◦"/>
              <a:tabLst>
                <a:tab pos="247220" algn="l"/>
              </a:tabLst>
            </a:pPr>
            <a:r>
              <a:rPr sz="1867" dirty="0">
                <a:solidFill>
                  <a:srgbClr val="5E5E5E"/>
                </a:solidFill>
                <a:latin typeface="Calibri" panose="020F0502020204030204" pitchFamily="34" charset="0"/>
                <a:cs typeface="Calibri" panose="020F0502020204030204" pitchFamily="34" charset="0"/>
              </a:rPr>
              <a:t>Find</a:t>
            </a:r>
            <a:r>
              <a:rPr sz="1867" spc="-4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doctors</a:t>
            </a:r>
            <a:r>
              <a:rPr sz="1867" spc="-6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or</a:t>
            </a:r>
            <a:r>
              <a:rPr sz="1867" spc="-4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other</a:t>
            </a:r>
            <a:r>
              <a:rPr sz="1867" spc="-47" dirty="0">
                <a:solidFill>
                  <a:srgbClr val="5E5E5E"/>
                </a:solidFill>
                <a:latin typeface="Calibri" panose="020F0502020204030204" pitchFamily="34" charset="0"/>
                <a:cs typeface="Calibri" panose="020F0502020204030204" pitchFamily="34" charset="0"/>
              </a:rPr>
              <a:t> </a:t>
            </a:r>
            <a:r>
              <a:rPr sz="1867" spc="-13" dirty="0">
                <a:solidFill>
                  <a:srgbClr val="5E5E5E"/>
                </a:solidFill>
                <a:latin typeface="Calibri" panose="020F0502020204030204" pitchFamily="34" charset="0"/>
                <a:cs typeface="Calibri" panose="020F0502020204030204" pitchFamily="34" charset="0"/>
              </a:rPr>
              <a:t>healthcare </a:t>
            </a:r>
            <a:r>
              <a:rPr sz="1867" dirty="0">
                <a:solidFill>
                  <a:srgbClr val="5E5E5E"/>
                </a:solidFill>
                <a:latin typeface="Calibri" panose="020F0502020204030204" pitchFamily="34" charset="0"/>
                <a:cs typeface="Calibri" panose="020F0502020204030204" pitchFamily="34" charset="0"/>
              </a:rPr>
              <a:t>professionals</a:t>
            </a:r>
            <a:r>
              <a:rPr sz="1867" spc="-87"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near</a:t>
            </a:r>
            <a:r>
              <a:rPr sz="1867" spc="-73" dirty="0">
                <a:solidFill>
                  <a:srgbClr val="5E5E5E"/>
                </a:solidFill>
                <a:latin typeface="Calibri" panose="020F0502020204030204" pitchFamily="34" charset="0"/>
                <a:cs typeface="Calibri" panose="020F0502020204030204" pitchFamily="34" charset="0"/>
              </a:rPr>
              <a:t> </a:t>
            </a:r>
            <a:r>
              <a:rPr sz="1867" spc="-27" dirty="0">
                <a:solidFill>
                  <a:srgbClr val="5E5E5E"/>
                </a:solidFill>
                <a:latin typeface="Calibri" panose="020F0502020204030204" pitchFamily="34" charset="0"/>
                <a:cs typeface="Calibri" panose="020F0502020204030204" pitchFamily="34" charset="0"/>
              </a:rPr>
              <a:t>you.</a:t>
            </a:r>
            <a:endParaRPr sz="1867"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DC3881C3-F871-84A0-D50C-553577B5F127}"/>
              </a:ext>
            </a:extLst>
          </p:cNvPr>
          <p:cNvSpPr>
            <a:spLocks noGrp="1"/>
          </p:cNvSpPr>
          <p:nvPr>
            <p:ph type="sldNum" sz="quarter" idx="12"/>
          </p:nvPr>
        </p:nvSpPr>
        <p:spPr/>
        <p:txBody>
          <a:bodyPr/>
          <a:lstStyle/>
          <a:p>
            <a:fld id="{3A98EE3D-8CD1-4C3F-BD1C-C98C9596463C}" type="slidenum">
              <a:rPr lang="en-US" smtClean="0"/>
              <a:t>39</a:t>
            </a:fld>
            <a:endParaRPr lang="en-US"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970867-88DE-447B-9020-D9E6B707E406}"/>
              </a:ext>
            </a:extLst>
          </p:cNvPr>
          <p:cNvSpPr txBox="1">
            <a:spLocks/>
          </p:cNvSpPr>
          <p:nvPr/>
        </p:nvSpPr>
        <p:spPr>
          <a:xfrm>
            <a:off x="431467" y="534175"/>
            <a:ext cx="7620000" cy="639762"/>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sz="3200" b="1" dirty="0">
                <a:solidFill>
                  <a:schemeClr val="tx1">
                    <a:lumMod val="75000"/>
                    <a:lumOff val="25000"/>
                  </a:schemeClr>
                </a:solidFill>
                <a:latin typeface="Calibri" panose="020F0502020204030204" pitchFamily="34" charset="0"/>
              </a:rPr>
              <a:t>2023 Benefit Plan Changes</a:t>
            </a:r>
          </a:p>
        </p:txBody>
      </p:sp>
      <p:sp>
        <p:nvSpPr>
          <p:cNvPr id="9" name="Title 1">
            <a:extLst>
              <a:ext uri="{FF2B5EF4-FFF2-40B4-BE49-F238E27FC236}">
                <a16:creationId xmlns:a16="http://schemas.microsoft.com/office/drawing/2014/main" id="{37E306E9-92D8-4561-AF8A-33DF5C2573F5}"/>
              </a:ext>
            </a:extLst>
          </p:cNvPr>
          <p:cNvSpPr>
            <a:spLocks noGrp="1"/>
          </p:cNvSpPr>
          <p:nvPr>
            <p:ph type="title"/>
          </p:nvPr>
        </p:nvSpPr>
        <p:spPr>
          <a:xfrm>
            <a:off x="1784380" y="1447801"/>
            <a:ext cx="8534400" cy="1908215"/>
          </a:xfrm>
        </p:spPr>
        <p:txBody>
          <a:bodyPr>
            <a:normAutofit/>
          </a:bodyPr>
          <a:lstStyle/>
          <a:p>
            <a:br>
              <a:rPr lang="en-US" sz="2000" dirty="0">
                <a:latin typeface="Calibri" panose="020F0502020204030204" pitchFamily="34" charset="0"/>
              </a:rPr>
            </a:br>
            <a:br>
              <a:rPr lang="en-US" sz="2000" dirty="0">
                <a:latin typeface="Calibri" panose="020F0502020204030204" pitchFamily="34" charset="0"/>
              </a:rPr>
            </a:br>
            <a:r>
              <a:rPr lang="en-US" sz="2000" dirty="0">
                <a:latin typeface="Calibri" panose="020F0502020204030204" pitchFamily="34" charset="0"/>
              </a:rPr>
              <a:t> </a:t>
            </a:r>
          </a:p>
        </p:txBody>
      </p:sp>
      <p:sp>
        <p:nvSpPr>
          <p:cNvPr id="7" name="Slide Number Placeholder 6">
            <a:extLst>
              <a:ext uri="{FF2B5EF4-FFF2-40B4-BE49-F238E27FC236}">
                <a16:creationId xmlns:a16="http://schemas.microsoft.com/office/drawing/2014/main" id="{ABD00544-3A1B-A376-E72E-4D689EB218B5}"/>
              </a:ext>
            </a:extLst>
          </p:cNvPr>
          <p:cNvSpPr>
            <a:spLocks noGrp="1"/>
          </p:cNvSpPr>
          <p:nvPr>
            <p:ph type="sldNum" sz="quarter" idx="12"/>
          </p:nvPr>
        </p:nvSpPr>
        <p:spPr/>
        <p:txBody>
          <a:bodyPr/>
          <a:lstStyle/>
          <a:p>
            <a:fld id="{3A98EE3D-8CD1-4C3F-BD1C-C98C9596463C}" type="slidenum">
              <a:rPr lang="en-US" smtClean="0"/>
              <a:t>4</a:t>
            </a:fld>
            <a:endParaRPr lang="en-US" dirty="0"/>
          </a:p>
        </p:txBody>
      </p:sp>
      <p:graphicFrame>
        <p:nvGraphicFramePr>
          <p:cNvPr id="8" name="Table 16">
            <a:extLst>
              <a:ext uri="{FF2B5EF4-FFF2-40B4-BE49-F238E27FC236}">
                <a16:creationId xmlns:a16="http://schemas.microsoft.com/office/drawing/2014/main" id="{746F8A53-0E0E-797B-5B39-174715490E0C}"/>
              </a:ext>
            </a:extLst>
          </p:cNvPr>
          <p:cNvGraphicFramePr>
            <a:graphicFrameLocks noGrp="1"/>
          </p:cNvGraphicFramePr>
          <p:nvPr>
            <p:extLst>
              <p:ext uri="{D42A27DB-BD31-4B8C-83A1-F6EECF244321}">
                <p14:modId xmlns:p14="http://schemas.microsoft.com/office/powerpoint/2010/main" val="2985510969"/>
              </p:ext>
            </p:extLst>
          </p:nvPr>
        </p:nvGraphicFramePr>
        <p:xfrm>
          <a:off x="2743200" y="1377353"/>
          <a:ext cx="6705600" cy="5175295"/>
        </p:xfrm>
        <a:graphic>
          <a:graphicData uri="http://schemas.openxmlformats.org/drawingml/2006/table">
            <a:tbl>
              <a:tblPr firstRow="1" bandRow="1">
                <a:tableStyleId>{5C22544A-7EE6-4342-B048-85BDC9FD1C3A}</a:tableStyleId>
              </a:tblPr>
              <a:tblGrid>
                <a:gridCol w="2425262">
                  <a:extLst>
                    <a:ext uri="{9D8B030D-6E8A-4147-A177-3AD203B41FA5}">
                      <a16:colId xmlns:a16="http://schemas.microsoft.com/office/drawing/2014/main" val="3054951817"/>
                    </a:ext>
                  </a:extLst>
                </a:gridCol>
                <a:gridCol w="4280338">
                  <a:extLst>
                    <a:ext uri="{9D8B030D-6E8A-4147-A177-3AD203B41FA5}">
                      <a16:colId xmlns:a16="http://schemas.microsoft.com/office/drawing/2014/main" val="2071079786"/>
                    </a:ext>
                  </a:extLst>
                </a:gridCol>
              </a:tblGrid>
              <a:tr h="4977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305340"/>
                  </a:ext>
                </a:extLst>
              </a:tr>
              <a:tr h="504681">
                <a:tc>
                  <a:txBody>
                    <a:bodyPr/>
                    <a:lstStyle/>
                    <a:p>
                      <a:r>
                        <a:rPr lang="en-US" sz="1200" dirty="0">
                          <a:solidFill>
                            <a:schemeClr val="tx1"/>
                          </a:solidFill>
                          <a:latin typeface="Calibri" panose="020F0502020204030204" pitchFamily="34" charset="0"/>
                          <a:cs typeface="Calibri" panose="020F0502020204030204" pitchFamily="34" charset="0"/>
                        </a:rPr>
                        <a:t>Medical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200" kern="1200" dirty="0">
                          <a:solidFill>
                            <a:srgbClr val="FF0000"/>
                          </a:solidFill>
                          <a:latin typeface="Calibri" panose="020F0502020204030204" pitchFamily="34" charset="0"/>
                          <a:ea typeface="+mn-ea"/>
                          <a:cs typeface="Calibri" panose="020F0502020204030204" pitchFamily="34" charset="0"/>
                        </a:rPr>
                        <a:t>Enhancements to HMO network</a:t>
                      </a:r>
                    </a:p>
                    <a:p>
                      <a:r>
                        <a:rPr kumimoji="0" lang="en-US" sz="1200" kern="1200" dirty="0">
                          <a:solidFill>
                            <a:schemeClr val="tx1"/>
                          </a:solidFill>
                          <a:latin typeface="Calibri" panose="020F0502020204030204" pitchFamily="34" charset="0"/>
                          <a:ea typeface="+mn-ea"/>
                          <a:cs typeface="Calibri" panose="020F0502020204030204" pitchFamily="34" charset="0"/>
                        </a:rPr>
                        <a:t>New </a:t>
                      </a:r>
                      <a:r>
                        <a:rPr kumimoji="0" lang="en-US" sz="1200" kern="1200" dirty="0" err="1">
                          <a:solidFill>
                            <a:schemeClr val="tx1"/>
                          </a:solidFill>
                          <a:latin typeface="Calibri" panose="020F0502020204030204" pitchFamily="34" charset="0"/>
                          <a:ea typeface="+mn-ea"/>
                          <a:cs typeface="Calibri" panose="020F0502020204030204" pitchFamily="34" charset="0"/>
                        </a:rPr>
                        <a:t>Talkspace</a:t>
                      </a:r>
                      <a:r>
                        <a:rPr kumimoji="0" lang="en-US" sz="1200" kern="1200" dirty="0">
                          <a:solidFill>
                            <a:schemeClr val="tx1"/>
                          </a:solidFill>
                          <a:latin typeface="Calibri" panose="020F0502020204030204" pitchFamily="34" charset="0"/>
                          <a:ea typeface="+mn-ea"/>
                          <a:cs typeface="Calibri" panose="020F0502020204030204" pitchFamily="34" charset="0"/>
                        </a:rPr>
                        <a:t> (Anthem EAP) behavior health tool</a:t>
                      </a:r>
                    </a:p>
                    <a:p>
                      <a:r>
                        <a:rPr kumimoji="0" lang="en-US" sz="1200" kern="1200" dirty="0">
                          <a:solidFill>
                            <a:schemeClr val="tx1"/>
                          </a:solidFill>
                          <a:latin typeface="Calibri" panose="020F0502020204030204" pitchFamily="34" charset="0"/>
                          <a:ea typeface="+mn-ea"/>
                          <a:cs typeface="Calibri" panose="020F0502020204030204" pitchFamily="34" charset="0"/>
                        </a:rPr>
                        <a:t>New Building Health Families (maternity resource) tool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9887916"/>
                  </a:ext>
                </a:extLst>
              </a:tr>
              <a:tr h="504681">
                <a:tc>
                  <a:txBody>
                    <a:bodyPr/>
                    <a:lstStyle/>
                    <a:p>
                      <a:r>
                        <a:rPr lang="en-US" sz="1200" dirty="0">
                          <a:latin typeface="Calibri" panose="020F0502020204030204" pitchFamily="34" charset="0"/>
                          <a:cs typeface="Calibri" panose="020F0502020204030204" pitchFamily="34" charset="0"/>
                        </a:rPr>
                        <a:t>Dental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Calibri" panose="020F0502020204030204" pitchFamily="34" charset="0"/>
                          <a:cs typeface="Calibri" panose="020F0502020204030204" pitchFamily="34" charset="0"/>
                        </a:rPr>
                        <a:t>No rate change; adding adult orthodontia and enhanced benefits for dependent children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120666"/>
                  </a:ext>
                </a:extLst>
              </a:tr>
              <a:tr h="504681">
                <a:tc>
                  <a:txBody>
                    <a:bodyPr/>
                    <a:lstStyle/>
                    <a:p>
                      <a:r>
                        <a:rPr lang="en-US" sz="1200" dirty="0">
                          <a:latin typeface="Calibri" panose="020F0502020204030204" pitchFamily="34" charset="0"/>
                          <a:cs typeface="Calibri" panose="020F0502020204030204" pitchFamily="34" charset="0"/>
                        </a:rPr>
                        <a:t>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Calibri" panose="020F0502020204030204" pitchFamily="34" charset="0"/>
                          <a:cs typeface="Calibri" panose="020F0502020204030204" pitchFamily="34" charset="0"/>
                        </a:rPr>
                        <a:t>No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8436129"/>
                  </a:ext>
                </a:extLst>
              </a:tr>
              <a:tr h="504681">
                <a:tc>
                  <a:txBody>
                    <a:bodyPr/>
                    <a:lstStyle/>
                    <a:p>
                      <a:r>
                        <a:rPr lang="en-US" sz="1200" dirty="0">
                          <a:latin typeface="Calibri" panose="020F0502020204030204" pitchFamily="34" charset="0"/>
                          <a:cs typeface="Calibri" panose="020F0502020204030204" pitchFamily="34" charset="0"/>
                        </a:rPr>
                        <a:t>Life and AD&amp;D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Calibri" panose="020F0502020204030204" pitchFamily="34" charset="0"/>
                          <a:cs typeface="Calibri" panose="020F0502020204030204" pitchFamily="34" charset="0"/>
                        </a:rPr>
                        <a:t>No rate change; increasing voluntary AD&amp;D coverage limit to $1,000,000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2611928"/>
                  </a:ext>
                </a:extLst>
              </a:tr>
              <a:tr h="504681">
                <a:tc>
                  <a:txBody>
                    <a:bodyPr/>
                    <a:lstStyle/>
                    <a:p>
                      <a:r>
                        <a:rPr lang="en-US" sz="1200" dirty="0">
                          <a:latin typeface="Calibri" panose="020F0502020204030204" pitchFamily="34" charset="0"/>
                          <a:cs typeface="Calibri" panose="020F0502020204030204" pitchFamily="34" charset="0"/>
                        </a:rPr>
                        <a:t>Disability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kern="1200" dirty="0">
                          <a:solidFill>
                            <a:schemeClr val="dk1"/>
                          </a:solidFill>
                          <a:latin typeface="Calibri" panose="020F0502020204030204" pitchFamily="34" charset="0"/>
                          <a:ea typeface="+mn-ea"/>
                          <a:cs typeface="Calibri" panose="020F0502020204030204" pitchFamily="34" charset="0"/>
                        </a:rPr>
                        <a:t>No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997164"/>
                  </a:ext>
                </a:extLst>
              </a:tr>
              <a:tr h="504681">
                <a:tc>
                  <a:txBody>
                    <a:bodyPr/>
                    <a:lstStyle/>
                    <a:p>
                      <a:r>
                        <a:rPr lang="en-US" sz="1200" dirty="0">
                          <a:latin typeface="Calibri" panose="020F0502020204030204" pitchFamily="34" charset="0"/>
                          <a:cs typeface="Calibri" panose="020F0502020204030204" pitchFamily="34" charset="0"/>
                        </a:rPr>
                        <a:t>Accident, CI and 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Calibri" panose="020F0502020204030204" pitchFamily="34" charset="0"/>
                          <a:cs typeface="Calibri" panose="020F0502020204030204" pitchFamily="34" charset="0"/>
                        </a:rPr>
                        <a:t>No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6110027"/>
                  </a:ext>
                </a:extLst>
              </a:tr>
              <a:tr h="504681">
                <a:tc>
                  <a:txBody>
                    <a:bodyPr/>
                    <a:lstStyle/>
                    <a:p>
                      <a:r>
                        <a:rPr lang="en-US" sz="1200" dirty="0">
                          <a:latin typeface="Calibri" panose="020F0502020204030204" pitchFamily="34" charset="0"/>
                          <a:cs typeface="Calibri" panose="020F0502020204030204" pitchFamily="34" charset="0"/>
                        </a:rPr>
                        <a:t>MetLife Legal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No rate changes; ID management services and 4 hours for non-covered attorney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584687"/>
                  </a:ext>
                </a:extLst>
              </a:tr>
              <a:tr h="504681">
                <a:tc>
                  <a:txBody>
                    <a:bodyPr/>
                    <a:lstStyle/>
                    <a:p>
                      <a:r>
                        <a:rPr lang="en-US" sz="1200" dirty="0">
                          <a:latin typeface="Calibri" panose="020F0502020204030204" pitchFamily="34" charset="0"/>
                          <a:cs typeface="Calibri" panose="020F0502020204030204" pitchFamily="34" charset="0"/>
                        </a:rPr>
                        <a:t>Flexible Spending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Calibri" panose="020F0502020204030204" pitchFamily="34" charset="0"/>
                          <a:cs typeface="Calibri" panose="020F0502020204030204" pitchFamily="34" charset="0"/>
                        </a:rPr>
                        <a:t>Transitioning to Flexible Benefit Administrators (FBA)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8167404"/>
                  </a:ext>
                </a:extLst>
              </a:tr>
              <a:tr h="504681">
                <a:tc>
                  <a:txBody>
                    <a:bodyPr/>
                    <a:lstStyle/>
                    <a:p>
                      <a:r>
                        <a:rPr lang="en-US" sz="1200" dirty="0">
                          <a:latin typeface="Calibri" panose="020F0502020204030204" pitchFamily="34" charset="0"/>
                          <a:cs typeface="Calibri" panose="020F0502020204030204" pitchFamily="34" charset="0"/>
                        </a:rPr>
                        <a:t>Health Savings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Calibri" panose="020F0502020204030204" pitchFamily="34" charset="0"/>
                          <a:cs typeface="Calibri" panose="020F0502020204030204" pitchFamily="34" charset="0"/>
                        </a:rPr>
                        <a:t>No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063850"/>
                  </a:ext>
                </a:extLst>
              </a:tr>
            </a:tbl>
          </a:graphicData>
        </a:graphic>
      </p:graphicFrame>
    </p:spTree>
    <p:extLst>
      <p:ext uri="{BB962C8B-B14F-4D97-AF65-F5344CB8AC3E}">
        <p14:creationId xmlns:p14="http://schemas.microsoft.com/office/powerpoint/2010/main" val="3489760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31953"/>
            <a:ext cx="12192000" cy="5598159"/>
            <a:chOff x="0" y="473964"/>
            <a:chExt cx="9144000" cy="4198619"/>
          </a:xfrm>
        </p:grpSpPr>
        <p:pic>
          <p:nvPicPr>
            <p:cNvPr id="3" name="object 3"/>
            <p:cNvPicPr/>
            <p:nvPr/>
          </p:nvPicPr>
          <p:blipFill>
            <a:blip r:embed="rId2" cstate="print"/>
            <a:stretch>
              <a:fillRect/>
            </a:stretch>
          </p:blipFill>
          <p:spPr>
            <a:xfrm>
              <a:off x="5303520" y="473964"/>
              <a:ext cx="3840479" cy="4198619"/>
            </a:xfrm>
            <a:prstGeom prst="rect">
              <a:avLst/>
            </a:prstGeom>
          </p:spPr>
        </p:pic>
        <p:sp>
          <p:nvSpPr>
            <p:cNvPr id="6" name="object 6"/>
            <p:cNvSpPr/>
            <p:nvPr/>
          </p:nvSpPr>
          <p:spPr>
            <a:xfrm>
              <a:off x="0" y="4668011"/>
              <a:ext cx="9144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sp>
          <p:nvSpPr>
            <p:cNvPr id="7" name="object 7"/>
            <p:cNvSpPr/>
            <p:nvPr/>
          </p:nvSpPr>
          <p:spPr>
            <a:xfrm>
              <a:off x="0" y="3020223"/>
              <a:ext cx="5939155" cy="996950"/>
            </a:xfrm>
            <a:custGeom>
              <a:avLst/>
              <a:gdLst/>
              <a:ahLst/>
              <a:cxnLst/>
              <a:rect l="l" t="t" r="r" b="b"/>
              <a:pathLst>
                <a:path w="5939155" h="996950">
                  <a:moveTo>
                    <a:pt x="5939028" y="0"/>
                  </a:moveTo>
                  <a:lnTo>
                    <a:pt x="0" y="0"/>
                  </a:lnTo>
                  <a:lnTo>
                    <a:pt x="0" y="996695"/>
                  </a:lnTo>
                  <a:lnTo>
                    <a:pt x="5939028" y="996695"/>
                  </a:lnTo>
                  <a:lnTo>
                    <a:pt x="5939028" y="0"/>
                  </a:lnTo>
                  <a:close/>
                </a:path>
              </a:pathLst>
            </a:custGeom>
            <a:solidFill>
              <a:srgbClr val="DCEBF8">
                <a:alpha val="83529"/>
              </a:srgbClr>
            </a:solidFill>
          </p:spPr>
          <p:txBody>
            <a:bodyPr wrap="square" lIns="0" tIns="0" rIns="0" bIns="0" rtlCol="0"/>
            <a:lstStyle/>
            <a:p>
              <a:endParaRPr sz="2400"/>
            </a:p>
          </p:txBody>
        </p:sp>
      </p:grpSp>
      <p:sp>
        <p:nvSpPr>
          <p:cNvPr id="8" name="object 8"/>
          <p:cNvSpPr txBox="1">
            <a:spLocks noGrp="1"/>
          </p:cNvSpPr>
          <p:nvPr>
            <p:ph type="title"/>
          </p:nvPr>
        </p:nvSpPr>
        <p:spPr>
          <a:xfrm>
            <a:off x="450849" y="511674"/>
            <a:ext cx="6487160" cy="508687"/>
          </a:xfrm>
          <a:prstGeom prst="rect">
            <a:avLst/>
          </a:prstGeom>
        </p:spPr>
        <p:txBody>
          <a:bodyPr vert="horz" wrap="square" lIns="0" tIns="16087" rIns="0" bIns="0" rtlCol="0" anchor="b">
            <a:spAutoFit/>
          </a:bodyPr>
          <a:lstStyle/>
          <a:p>
            <a:pPr marL="16933">
              <a:spcBef>
                <a:spcPts val="127"/>
              </a:spcBef>
            </a:pPr>
            <a:r>
              <a:rPr sz="3200" b="1" dirty="0">
                <a:latin typeface="Calibri" panose="020F0502020204030204" pitchFamily="34" charset="0"/>
                <a:cs typeface="Calibri" panose="020F0502020204030204" pitchFamily="34" charset="0"/>
              </a:rPr>
              <a:t>LiveHealth</a:t>
            </a:r>
            <a:r>
              <a:rPr sz="3200" b="1" spc="-133" dirty="0">
                <a:latin typeface="Calibri" panose="020F0502020204030204" pitchFamily="34" charset="0"/>
                <a:cs typeface="Calibri" panose="020F0502020204030204" pitchFamily="34" charset="0"/>
              </a:rPr>
              <a:t> </a:t>
            </a:r>
            <a:r>
              <a:rPr sz="3200" b="1" dirty="0">
                <a:latin typeface="Calibri" panose="020F0502020204030204" pitchFamily="34" charset="0"/>
                <a:cs typeface="Calibri" panose="020F0502020204030204" pitchFamily="34" charset="0"/>
              </a:rPr>
              <a:t>Online</a:t>
            </a:r>
            <a:r>
              <a:rPr sz="3200" b="1" spc="-140" dirty="0">
                <a:latin typeface="Calibri" panose="020F0502020204030204" pitchFamily="34" charset="0"/>
                <a:cs typeface="Calibri" panose="020F0502020204030204" pitchFamily="34" charset="0"/>
              </a:rPr>
              <a:t> </a:t>
            </a:r>
            <a:r>
              <a:rPr sz="3200" b="1" spc="-13" dirty="0">
                <a:latin typeface="Calibri" panose="020F0502020204030204" pitchFamily="34" charset="0"/>
                <a:cs typeface="Calibri" panose="020F0502020204030204" pitchFamily="34" charset="0"/>
              </a:rPr>
              <a:t>Telehealth</a:t>
            </a:r>
          </a:p>
        </p:txBody>
      </p:sp>
      <p:sp>
        <p:nvSpPr>
          <p:cNvPr id="9" name="object 9"/>
          <p:cNvSpPr txBox="1"/>
          <p:nvPr/>
        </p:nvSpPr>
        <p:spPr>
          <a:xfrm>
            <a:off x="489032" y="1237469"/>
            <a:ext cx="4930987" cy="2566514"/>
          </a:xfrm>
          <a:prstGeom prst="rect">
            <a:avLst/>
          </a:prstGeom>
        </p:spPr>
        <p:txBody>
          <a:bodyPr vert="horz" wrap="square" lIns="0" tIns="108373" rIns="0" bIns="0" rtlCol="0">
            <a:spAutoFit/>
          </a:bodyPr>
          <a:lstStyle/>
          <a:p>
            <a:pPr marL="16933">
              <a:spcBef>
                <a:spcPts val="853"/>
              </a:spcBef>
            </a:pPr>
            <a:r>
              <a:rPr sz="1400" b="1" dirty="0">
                <a:solidFill>
                  <a:srgbClr val="0079C2"/>
                </a:solidFill>
                <a:latin typeface="Calibri" panose="020F0502020204030204" pitchFamily="34" charset="0"/>
                <a:cs typeface="Calibri" panose="020F0502020204030204" pitchFamily="34" charset="0"/>
              </a:rPr>
              <a:t>Connect</a:t>
            </a:r>
            <a:r>
              <a:rPr sz="1400" b="1" spc="-60" dirty="0">
                <a:solidFill>
                  <a:srgbClr val="0079C2"/>
                </a:solidFill>
                <a:latin typeface="Calibri" panose="020F0502020204030204" pitchFamily="34" charset="0"/>
                <a:cs typeface="Calibri" panose="020F0502020204030204" pitchFamily="34" charset="0"/>
              </a:rPr>
              <a:t> </a:t>
            </a:r>
            <a:r>
              <a:rPr sz="1400" b="1" dirty="0">
                <a:solidFill>
                  <a:srgbClr val="0079C2"/>
                </a:solidFill>
                <a:latin typeface="Calibri" panose="020F0502020204030204" pitchFamily="34" charset="0"/>
                <a:cs typeface="Calibri" panose="020F0502020204030204" pitchFamily="34" charset="0"/>
              </a:rPr>
              <a:t>with</a:t>
            </a:r>
            <a:r>
              <a:rPr sz="1400" b="1" spc="-53" dirty="0">
                <a:solidFill>
                  <a:srgbClr val="0079C2"/>
                </a:solidFill>
                <a:latin typeface="Calibri" panose="020F0502020204030204" pitchFamily="34" charset="0"/>
                <a:cs typeface="Calibri" panose="020F0502020204030204" pitchFamily="34" charset="0"/>
              </a:rPr>
              <a:t> </a:t>
            </a:r>
            <a:r>
              <a:rPr sz="1400" b="1" dirty="0">
                <a:solidFill>
                  <a:srgbClr val="0079C2"/>
                </a:solidFill>
                <a:latin typeface="Calibri" panose="020F0502020204030204" pitchFamily="34" charset="0"/>
                <a:cs typeface="Calibri" panose="020F0502020204030204" pitchFamily="34" charset="0"/>
              </a:rPr>
              <a:t>care</a:t>
            </a:r>
            <a:r>
              <a:rPr sz="1400" b="1" spc="-7" dirty="0">
                <a:solidFill>
                  <a:srgbClr val="0079C2"/>
                </a:solidFill>
                <a:latin typeface="Calibri" panose="020F0502020204030204" pitchFamily="34" charset="0"/>
                <a:cs typeface="Calibri" panose="020F0502020204030204" pitchFamily="34" charset="0"/>
              </a:rPr>
              <a:t> </a:t>
            </a:r>
            <a:r>
              <a:rPr sz="1400" b="1" spc="-13" dirty="0">
                <a:solidFill>
                  <a:srgbClr val="0079C2"/>
                </a:solidFill>
                <a:latin typeface="Calibri" panose="020F0502020204030204" pitchFamily="34" charset="0"/>
                <a:cs typeface="Calibri" panose="020F0502020204030204" pitchFamily="34" charset="0"/>
              </a:rPr>
              <a:t>anywhere</a:t>
            </a:r>
            <a:endParaRPr sz="1400" dirty="0">
              <a:latin typeface="Calibri" panose="020F0502020204030204" pitchFamily="34" charset="0"/>
              <a:cs typeface="Calibri" panose="020F0502020204030204" pitchFamily="34" charset="0"/>
            </a:endParaRPr>
          </a:p>
          <a:p>
            <a:pPr marL="246374" marR="370831" indent="-230288">
              <a:lnSpc>
                <a:spcPts val="1587"/>
              </a:lnSpc>
              <a:spcBef>
                <a:spcPts val="847"/>
              </a:spcBef>
              <a:buClr>
                <a:srgbClr val="0079C2"/>
              </a:buClr>
              <a:buFont typeface="Calibri"/>
              <a:buChar char="◦"/>
              <a:tabLst>
                <a:tab pos="247220" algn="l"/>
              </a:tabLst>
            </a:pPr>
            <a:r>
              <a:rPr sz="1400" dirty="0">
                <a:solidFill>
                  <a:schemeClr val="tx1">
                    <a:lumMod val="75000"/>
                    <a:lumOff val="25000"/>
                  </a:schemeClr>
                </a:solidFill>
                <a:latin typeface="Calibri" panose="020F0502020204030204" pitchFamily="34" charset="0"/>
                <a:cs typeface="Calibri" panose="020F0502020204030204" pitchFamily="34" charset="0"/>
              </a:rPr>
              <a:t>Telehealth</a:t>
            </a:r>
            <a:r>
              <a:rPr sz="1400" spc="-47"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appointments</a:t>
            </a:r>
            <a:r>
              <a:rPr sz="1400" spc="-40"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on</a:t>
            </a:r>
            <a:r>
              <a:rPr sz="1400" spc="-7"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your</a:t>
            </a:r>
            <a:r>
              <a:rPr sz="1400" spc="-7"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mobile</a:t>
            </a:r>
            <a:r>
              <a:rPr sz="1400" spc="-40"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phone,</a:t>
            </a:r>
            <a:r>
              <a:rPr sz="1400" spc="-13" dirty="0">
                <a:solidFill>
                  <a:schemeClr val="tx1">
                    <a:lumMod val="75000"/>
                    <a:lumOff val="25000"/>
                  </a:schemeClr>
                </a:solidFill>
                <a:latin typeface="Calibri" panose="020F0502020204030204" pitchFamily="34" charset="0"/>
                <a:cs typeface="Calibri" panose="020F0502020204030204" pitchFamily="34" charset="0"/>
              </a:rPr>
              <a:t> tablet, </a:t>
            </a:r>
            <a:r>
              <a:rPr sz="1400" dirty="0">
                <a:solidFill>
                  <a:schemeClr val="tx1">
                    <a:lumMod val="75000"/>
                    <a:lumOff val="25000"/>
                  </a:schemeClr>
                </a:solidFill>
                <a:latin typeface="Calibri" panose="020F0502020204030204" pitchFamily="34" charset="0"/>
                <a:cs typeface="Calibri" panose="020F0502020204030204" pitchFamily="34" charset="0"/>
              </a:rPr>
              <a:t>or</a:t>
            </a:r>
            <a:r>
              <a:rPr sz="1400" spc="-20"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computer</a:t>
            </a:r>
            <a:r>
              <a:rPr sz="1400" spc="-3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with</a:t>
            </a:r>
            <a:r>
              <a:rPr sz="1400" spc="-1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a</a:t>
            </a:r>
            <a:r>
              <a:rPr sz="1400" spc="-13" dirty="0">
                <a:solidFill>
                  <a:schemeClr val="tx1">
                    <a:lumMod val="75000"/>
                    <a:lumOff val="25000"/>
                  </a:schemeClr>
                </a:solidFill>
                <a:latin typeface="Calibri" panose="020F0502020204030204" pitchFamily="34" charset="0"/>
                <a:cs typeface="Calibri" panose="020F0502020204030204" pitchFamily="34" charset="0"/>
              </a:rPr>
              <a:t> camera</a:t>
            </a:r>
            <a:endParaRPr sz="1400" dirty="0">
              <a:solidFill>
                <a:schemeClr val="tx1">
                  <a:lumMod val="75000"/>
                  <a:lumOff val="25000"/>
                </a:schemeClr>
              </a:solidFill>
              <a:latin typeface="Calibri" panose="020F0502020204030204" pitchFamily="34" charset="0"/>
              <a:cs typeface="Calibri" panose="020F0502020204030204" pitchFamily="34" charset="0"/>
            </a:endParaRPr>
          </a:p>
          <a:p>
            <a:pPr marL="246374" marR="6773" indent="-230288">
              <a:lnSpc>
                <a:spcPts val="1600"/>
              </a:lnSpc>
              <a:spcBef>
                <a:spcPts val="1333"/>
              </a:spcBef>
              <a:buClr>
                <a:srgbClr val="0079C2"/>
              </a:buClr>
              <a:buFont typeface="Calibri"/>
              <a:buChar char="◦"/>
              <a:tabLst>
                <a:tab pos="247220" algn="l"/>
              </a:tabLst>
            </a:pPr>
            <a:r>
              <a:rPr sz="1400" spc="-13" dirty="0">
                <a:solidFill>
                  <a:schemeClr val="tx1">
                    <a:lumMod val="75000"/>
                    <a:lumOff val="25000"/>
                  </a:schemeClr>
                </a:solidFill>
                <a:latin typeface="Calibri" panose="020F0502020204030204" pitchFamily="34" charset="0"/>
                <a:cs typeface="Calibri" panose="020F0502020204030204" pitchFamily="34" charset="0"/>
              </a:rPr>
              <a:t>Board-</a:t>
            </a:r>
            <a:r>
              <a:rPr sz="1400" dirty="0">
                <a:solidFill>
                  <a:schemeClr val="tx1">
                    <a:lumMod val="75000"/>
                    <a:lumOff val="25000"/>
                  </a:schemeClr>
                </a:solidFill>
                <a:latin typeface="Calibri" panose="020F0502020204030204" pitchFamily="34" charset="0"/>
                <a:cs typeface="Calibri" panose="020F0502020204030204" pitchFamily="34" charset="0"/>
              </a:rPr>
              <a:t>certified</a:t>
            </a:r>
            <a:r>
              <a:rPr sz="1400" spc="-40"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doctors</a:t>
            </a:r>
            <a:r>
              <a:rPr sz="1400" spc="-27"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available 24/7 for</a:t>
            </a:r>
            <a:r>
              <a:rPr sz="1400" spc="-27"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advice,</a:t>
            </a:r>
            <a:r>
              <a:rPr sz="1400" spc="-7" dirty="0">
                <a:solidFill>
                  <a:schemeClr val="tx1">
                    <a:lumMod val="75000"/>
                    <a:lumOff val="25000"/>
                  </a:schemeClr>
                </a:solidFill>
                <a:latin typeface="Calibri" panose="020F0502020204030204" pitchFamily="34" charset="0"/>
                <a:cs typeface="Calibri" panose="020F0502020204030204" pitchFamily="34" charset="0"/>
              </a:rPr>
              <a:t> </a:t>
            </a:r>
            <a:r>
              <a:rPr sz="1400" spc="-13" dirty="0">
                <a:solidFill>
                  <a:schemeClr val="tx1">
                    <a:lumMod val="75000"/>
                    <a:lumOff val="25000"/>
                  </a:schemeClr>
                </a:solidFill>
                <a:latin typeface="Calibri" panose="020F0502020204030204" pitchFamily="34" charset="0"/>
                <a:cs typeface="Calibri" panose="020F0502020204030204" pitchFamily="34" charset="0"/>
              </a:rPr>
              <a:t>treatment, </a:t>
            </a:r>
            <a:r>
              <a:rPr sz="1400" dirty="0">
                <a:solidFill>
                  <a:schemeClr val="tx1">
                    <a:lumMod val="75000"/>
                    <a:lumOff val="25000"/>
                  </a:schemeClr>
                </a:solidFill>
                <a:latin typeface="Calibri" panose="020F0502020204030204" pitchFamily="34" charset="0"/>
                <a:cs typeface="Calibri" panose="020F0502020204030204" pitchFamily="34" charset="0"/>
              </a:rPr>
              <a:t>and</a:t>
            </a:r>
            <a:r>
              <a:rPr sz="1400" spc="-7" dirty="0">
                <a:solidFill>
                  <a:schemeClr val="tx1">
                    <a:lumMod val="75000"/>
                    <a:lumOff val="25000"/>
                  </a:schemeClr>
                </a:solidFill>
                <a:latin typeface="Calibri" panose="020F0502020204030204" pitchFamily="34" charset="0"/>
                <a:cs typeface="Calibri" panose="020F0502020204030204" pitchFamily="34" charset="0"/>
              </a:rPr>
              <a:t> </a:t>
            </a:r>
            <a:r>
              <a:rPr sz="1400" spc="-13" dirty="0">
                <a:solidFill>
                  <a:schemeClr val="tx1">
                    <a:lumMod val="75000"/>
                    <a:lumOff val="25000"/>
                  </a:schemeClr>
                </a:solidFill>
                <a:latin typeface="Calibri" panose="020F0502020204030204" pitchFamily="34" charset="0"/>
                <a:cs typeface="Calibri" panose="020F0502020204030204" pitchFamily="34" charset="0"/>
              </a:rPr>
              <a:t>prescriptions</a:t>
            </a:r>
            <a:endParaRPr sz="1400" dirty="0">
              <a:solidFill>
                <a:schemeClr val="tx1">
                  <a:lumMod val="75000"/>
                  <a:lumOff val="25000"/>
                </a:schemeClr>
              </a:solidFill>
              <a:latin typeface="Calibri" panose="020F0502020204030204" pitchFamily="34" charset="0"/>
              <a:cs typeface="Calibri" panose="020F0502020204030204" pitchFamily="34" charset="0"/>
            </a:endParaRPr>
          </a:p>
          <a:p>
            <a:pPr marL="246374" marR="124457" indent="-230288">
              <a:lnSpc>
                <a:spcPts val="1600"/>
              </a:lnSpc>
              <a:spcBef>
                <a:spcPts val="1325"/>
              </a:spcBef>
              <a:buClr>
                <a:srgbClr val="0079C2"/>
              </a:buClr>
              <a:buFont typeface="Calibri"/>
              <a:buChar char="◦"/>
              <a:tabLst>
                <a:tab pos="247220" algn="l"/>
              </a:tabLst>
            </a:pPr>
            <a:r>
              <a:rPr sz="1400" dirty="0">
                <a:solidFill>
                  <a:schemeClr val="tx1">
                    <a:lumMod val="75000"/>
                    <a:lumOff val="25000"/>
                  </a:schemeClr>
                </a:solidFill>
                <a:latin typeface="Calibri" panose="020F0502020204030204" pitchFamily="34" charset="0"/>
                <a:cs typeface="Calibri" panose="020F0502020204030204" pitchFamily="34" charset="0"/>
              </a:rPr>
              <a:t>See</a:t>
            </a:r>
            <a:r>
              <a:rPr sz="1400" spc="-40"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a</a:t>
            </a:r>
            <a:r>
              <a:rPr sz="1400" spc="-1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licensed</a:t>
            </a:r>
            <a:r>
              <a:rPr sz="1400" spc="-40"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therapist</a:t>
            </a:r>
            <a:r>
              <a:rPr sz="1400" spc="-40"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or</a:t>
            </a:r>
            <a:r>
              <a:rPr sz="1400" spc="-7"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psychiatrist.</a:t>
            </a:r>
            <a:r>
              <a:rPr sz="1400" spc="-40" dirty="0">
                <a:solidFill>
                  <a:schemeClr val="tx1">
                    <a:lumMod val="75000"/>
                    <a:lumOff val="25000"/>
                  </a:schemeClr>
                </a:solidFill>
                <a:latin typeface="Calibri" panose="020F0502020204030204" pitchFamily="34" charset="0"/>
                <a:cs typeface="Calibri" panose="020F0502020204030204" pitchFamily="34" charset="0"/>
              </a:rPr>
              <a:t> </a:t>
            </a:r>
            <a:r>
              <a:rPr sz="1400" spc="-13" dirty="0">
                <a:solidFill>
                  <a:schemeClr val="tx1">
                    <a:lumMod val="75000"/>
                    <a:lumOff val="25000"/>
                  </a:schemeClr>
                </a:solidFill>
                <a:latin typeface="Calibri" panose="020F0502020204030204" pitchFamily="34" charset="0"/>
                <a:cs typeface="Calibri" panose="020F0502020204030204" pitchFamily="34" charset="0"/>
              </a:rPr>
              <a:t>Appointments</a:t>
            </a:r>
            <a:r>
              <a:rPr sz="1400" spc="667"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are</a:t>
            </a:r>
            <a:r>
              <a:rPr sz="1400" spc="-1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available</a:t>
            </a:r>
            <a:r>
              <a:rPr sz="1400" spc="-1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7</a:t>
            </a:r>
            <a:r>
              <a:rPr sz="1400" spc="-7"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days</a:t>
            </a:r>
            <a:r>
              <a:rPr sz="1400" spc="-1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a</a:t>
            </a:r>
            <a:r>
              <a:rPr sz="1400" spc="-1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week</a:t>
            </a:r>
            <a:r>
              <a:rPr sz="1400" spc="-7"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and</a:t>
            </a:r>
            <a:r>
              <a:rPr sz="1400" spc="-1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usually</a:t>
            </a:r>
            <a:r>
              <a:rPr sz="1400" spc="-3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cost</a:t>
            </a:r>
            <a:r>
              <a:rPr sz="1400" spc="-3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the</a:t>
            </a:r>
            <a:r>
              <a:rPr sz="1400" spc="-1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same</a:t>
            </a:r>
            <a:r>
              <a:rPr sz="1400" spc="-20" dirty="0">
                <a:solidFill>
                  <a:schemeClr val="tx1">
                    <a:lumMod val="75000"/>
                    <a:lumOff val="25000"/>
                  </a:schemeClr>
                </a:solidFill>
                <a:latin typeface="Calibri" panose="020F0502020204030204" pitchFamily="34" charset="0"/>
                <a:cs typeface="Calibri" panose="020F0502020204030204" pitchFamily="34" charset="0"/>
              </a:rPr>
              <a:t> </a:t>
            </a:r>
            <a:r>
              <a:rPr sz="1400" spc="-33" dirty="0">
                <a:solidFill>
                  <a:schemeClr val="tx1">
                    <a:lumMod val="75000"/>
                    <a:lumOff val="25000"/>
                  </a:schemeClr>
                </a:solidFill>
                <a:latin typeface="Calibri" panose="020F0502020204030204" pitchFamily="34" charset="0"/>
                <a:cs typeface="Calibri" panose="020F0502020204030204" pitchFamily="34" charset="0"/>
              </a:rPr>
              <a:t>as </a:t>
            </a:r>
            <a:r>
              <a:rPr sz="1400" dirty="0">
                <a:solidFill>
                  <a:schemeClr val="tx1">
                    <a:lumMod val="75000"/>
                    <a:lumOff val="25000"/>
                  </a:schemeClr>
                </a:solidFill>
                <a:latin typeface="Calibri" panose="020F0502020204030204" pitchFamily="34" charset="0"/>
                <a:cs typeface="Calibri" panose="020F0502020204030204" pitchFamily="34" charset="0"/>
              </a:rPr>
              <a:t>an</a:t>
            </a:r>
            <a:r>
              <a:rPr sz="1400" spc="-1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in-person</a:t>
            </a:r>
            <a:r>
              <a:rPr sz="1400" spc="-27" dirty="0">
                <a:solidFill>
                  <a:schemeClr val="tx1">
                    <a:lumMod val="75000"/>
                    <a:lumOff val="25000"/>
                  </a:schemeClr>
                </a:solidFill>
                <a:latin typeface="Calibri" panose="020F0502020204030204" pitchFamily="34" charset="0"/>
                <a:cs typeface="Calibri" panose="020F0502020204030204" pitchFamily="34" charset="0"/>
              </a:rPr>
              <a:t> </a:t>
            </a:r>
            <a:r>
              <a:rPr sz="1400" spc="-13" dirty="0">
                <a:solidFill>
                  <a:schemeClr val="tx1">
                    <a:lumMod val="75000"/>
                    <a:lumOff val="25000"/>
                  </a:schemeClr>
                </a:solidFill>
                <a:latin typeface="Calibri" panose="020F0502020204030204" pitchFamily="34" charset="0"/>
                <a:cs typeface="Calibri" panose="020F0502020204030204" pitchFamily="34" charset="0"/>
              </a:rPr>
              <a:t>visit.</a:t>
            </a:r>
            <a:endParaRPr sz="1400" dirty="0">
              <a:solidFill>
                <a:schemeClr val="tx1">
                  <a:lumMod val="75000"/>
                  <a:lumOff val="25000"/>
                </a:schemeClr>
              </a:solidFill>
              <a:latin typeface="Calibri" panose="020F0502020204030204" pitchFamily="34" charset="0"/>
              <a:cs typeface="Calibri" panose="020F0502020204030204" pitchFamily="34" charset="0"/>
            </a:endParaRPr>
          </a:p>
          <a:p>
            <a:pPr marL="246374" indent="-230288">
              <a:spcBef>
                <a:spcPts val="1207"/>
              </a:spcBef>
              <a:buClr>
                <a:srgbClr val="0079C2"/>
              </a:buClr>
              <a:buFont typeface="Calibri"/>
              <a:buChar char="◦"/>
              <a:tabLst>
                <a:tab pos="247220" algn="l"/>
              </a:tabLst>
            </a:pPr>
            <a:r>
              <a:rPr sz="1400" dirty="0">
                <a:solidFill>
                  <a:schemeClr val="tx1">
                    <a:lumMod val="75000"/>
                    <a:lumOff val="25000"/>
                  </a:schemeClr>
                </a:solidFill>
                <a:latin typeface="Calibri" panose="020F0502020204030204" pitchFamily="34" charset="0"/>
                <a:cs typeface="Calibri" panose="020F0502020204030204" pitchFamily="34" charset="0"/>
              </a:rPr>
              <a:t>Cost</a:t>
            </a:r>
            <a:r>
              <a:rPr sz="1400" spc="-33"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is</a:t>
            </a:r>
            <a:r>
              <a:rPr sz="1400" spc="-7"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less</a:t>
            </a:r>
            <a:r>
              <a:rPr sz="1400" spc="-20"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than</a:t>
            </a:r>
            <a:r>
              <a:rPr sz="1400" spc="-7"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or</a:t>
            </a:r>
            <a:r>
              <a:rPr sz="1400" spc="-7"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equal</a:t>
            </a:r>
            <a:r>
              <a:rPr sz="1400" spc="-20"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to</a:t>
            </a:r>
            <a:r>
              <a:rPr sz="1400" spc="-7"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an </a:t>
            </a:r>
            <a:r>
              <a:rPr sz="1400" spc="-13" dirty="0">
                <a:solidFill>
                  <a:schemeClr val="tx1">
                    <a:lumMod val="75000"/>
                    <a:lumOff val="25000"/>
                  </a:schemeClr>
                </a:solidFill>
                <a:latin typeface="Calibri" panose="020F0502020204030204" pitchFamily="34" charset="0"/>
                <a:cs typeface="Calibri" panose="020F0502020204030204" pitchFamily="34" charset="0"/>
              </a:rPr>
              <a:t>in-</a:t>
            </a:r>
            <a:r>
              <a:rPr sz="1400" dirty="0">
                <a:solidFill>
                  <a:schemeClr val="tx1">
                    <a:lumMod val="75000"/>
                    <a:lumOff val="25000"/>
                  </a:schemeClr>
                </a:solidFill>
                <a:latin typeface="Calibri" panose="020F0502020204030204" pitchFamily="34" charset="0"/>
                <a:cs typeface="Calibri" panose="020F0502020204030204" pitchFamily="34" charset="0"/>
              </a:rPr>
              <a:t>person</a:t>
            </a:r>
            <a:r>
              <a:rPr sz="1400" spc="-7" dirty="0">
                <a:solidFill>
                  <a:schemeClr val="tx1">
                    <a:lumMod val="75000"/>
                    <a:lumOff val="25000"/>
                  </a:schemeClr>
                </a:solidFill>
                <a:latin typeface="Calibri" panose="020F0502020204030204" pitchFamily="34" charset="0"/>
                <a:cs typeface="Calibri" panose="020F0502020204030204" pitchFamily="34" charset="0"/>
              </a:rPr>
              <a:t> </a:t>
            </a:r>
            <a:r>
              <a:rPr sz="1400" dirty="0">
                <a:solidFill>
                  <a:schemeClr val="tx1">
                    <a:lumMod val="75000"/>
                    <a:lumOff val="25000"/>
                  </a:schemeClr>
                </a:solidFill>
                <a:latin typeface="Calibri" panose="020F0502020204030204" pitchFamily="34" charset="0"/>
                <a:cs typeface="Calibri" panose="020F0502020204030204" pitchFamily="34" charset="0"/>
              </a:rPr>
              <a:t>office</a:t>
            </a:r>
            <a:r>
              <a:rPr sz="1400" spc="-47" dirty="0">
                <a:solidFill>
                  <a:schemeClr val="tx1">
                    <a:lumMod val="75000"/>
                    <a:lumOff val="25000"/>
                  </a:schemeClr>
                </a:solidFill>
                <a:latin typeface="Calibri" panose="020F0502020204030204" pitchFamily="34" charset="0"/>
                <a:cs typeface="Calibri" panose="020F0502020204030204" pitchFamily="34" charset="0"/>
              </a:rPr>
              <a:t> </a:t>
            </a:r>
            <a:r>
              <a:rPr sz="1400" spc="-27" dirty="0">
                <a:solidFill>
                  <a:schemeClr val="tx1">
                    <a:lumMod val="75000"/>
                    <a:lumOff val="25000"/>
                  </a:schemeClr>
                </a:solidFill>
                <a:latin typeface="Calibri" panose="020F0502020204030204" pitchFamily="34" charset="0"/>
                <a:cs typeface="Calibri" panose="020F0502020204030204" pitchFamily="34" charset="0"/>
              </a:rPr>
              <a:t>visit</a:t>
            </a:r>
            <a:endParaRPr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object 10"/>
          <p:cNvSpPr txBox="1"/>
          <p:nvPr/>
        </p:nvSpPr>
        <p:spPr>
          <a:xfrm>
            <a:off x="450849" y="4254860"/>
            <a:ext cx="5113867" cy="755762"/>
          </a:xfrm>
          <a:prstGeom prst="rect">
            <a:avLst/>
          </a:prstGeom>
        </p:spPr>
        <p:txBody>
          <a:bodyPr vert="horz" wrap="square" lIns="0" tIns="16933" rIns="0" bIns="0" rtlCol="0">
            <a:spAutoFit/>
          </a:bodyPr>
          <a:lstStyle/>
          <a:p>
            <a:pPr marL="16933" marR="6773">
              <a:spcBef>
                <a:spcPts val="133"/>
              </a:spcBef>
            </a:pPr>
            <a:r>
              <a:rPr sz="1600" spc="-67" dirty="0">
                <a:solidFill>
                  <a:srgbClr val="0079C2"/>
                </a:solidFill>
                <a:latin typeface="Calibri" panose="020F0502020204030204" pitchFamily="34" charset="0"/>
                <a:cs typeface="Calibri" panose="020F0502020204030204" pitchFamily="34" charset="0"/>
              </a:rPr>
              <a:t>To</a:t>
            </a:r>
            <a:r>
              <a:rPr sz="1600" spc="-47"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make</a:t>
            </a:r>
            <a:r>
              <a:rPr sz="1600" spc="-47"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a</a:t>
            </a:r>
            <a:r>
              <a:rPr sz="1600" spc="-27"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LiveHealth</a:t>
            </a:r>
            <a:r>
              <a:rPr sz="1600" spc="-60"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Online</a:t>
            </a:r>
            <a:r>
              <a:rPr sz="1600" spc="-60"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virtual</a:t>
            </a:r>
            <a:r>
              <a:rPr sz="1600" spc="-20"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care</a:t>
            </a:r>
            <a:r>
              <a:rPr sz="1600" spc="-3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appointment,</a:t>
            </a:r>
            <a:r>
              <a:rPr sz="1600" spc="-60" dirty="0">
                <a:solidFill>
                  <a:srgbClr val="0079C2"/>
                </a:solidFill>
                <a:latin typeface="Calibri" panose="020F0502020204030204" pitchFamily="34" charset="0"/>
                <a:cs typeface="Calibri" panose="020F0502020204030204" pitchFamily="34" charset="0"/>
              </a:rPr>
              <a:t> </a:t>
            </a:r>
            <a:r>
              <a:rPr sz="1600" spc="-33" dirty="0">
                <a:solidFill>
                  <a:srgbClr val="0079C2"/>
                </a:solidFill>
                <a:latin typeface="Calibri" panose="020F0502020204030204" pitchFamily="34" charset="0"/>
                <a:cs typeface="Calibri" panose="020F0502020204030204" pitchFamily="34" charset="0"/>
              </a:rPr>
              <a:t>in </a:t>
            </a:r>
            <a:r>
              <a:rPr sz="1600" spc="-13" dirty="0">
                <a:solidFill>
                  <a:srgbClr val="0079C2"/>
                </a:solidFill>
                <a:latin typeface="Calibri" panose="020F0502020204030204" pitchFamily="34" charset="0"/>
                <a:cs typeface="Calibri" panose="020F0502020204030204" pitchFamily="34" charset="0"/>
              </a:rPr>
              <a:t>your</a:t>
            </a:r>
            <a:r>
              <a:rPr sz="1600" spc="-11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Anthem</a:t>
            </a:r>
            <a:r>
              <a:rPr sz="1600" spc="-5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account,</a:t>
            </a:r>
            <a:r>
              <a:rPr sz="1600" spc="-60"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choose</a:t>
            </a:r>
            <a:r>
              <a:rPr sz="1600" spc="-47" dirty="0">
                <a:solidFill>
                  <a:srgbClr val="0079C2"/>
                </a:solidFill>
                <a:latin typeface="Calibri" panose="020F0502020204030204" pitchFamily="34" charset="0"/>
                <a:cs typeface="Calibri" panose="020F0502020204030204" pitchFamily="34" charset="0"/>
              </a:rPr>
              <a:t> </a:t>
            </a:r>
            <a:r>
              <a:rPr sz="1600" b="1" dirty="0">
                <a:solidFill>
                  <a:srgbClr val="0079C2"/>
                </a:solidFill>
                <a:latin typeface="Calibri" panose="020F0502020204030204" pitchFamily="34" charset="0"/>
                <a:cs typeface="Calibri" panose="020F0502020204030204" pitchFamily="34" charset="0"/>
              </a:rPr>
              <a:t>Virtual</a:t>
            </a:r>
            <a:r>
              <a:rPr sz="1600" b="1" spc="-7" dirty="0">
                <a:solidFill>
                  <a:srgbClr val="0079C2"/>
                </a:solidFill>
                <a:latin typeface="Calibri" panose="020F0502020204030204" pitchFamily="34" charset="0"/>
                <a:cs typeface="Calibri" panose="020F0502020204030204" pitchFamily="34" charset="0"/>
              </a:rPr>
              <a:t> </a:t>
            </a:r>
            <a:r>
              <a:rPr sz="1600" b="1" dirty="0">
                <a:solidFill>
                  <a:srgbClr val="0079C2"/>
                </a:solidFill>
                <a:latin typeface="Calibri" panose="020F0502020204030204" pitchFamily="34" charset="0"/>
                <a:cs typeface="Calibri" panose="020F0502020204030204" pitchFamily="34" charset="0"/>
              </a:rPr>
              <a:t>Visit</a:t>
            </a:r>
            <a:r>
              <a:rPr sz="1600" b="1" spc="-13" dirty="0">
                <a:solidFill>
                  <a:srgbClr val="0079C2"/>
                </a:solidFill>
                <a:latin typeface="Calibri" panose="020F0502020204030204" pitchFamily="34" charset="0"/>
                <a:cs typeface="Calibri" panose="020F0502020204030204" pitchFamily="34" charset="0"/>
              </a:rPr>
              <a:t> </a:t>
            </a:r>
            <a:r>
              <a:rPr sz="1600" b="1" dirty="0">
                <a:solidFill>
                  <a:srgbClr val="0079C2"/>
                </a:solidFill>
                <a:latin typeface="Calibri" panose="020F0502020204030204" pitchFamily="34" charset="0"/>
                <a:cs typeface="Calibri" panose="020F0502020204030204" pitchFamily="34" charset="0"/>
              </a:rPr>
              <a:t>With</a:t>
            </a:r>
            <a:r>
              <a:rPr sz="1600" b="1" spc="-53" dirty="0">
                <a:solidFill>
                  <a:srgbClr val="0079C2"/>
                </a:solidFill>
                <a:latin typeface="Calibri" panose="020F0502020204030204" pitchFamily="34" charset="0"/>
                <a:cs typeface="Calibri" panose="020F0502020204030204" pitchFamily="34" charset="0"/>
              </a:rPr>
              <a:t> </a:t>
            </a:r>
            <a:r>
              <a:rPr sz="1600" b="1" spc="-67" dirty="0">
                <a:solidFill>
                  <a:srgbClr val="0079C2"/>
                </a:solidFill>
                <a:latin typeface="Calibri" panose="020F0502020204030204" pitchFamily="34" charset="0"/>
                <a:cs typeface="Calibri" panose="020F0502020204030204" pitchFamily="34" charset="0"/>
              </a:rPr>
              <a:t>A </a:t>
            </a:r>
            <a:r>
              <a:rPr sz="1600" b="1" dirty="0">
                <a:solidFill>
                  <a:srgbClr val="0079C2"/>
                </a:solidFill>
                <a:latin typeface="Calibri" panose="020F0502020204030204" pitchFamily="34" charset="0"/>
                <a:cs typeface="Calibri" panose="020F0502020204030204" pitchFamily="34" charset="0"/>
              </a:rPr>
              <a:t>Provider</a:t>
            </a:r>
            <a:r>
              <a:rPr sz="1600" b="1" spc="-3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under</a:t>
            </a:r>
            <a:r>
              <a:rPr sz="1600" spc="-47" dirty="0">
                <a:solidFill>
                  <a:srgbClr val="0079C2"/>
                </a:solidFill>
                <a:latin typeface="Calibri" panose="020F0502020204030204" pitchFamily="34" charset="0"/>
                <a:cs typeface="Calibri" panose="020F0502020204030204" pitchFamily="34" charset="0"/>
              </a:rPr>
              <a:t> </a:t>
            </a:r>
            <a:r>
              <a:rPr sz="1600" i="1" spc="-27" dirty="0">
                <a:solidFill>
                  <a:srgbClr val="0079C2"/>
                </a:solidFill>
                <a:latin typeface="Calibri" panose="020F0502020204030204" pitchFamily="34" charset="0"/>
                <a:cs typeface="Calibri" panose="020F0502020204030204" pitchFamily="34" charset="0"/>
              </a:rPr>
              <a:t>Care</a:t>
            </a:r>
            <a:r>
              <a:rPr sz="1600" spc="-27" dirty="0">
                <a:solidFill>
                  <a:srgbClr val="0079C2"/>
                </a:solidFill>
                <a:latin typeface="Calibri" panose="020F0502020204030204" pitchFamily="34" charset="0"/>
                <a:cs typeface="Calibri" panose="020F0502020204030204" pitchFamily="34" charset="0"/>
              </a:rPr>
              <a:t>.</a:t>
            </a:r>
            <a:endParaRPr sz="1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FD02A17-9F91-FB37-9A1E-E1CE5919D806}"/>
              </a:ext>
            </a:extLst>
          </p:cNvPr>
          <p:cNvSpPr>
            <a:spLocks noGrp="1"/>
          </p:cNvSpPr>
          <p:nvPr>
            <p:ph type="sldNum" sz="quarter" idx="12"/>
          </p:nvPr>
        </p:nvSpPr>
        <p:spPr/>
        <p:txBody>
          <a:bodyPr/>
          <a:lstStyle/>
          <a:p>
            <a:fld id="{3A98EE3D-8CD1-4C3F-BD1C-C98C9596463C}" type="slidenum">
              <a:rPr lang="en-US" smtClean="0"/>
              <a:t>40</a:t>
            </a:fld>
            <a:endParaRPr lang="en-US" dirty="0"/>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2175" y="2512710"/>
            <a:ext cx="609600" cy="6096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0079C2"/>
          </a:solidFill>
        </p:spPr>
        <p:txBody>
          <a:bodyPr wrap="square" lIns="0" tIns="0" rIns="0" bIns="0" rtlCol="0"/>
          <a:lstStyle/>
          <a:p>
            <a:endParaRPr sz="2400"/>
          </a:p>
        </p:txBody>
      </p:sp>
      <p:sp>
        <p:nvSpPr>
          <p:cNvPr id="3" name="object 3"/>
          <p:cNvSpPr/>
          <p:nvPr/>
        </p:nvSpPr>
        <p:spPr>
          <a:xfrm>
            <a:off x="392175" y="3364118"/>
            <a:ext cx="610126" cy="6096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0079C2"/>
          </a:solidFill>
        </p:spPr>
        <p:txBody>
          <a:bodyPr wrap="square" lIns="0" tIns="0" rIns="0" bIns="0" rtlCol="0"/>
          <a:lstStyle/>
          <a:p>
            <a:endParaRPr sz="2400"/>
          </a:p>
        </p:txBody>
      </p:sp>
      <p:sp>
        <p:nvSpPr>
          <p:cNvPr id="4" name="object 4"/>
          <p:cNvSpPr/>
          <p:nvPr/>
        </p:nvSpPr>
        <p:spPr>
          <a:xfrm>
            <a:off x="392175" y="4112974"/>
            <a:ext cx="609600" cy="6096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600"/>
                </a:lnTo>
                <a:lnTo>
                  <a:pt x="4644" y="274670"/>
                </a:lnTo>
                <a:lnTo>
                  <a:pt x="17964" y="317580"/>
                </a:lnTo>
                <a:lnTo>
                  <a:pt x="39041" y="356411"/>
                </a:lnTo>
                <a:lnTo>
                  <a:pt x="66955" y="390244"/>
                </a:lnTo>
                <a:lnTo>
                  <a:pt x="100788" y="418158"/>
                </a:lnTo>
                <a:lnTo>
                  <a:pt x="139619" y="439235"/>
                </a:lnTo>
                <a:lnTo>
                  <a:pt x="182529" y="452555"/>
                </a:lnTo>
                <a:lnTo>
                  <a:pt x="228600" y="457200"/>
                </a:lnTo>
                <a:lnTo>
                  <a:pt x="274670" y="452555"/>
                </a:lnTo>
                <a:lnTo>
                  <a:pt x="317580" y="439235"/>
                </a:lnTo>
                <a:lnTo>
                  <a:pt x="356411" y="418158"/>
                </a:lnTo>
                <a:lnTo>
                  <a:pt x="390244" y="390244"/>
                </a:lnTo>
                <a:lnTo>
                  <a:pt x="418158" y="356411"/>
                </a:lnTo>
                <a:lnTo>
                  <a:pt x="439235" y="317580"/>
                </a:lnTo>
                <a:lnTo>
                  <a:pt x="452555" y="274670"/>
                </a:lnTo>
                <a:lnTo>
                  <a:pt x="457200" y="228600"/>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0079C2"/>
          </a:solidFill>
        </p:spPr>
        <p:txBody>
          <a:bodyPr wrap="square" lIns="0" tIns="0" rIns="0" bIns="0" rtlCol="0"/>
          <a:lstStyle/>
          <a:p>
            <a:endParaRPr sz="2400"/>
          </a:p>
        </p:txBody>
      </p:sp>
      <p:grpSp>
        <p:nvGrpSpPr>
          <p:cNvPr id="5" name="object 5"/>
          <p:cNvGrpSpPr/>
          <p:nvPr/>
        </p:nvGrpSpPr>
        <p:grpSpPr>
          <a:xfrm>
            <a:off x="392175" y="4964382"/>
            <a:ext cx="609600" cy="609600"/>
            <a:chOff x="294131" y="4062984"/>
            <a:chExt cx="457200" cy="457200"/>
          </a:xfrm>
        </p:grpSpPr>
        <p:sp>
          <p:nvSpPr>
            <p:cNvPr id="6" name="object 6"/>
            <p:cNvSpPr/>
            <p:nvPr/>
          </p:nvSpPr>
          <p:spPr>
            <a:xfrm>
              <a:off x="294131" y="4062984"/>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599"/>
                  </a:lnTo>
                  <a:lnTo>
                    <a:pt x="4644" y="274670"/>
                  </a:lnTo>
                  <a:lnTo>
                    <a:pt x="17964" y="317580"/>
                  </a:lnTo>
                  <a:lnTo>
                    <a:pt x="39041" y="356411"/>
                  </a:lnTo>
                  <a:lnTo>
                    <a:pt x="66955" y="390244"/>
                  </a:lnTo>
                  <a:lnTo>
                    <a:pt x="100788" y="418158"/>
                  </a:lnTo>
                  <a:lnTo>
                    <a:pt x="139619" y="439235"/>
                  </a:lnTo>
                  <a:lnTo>
                    <a:pt x="182529" y="452555"/>
                  </a:lnTo>
                  <a:lnTo>
                    <a:pt x="228600" y="457199"/>
                  </a:lnTo>
                  <a:lnTo>
                    <a:pt x="274670" y="452555"/>
                  </a:lnTo>
                  <a:lnTo>
                    <a:pt x="317580" y="439235"/>
                  </a:lnTo>
                  <a:lnTo>
                    <a:pt x="356411" y="418158"/>
                  </a:lnTo>
                  <a:lnTo>
                    <a:pt x="390244" y="390244"/>
                  </a:lnTo>
                  <a:lnTo>
                    <a:pt x="418158" y="356411"/>
                  </a:lnTo>
                  <a:lnTo>
                    <a:pt x="439235" y="317580"/>
                  </a:lnTo>
                  <a:lnTo>
                    <a:pt x="452555" y="274670"/>
                  </a:lnTo>
                  <a:lnTo>
                    <a:pt x="457200" y="228599"/>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0079C2"/>
            </a:solidFill>
          </p:spPr>
          <p:txBody>
            <a:bodyPr wrap="square" lIns="0" tIns="0" rIns="0" bIns="0" rtlCol="0"/>
            <a:lstStyle/>
            <a:p>
              <a:endParaRPr sz="2400"/>
            </a:p>
          </p:txBody>
        </p:sp>
        <p:sp>
          <p:nvSpPr>
            <p:cNvPr id="7" name="object 7"/>
            <p:cNvSpPr/>
            <p:nvPr/>
          </p:nvSpPr>
          <p:spPr>
            <a:xfrm>
              <a:off x="403104" y="4206360"/>
              <a:ext cx="266700" cy="223520"/>
            </a:xfrm>
            <a:custGeom>
              <a:avLst/>
              <a:gdLst/>
              <a:ahLst/>
              <a:cxnLst/>
              <a:rect l="l" t="t" r="r" b="b"/>
              <a:pathLst>
                <a:path w="266700" h="223520">
                  <a:moveTo>
                    <a:pt x="133667" y="222923"/>
                  </a:moveTo>
                  <a:lnTo>
                    <a:pt x="133019" y="222923"/>
                  </a:lnTo>
                  <a:lnTo>
                    <a:pt x="133019" y="223151"/>
                  </a:lnTo>
                  <a:lnTo>
                    <a:pt x="133451" y="223151"/>
                  </a:lnTo>
                  <a:lnTo>
                    <a:pt x="133667" y="222923"/>
                  </a:lnTo>
                  <a:close/>
                </a:path>
                <a:path w="266700" h="223520">
                  <a:moveTo>
                    <a:pt x="134772" y="222707"/>
                  </a:moveTo>
                  <a:lnTo>
                    <a:pt x="131699" y="222707"/>
                  </a:lnTo>
                  <a:lnTo>
                    <a:pt x="132130" y="222923"/>
                  </a:lnTo>
                  <a:lnTo>
                    <a:pt x="134556" y="222923"/>
                  </a:lnTo>
                  <a:lnTo>
                    <a:pt x="134772" y="222707"/>
                  </a:lnTo>
                  <a:close/>
                </a:path>
                <a:path w="266700" h="223520">
                  <a:moveTo>
                    <a:pt x="135648" y="222491"/>
                  </a:moveTo>
                  <a:lnTo>
                    <a:pt x="131038" y="222491"/>
                  </a:lnTo>
                  <a:lnTo>
                    <a:pt x="131483" y="222707"/>
                  </a:lnTo>
                  <a:lnTo>
                    <a:pt x="135204" y="222707"/>
                  </a:lnTo>
                  <a:lnTo>
                    <a:pt x="135648" y="222491"/>
                  </a:lnTo>
                  <a:close/>
                </a:path>
                <a:path w="266700" h="223520">
                  <a:moveTo>
                    <a:pt x="135864" y="222262"/>
                  </a:moveTo>
                  <a:lnTo>
                    <a:pt x="130594" y="222262"/>
                  </a:lnTo>
                  <a:lnTo>
                    <a:pt x="130822" y="222491"/>
                  </a:lnTo>
                  <a:lnTo>
                    <a:pt x="135864" y="222491"/>
                  </a:lnTo>
                  <a:lnTo>
                    <a:pt x="135864" y="222262"/>
                  </a:lnTo>
                  <a:close/>
                </a:path>
                <a:path w="266700" h="223520">
                  <a:moveTo>
                    <a:pt x="56629" y="143852"/>
                  </a:moveTo>
                  <a:lnTo>
                    <a:pt x="53111" y="143852"/>
                  </a:lnTo>
                  <a:lnTo>
                    <a:pt x="51142" y="146050"/>
                  </a:lnTo>
                  <a:lnTo>
                    <a:pt x="49161" y="148031"/>
                  </a:lnTo>
                  <a:lnTo>
                    <a:pt x="49161" y="151549"/>
                  </a:lnTo>
                  <a:lnTo>
                    <a:pt x="51358" y="153517"/>
                  </a:lnTo>
                  <a:lnTo>
                    <a:pt x="78116" y="178245"/>
                  </a:lnTo>
                  <a:lnTo>
                    <a:pt x="103411" y="200109"/>
                  </a:lnTo>
                  <a:lnTo>
                    <a:pt x="122326" y="215755"/>
                  </a:lnTo>
                  <a:lnTo>
                    <a:pt x="129946" y="221830"/>
                  </a:lnTo>
                  <a:lnTo>
                    <a:pt x="130378" y="222262"/>
                  </a:lnTo>
                  <a:lnTo>
                    <a:pt x="136093" y="222262"/>
                  </a:lnTo>
                  <a:lnTo>
                    <a:pt x="136309" y="222046"/>
                  </a:lnTo>
                  <a:lnTo>
                    <a:pt x="136525" y="222046"/>
                  </a:lnTo>
                  <a:lnTo>
                    <a:pt x="136525" y="221830"/>
                  </a:lnTo>
                  <a:lnTo>
                    <a:pt x="136740" y="221830"/>
                  </a:lnTo>
                  <a:lnTo>
                    <a:pt x="150303" y="210845"/>
                  </a:lnTo>
                  <a:lnTo>
                    <a:pt x="133235" y="210845"/>
                  </a:lnTo>
                  <a:lnTo>
                    <a:pt x="121084" y="200871"/>
                  </a:lnTo>
                  <a:lnTo>
                    <a:pt x="102698" y="185421"/>
                  </a:lnTo>
                  <a:lnTo>
                    <a:pt x="80979" y="166430"/>
                  </a:lnTo>
                  <a:lnTo>
                    <a:pt x="58826" y="145834"/>
                  </a:lnTo>
                  <a:lnTo>
                    <a:pt x="56629" y="143852"/>
                  </a:lnTo>
                  <a:close/>
                </a:path>
                <a:path w="266700" h="223520">
                  <a:moveTo>
                    <a:pt x="234677" y="10541"/>
                  </a:moveTo>
                  <a:lnTo>
                    <a:pt x="195351" y="10541"/>
                  </a:lnTo>
                  <a:lnTo>
                    <a:pt x="207039" y="11227"/>
                  </a:lnTo>
                  <a:lnTo>
                    <a:pt x="218209" y="14220"/>
                  </a:lnTo>
                  <a:lnTo>
                    <a:pt x="251058" y="45134"/>
                  </a:lnTo>
                  <a:lnTo>
                    <a:pt x="255943" y="65443"/>
                  </a:lnTo>
                  <a:lnTo>
                    <a:pt x="255260" y="78014"/>
                  </a:lnTo>
                  <a:lnTo>
                    <a:pt x="253445" y="86918"/>
                  </a:lnTo>
                  <a:lnTo>
                    <a:pt x="250847" y="93432"/>
                  </a:lnTo>
                  <a:lnTo>
                    <a:pt x="247815" y="98831"/>
                  </a:lnTo>
                  <a:lnTo>
                    <a:pt x="246062" y="101473"/>
                  </a:lnTo>
                  <a:lnTo>
                    <a:pt x="245402" y="102781"/>
                  </a:lnTo>
                  <a:lnTo>
                    <a:pt x="223061" y="130697"/>
                  </a:lnTo>
                  <a:lnTo>
                    <a:pt x="189318" y="163161"/>
                  </a:lnTo>
                  <a:lnTo>
                    <a:pt x="155576" y="192451"/>
                  </a:lnTo>
                  <a:lnTo>
                    <a:pt x="133235" y="210845"/>
                  </a:lnTo>
                  <a:lnTo>
                    <a:pt x="150303" y="210845"/>
                  </a:lnTo>
                  <a:lnTo>
                    <a:pt x="189784" y="177295"/>
                  </a:lnTo>
                  <a:lnTo>
                    <a:pt x="228454" y="140656"/>
                  </a:lnTo>
                  <a:lnTo>
                    <a:pt x="254838" y="108051"/>
                  </a:lnTo>
                  <a:lnTo>
                    <a:pt x="256159" y="105422"/>
                  </a:lnTo>
                  <a:lnTo>
                    <a:pt x="257035" y="104317"/>
                  </a:lnTo>
                  <a:lnTo>
                    <a:pt x="260404" y="98171"/>
                  </a:lnTo>
                  <a:lnTo>
                    <a:pt x="263515" y="90485"/>
                  </a:lnTo>
                  <a:lnTo>
                    <a:pt x="265807" y="79984"/>
                  </a:lnTo>
                  <a:lnTo>
                    <a:pt x="266700" y="65443"/>
                  </a:lnTo>
                  <a:lnTo>
                    <a:pt x="265254" y="53137"/>
                  </a:lnTo>
                  <a:lnTo>
                    <a:pt x="261070" y="40930"/>
                  </a:lnTo>
                  <a:lnTo>
                    <a:pt x="254377" y="29340"/>
                  </a:lnTo>
                  <a:lnTo>
                    <a:pt x="245402" y="18884"/>
                  </a:lnTo>
                  <a:lnTo>
                    <a:pt x="234677" y="10541"/>
                  </a:lnTo>
                  <a:close/>
                </a:path>
                <a:path w="266700" h="223520">
                  <a:moveTo>
                    <a:pt x="71767" y="0"/>
                  </a:moveTo>
                  <a:lnTo>
                    <a:pt x="32384" y="10249"/>
                  </a:lnTo>
                  <a:lnTo>
                    <a:pt x="5622" y="40930"/>
                  </a:lnTo>
                  <a:lnTo>
                    <a:pt x="0" y="65443"/>
                  </a:lnTo>
                  <a:lnTo>
                    <a:pt x="822" y="77585"/>
                  </a:lnTo>
                  <a:lnTo>
                    <a:pt x="2960" y="87769"/>
                  </a:lnTo>
                  <a:lnTo>
                    <a:pt x="5920" y="96182"/>
                  </a:lnTo>
                  <a:lnTo>
                    <a:pt x="9207" y="103009"/>
                  </a:lnTo>
                  <a:lnTo>
                    <a:pt x="10096" y="104978"/>
                  </a:lnTo>
                  <a:lnTo>
                    <a:pt x="12064" y="106083"/>
                  </a:lnTo>
                  <a:lnTo>
                    <a:pt x="14922" y="106083"/>
                  </a:lnTo>
                  <a:lnTo>
                    <a:pt x="15582" y="105854"/>
                  </a:lnTo>
                  <a:lnTo>
                    <a:pt x="19088" y="104101"/>
                  </a:lnTo>
                  <a:lnTo>
                    <a:pt x="20193" y="100812"/>
                  </a:lnTo>
                  <a:lnTo>
                    <a:pt x="18656" y="98171"/>
                  </a:lnTo>
                  <a:lnTo>
                    <a:pt x="15753" y="91948"/>
                  </a:lnTo>
                  <a:lnTo>
                    <a:pt x="13219" y="84612"/>
                  </a:lnTo>
                  <a:lnTo>
                    <a:pt x="11425" y="75873"/>
                  </a:lnTo>
                  <a:lnTo>
                    <a:pt x="10744" y="65443"/>
                  </a:lnTo>
                  <a:lnTo>
                    <a:pt x="11982" y="55330"/>
                  </a:lnTo>
                  <a:lnTo>
                    <a:pt x="38090" y="19408"/>
                  </a:lnTo>
                  <a:lnTo>
                    <a:pt x="71335" y="10541"/>
                  </a:lnTo>
                  <a:lnTo>
                    <a:pt x="104854" y="10541"/>
                  </a:lnTo>
                  <a:lnTo>
                    <a:pt x="93382" y="4438"/>
                  </a:lnTo>
                  <a:lnTo>
                    <a:pt x="71767" y="0"/>
                  </a:lnTo>
                  <a:close/>
                </a:path>
                <a:path w="266700" h="223520">
                  <a:moveTo>
                    <a:pt x="104854" y="10541"/>
                  </a:moveTo>
                  <a:lnTo>
                    <a:pt x="71335" y="10541"/>
                  </a:lnTo>
                  <a:lnTo>
                    <a:pt x="95258" y="16923"/>
                  </a:lnTo>
                  <a:lnTo>
                    <a:pt x="113234" y="29483"/>
                  </a:lnTo>
                  <a:lnTo>
                    <a:pt x="124583" y="41794"/>
                  </a:lnTo>
                  <a:lnTo>
                    <a:pt x="129717" y="48971"/>
                  </a:lnTo>
                  <a:lnTo>
                    <a:pt x="131254" y="50076"/>
                  </a:lnTo>
                  <a:lnTo>
                    <a:pt x="135204" y="50076"/>
                  </a:lnTo>
                  <a:lnTo>
                    <a:pt x="136969" y="48971"/>
                  </a:lnTo>
                  <a:lnTo>
                    <a:pt x="142103" y="41794"/>
                  </a:lnTo>
                  <a:lnTo>
                    <a:pt x="148038" y="35356"/>
                  </a:lnTo>
                  <a:lnTo>
                    <a:pt x="133235" y="35356"/>
                  </a:lnTo>
                  <a:lnTo>
                    <a:pt x="124343" y="25103"/>
                  </a:lnTo>
                  <a:lnTo>
                    <a:pt x="110983" y="13801"/>
                  </a:lnTo>
                  <a:lnTo>
                    <a:pt x="104854" y="10541"/>
                  </a:lnTo>
                  <a:close/>
                </a:path>
                <a:path w="266700" h="223520">
                  <a:moveTo>
                    <a:pt x="194919" y="0"/>
                  </a:moveTo>
                  <a:lnTo>
                    <a:pt x="173303" y="4438"/>
                  </a:lnTo>
                  <a:lnTo>
                    <a:pt x="155681" y="13801"/>
                  </a:lnTo>
                  <a:lnTo>
                    <a:pt x="142257" y="25103"/>
                  </a:lnTo>
                  <a:lnTo>
                    <a:pt x="133235" y="35356"/>
                  </a:lnTo>
                  <a:lnTo>
                    <a:pt x="148038" y="35356"/>
                  </a:lnTo>
                  <a:lnTo>
                    <a:pt x="153452" y="29483"/>
                  </a:lnTo>
                  <a:lnTo>
                    <a:pt x="171428" y="16923"/>
                  </a:lnTo>
                  <a:lnTo>
                    <a:pt x="195351" y="10541"/>
                  </a:lnTo>
                  <a:lnTo>
                    <a:pt x="234677" y="10541"/>
                  </a:lnTo>
                  <a:lnTo>
                    <a:pt x="234303" y="10249"/>
                  </a:lnTo>
                  <a:lnTo>
                    <a:pt x="221970" y="4170"/>
                  </a:lnTo>
                  <a:lnTo>
                    <a:pt x="208733" y="727"/>
                  </a:lnTo>
                  <a:lnTo>
                    <a:pt x="194919" y="0"/>
                  </a:lnTo>
                  <a:close/>
                </a:path>
              </a:pathLst>
            </a:custGeom>
            <a:solidFill>
              <a:srgbClr val="FFFFFF"/>
            </a:solidFill>
          </p:spPr>
          <p:txBody>
            <a:bodyPr wrap="square" lIns="0" tIns="0" rIns="0" bIns="0" rtlCol="0"/>
            <a:lstStyle/>
            <a:p>
              <a:endParaRPr sz="2400"/>
            </a:p>
          </p:txBody>
        </p:sp>
        <p:sp>
          <p:nvSpPr>
            <p:cNvPr id="8" name="object 8"/>
            <p:cNvSpPr/>
            <p:nvPr/>
          </p:nvSpPr>
          <p:spPr>
            <a:xfrm>
              <a:off x="403104" y="4206360"/>
              <a:ext cx="266700" cy="223520"/>
            </a:xfrm>
            <a:custGeom>
              <a:avLst/>
              <a:gdLst/>
              <a:ahLst/>
              <a:cxnLst/>
              <a:rect l="l" t="t" r="r" b="b"/>
              <a:pathLst>
                <a:path w="266700" h="223520">
                  <a:moveTo>
                    <a:pt x="245402" y="18884"/>
                  </a:moveTo>
                  <a:lnTo>
                    <a:pt x="234303" y="10249"/>
                  </a:lnTo>
                  <a:lnTo>
                    <a:pt x="221970" y="4170"/>
                  </a:lnTo>
                  <a:lnTo>
                    <a:pt x="208733" y="727"/>
                  </a:lnTo>
                  <a:lnTo>
                    <a:pt x="194919" y="0"/>
                  </a:lnTo>
                  <a:lnTo>
                    <a:pt x="173303" y="4438"/>
                  </a:lnTo>
                  <a:lnTo>
                    <a:pt x="155681" y="13801"/>
                  </a:lnTo>
                  <a:lnTo>
                    <a:pt x="142257" y="25103"/>
                  </a:lnTo>
                  <a:lnTo>
                    <a:pt x="133235" y="35356"/>
                  </a:lnTo>
                  <a:lnTo>
                    <a:pt x="124343" y="25103"/>
                  </a:lnTo>
                  <a:lnTo>
                    <a:pt x="110983" y="13801"/>
                  </a:lnTo>
                  <a:lnTo>
                    <a:pt x="93382" y="4438"/>
                  </a:lnTo>
                  <a:lnTo>
                    <a:pt x="71767" y="0"/>
                  </a:lnTo>
                  <a:lnTo>
                    <a:pt x="57954" y="727"/>
                  </a:lnTo>
                  <a:lnTo>
                    <a:pt x="21285" y="18884"/>
                  </a:lnTo>
                  <a:lnTo>
                    <a:pt x="1443" y="53137"/>
                  </a:lnTo>
                  <a:lnTo>
                    <a:pt x="0" y="65443"/>
                  </a:lnTo>
                  <a:lnTo>
                    <a:pt x="822" y="77585"/>
                  </a:lnTo>
                  <a:lnTo>
                    <a:pt x="2960" y="87769"/>
                  </a:lnTo>
                  <a:lnTo>
                    <a:pt x="5920" y="96182"/>
                  </a:lnTo>
                  <a:lnTo>
                    <a:pt x="9207" y="103009"/>
                  </a:lnTo>
                  <a:lnTo>
                    <a:pt x="10096" y="104978"/>
                  </a:lnTo>
                  <a:lnTo>
                    <a:pt x="12064" y="106083"/>
                  </a:lnTo>
                  <a:lnTo>
                    <a:pt x="14046" y="106083"/>
                  </a:lnTo>
                  <a:lnTo>
                    <a:pt x="14922" y="106083"/>
                  </a:lnTo>
                  <a:lnTo>
                    <a:pt x="15582" y="105854"/>
                  </a:lnTo>
                  <a:lnTo>
                    <a:pt x="16459" y="105422"/>
                  </a:lnTo>
                  <a:lnTo>
                    <a:pt x="19088" y="104101"/>
                  </a:lnTo>
                  <a:lnTo>
                    <a:pt x="20193" y="100812"/>
                  </a:lnTo>
                  <a:lnTo>
                    <a:pt x="18656" y="98171"/>
                  </a:lnTo>
                  <a:lnTo>
                    <a:pt x="15753" y="91948"/>
                  </a:lnTo>
                  <a:lnTo>
                    <a:pt x="13219" y="84612"/>
                  </a:lnTo>
                  <a:lnTo>
                    <a:pt x="11425" y="75873"/>
                  </a:lnTo>
                  <a:lnTo>
                    <a:pt x="10744" y="65443"/>
                  </a:lnTo>
                  <a:lnTo>
                    <a:pt x="11982" y="55330"/>
                  </a:lnTo>
                  <a:lnTo>
                    <a:pt x="38090" y="19408"/>
                  </a:lnTo>
                  <a:lnTo>
                    <a:pt x="71335" y="10541"/>
                  </a:lnTo>
                  <a:lnTo>
                    <a:pt x="95258" y="16923"/>
                  </a:lnTo>
                  <a:lnTo>
                    <a:pt x="113234" y="29483"/>
                  </a:lnTo>
                  <a:lnTo>
                    <a:pt x="124583" y="41794"/>
                  </a:lnTo>
                  <a:lnTo>
                    <a:pt x="128625" y="47434"/>
                  </a:lnTo>
                  <a:lnTo>
                    <a:pt x="129717" y="48971"/>
                  </a:lnTo>
                  <a:lnTo>
                    <a:pt x="131254" y="50076"/>
                  </a:lnTo>
                  <a:lnTo>
                    <a:pt x="133019" y="50076"/>
                  </a:lnTo>
                  <a:lnTo>
                    <a:pt x="133235" y="50076"/>
                  </a:lnTo>
                  <a:lnTo>
                    <a:pt x="133451" y="50076"/>
                  </a:lnTo>
                  <a:lnTo>
                    <a:pt x="135204" y="50076"/>
                  </a:lnTo>
                  <a:lnTo>
                    <a:pt x="136969" y="48971"/>
                  </a:lnTo>
                  <a:lnTo>
                    <a:pt x="171428" y="16923"/>
                  </a:lnTo>
                  <a:lnTo>
                    <a:pt x="195351" y="10541"/>
                  </a:lnTo>
                  <a:lnTo>
                    <a:pt x="207039" y="11227"/>
                  </a:lnTo>
                  <a:lnTo>
                    <a:pt x="245382" y="35430"/>
                  </a:lnTo>
                  <a:lnTo>
                    <a:pt x="255943" y="65443"/>
                  </a:lnTo>
                  <a:lnTo>
                    <a:pt x="255260" y="78014"/>
                  </a:lnTo>
                  <a:lnTo>
                    <a:pt x="253445" y="86918"/>
                  </a:lnTo>
                  <a:lnTo>
                    <a:pt x="250847" y="93432"/>
                  </a:lnTo>
                  <a:lnTo>
                    <a:pt x="247815" y="98831"/>
                  </a:lnTo>
                  <a:lnTo>
                    <a:pt x="246938" y="100152"/>
                  </a:lnTo>
                  <a:lnTo>
                    <a:pt x="246062" y="101473"/>
                  </a:lnTo>
                  <a:lnTo>
                    <a:pt x="189318" y="163161"/>
                  </a:lnTo>
                  <a:lnTo>
                    <a:pt x="155576" y="192451"/>
                  </a:lnTo>
                  <a:lnTo>
                    <a:pt x="133235" y="210845"/>
                  </a:lnTo>
                  <a:lnTo>
                    <a:pt x="121084" y="200871"/>
                  </a:lnTo>
                  <a:lnTo>
                    <a:pt x="102698" y="185421"/>
                  </a:lnTo>
                  <a:lnTo>
                    <a:pt x="80979" y="166430"/>
                  </a:lnTo>
                  <a:lnTo>
                    <a:pt x="58826" y="145834"/>
                  </a:lnTo>
                  <a:lnTo>
                    <a:pt x="56629" y="143852"/>
                  </a:lnTo>
                  <a:lnTo>
                    <a:pt x="53111" y="143852"/>
                  </a:lnTo>
                  <a:lnTo>
                    <a:pt x="51142" y="146050"/>
                  </a:lnTo>
                  <a:lnTo>
                    <a:pt x="49161" y="148031"/>
                  </a:lnTo>
                  <a:lnTo>
                    <a:pt x="49161" y="151549"/>
                  </a:lnTo>
                  <a:lnTo>
                    <a:pt x="51358" y="153517"/>
                  </a:lnTo>
                  <a:lnTo>
                    <a:pt x="78116" y="178245"/>
                  </a:lnTo>
                  <a:lnTo>
                    <a:pt x="103411" y="200109"/>
                  </a:lnTo>
                  <a:lnTo>
                    <a:pt x="122326" y="215755"/>
                  </a:lnTo>
                  <a:lnTo>
                    <a:pt x="129946" y="221830"/>
                  </a:lnTo>
                  <a:lnTo>
                    <a:pt x="130162" y="222046"/>
                  </a:lnTo>
                  <a:lnTo>
                    <a:pt x="130378" y="222262"/>
                  </a:lnTo>
                  <a:lnTo>
                    <a:pt x="130594" y="222262"/>
                  </a:lnTo>
                  <a:lnTo>
                    <a:pt x="130822" y="222491"/>
                  </a:lnTo>
                  <a:lnTo>
                    <a:pt x="131038" y="222491"/>
                  </a:lnTo>
                  <a:lnTo>
                    <a:pt x="131483" y="222707"/>
                  </a:lnTo>
                  <a:lnTo>
                    <a:pt x="131699" y="222707"/>
                  </a:lnTo>
                  <a:lnTo>
                    <a:pt x="132130" y="222923"/>
                  </a:lnTo>
                  <a:lnTo>
                    <a:pt x="132575" y="222923"/>
                  </a:lnTo>
                  <a:lnTo>
                    <a:pt x="132791" y="222923"/>
                  </a:lnTo>
                  <a:lnTo>
                    <a:pt x="133019" y="222923"/>
                  </a:lnTo>
                  <a:lnTo>
                    <a:pt x="133019" y="223151"/>
                  </a:lnTo>
                  <a:lnTo>
                    <a:pt x="133235" y="223151"/>
                  </a:lnTo>
                  <a:lnTo>
                    <a:pt x="133451" y="223151"/>
                  </a:lnTo>
                  <a:lnTo>
                    <a:pt x="133667" y="222923"/>
                  </a:lnTo>
                  <a:lnTo>
                    <a:pt x="133896" y="222923"/>
                  </a:lnTo>
                  <a:lnTo>
                    <a:pt x="134327" y="222923"/>
                  </a:lnTo>
                  <a:lnTo>
                    <a:pt x="134556" y="222923"/>
                  </a:lnTo>
                  <a:lnTo>
                    <a:pt x="134772" y="222707"/>
                  </a:lnTo>
                  <a:lnTo>
                    <a:pt x="135204" y="222707"/>
                  </a:lnTo>
                  <a:lnTo>
                    <a:pt x="135648" y="222491"/>
                  </a:lnTo>
                  <a:lnTo>
                    <a:pt x="135864" y="222491"/>
                  </a:lnTo>
                  <a:lnTo>
                    <a:pt x="135864" y="222262"/>
                  </a:lnTo>
                  <a:lnTo>
                    <a:pt x="136093" y="222262"/>
                  </a:lnTo>
                  <a:lnTo>
                    <a:pt x="136309" y="222046"/>
                  </a:lnTo>
                  <a:lnTo>
                    <a:pt x="136525" y="222046"/>
                  </a:lnTo>
                  <a:lnTo>
                    <a:pt x="136525" y="221830"/>
                  </a:lnTo>
                  <a:lnTo>
                    <a:pt x="136740" y="221830"/>
                  </a:lnTo>
                  <a:lnTo>
                    <a:pt x="189784" y="177295"/>
                  </a:lnTo>
                  <a:lnTo>
                    <a:pt x="228454" y="140656"/>
                  </a:lnTo>
                  <a:lnTo>
                    <a:pt x="254838" y="108051"/>
                  </a:lnTo>
                  <a:lnTo>
                    <a:pt x="256159" y="105422"/>
                  </a:lnTo>
                  <a:lnTo>
                    <a:pt x="257035" y="104317"/>
                  </a:lnTo>
                  <a:lnTo>
                    <a:pt x="260399" y="98184"/>
                  </a:lnTo>
                  <a:lnTo>
                    <a:pt x="263515" y="90485"/>
                  </a:lnTo>
                  <a:lnTo>
                    <a:pt x="265807" y="79984"/>
                  </a:lnTo>
                  <a:lnTo>
                    <a:pt x="266700" y="65443"/>
                  </a:lnTo>
                  <a:lnTo>
                    <a:pt x="265254" y="53137"/>
                  </a:lnTo>
                  <a:lnTo>
                    <a:pt x="261070" y="40930"/>
                  </a:lnTo>
                  <a:lnTo>
                    <a:pt x="254377" y="29340"/>
                  </a:lnTo>
                  <a:lnTo>
                    <a:pt x="245402" y="18884"/>
                  </a:lnTo>
                  <a:close/>
                </a:path>
              </a:pathLst>
            </a:custGeom>
            <a:ln w="6985">
              <a:solidFill>
                <a:srgbClr val="FFFFFF"/>
              </a:solidFill>
            </a:ln>
          </p:spPr>
          <p:txBody>
            <a:bodyPr wrap="square" lIns="0" tIns="0" rIns="0" bIns="0" rtlCol="0"/>
            <a:lstStyle/>
            <a:p>
              <a:endParaRPr sz="2400"/>
            </a:p>
          </p:txBody>
        </p:sp>
        <p:pic>
          <p:nvPicPr>
            <p:cNvPr id="9" name="object 9"/>
            <p:cNvPicPr/>
            <p:nvPr/>
          </p:nvPicPr>
          <p:blipFill>
            <a:blip r:embed="rId2" cstate="print"/>
            <a:stretch>
              <a:fillRect/>
            </a:stretch>
          </p:blipFill>
          <p:spPr>
            <a:xfrm>
              <a:off x="373693" y="4270568"/>
              <a:ext cx="224917" cy="93853"/>
            </a:xfrm>
            <a:prstGeom prst="rect">
              <a:avLst/>
            </a:prstGeom>
          </p:spPr>
        </p:pic>
      </p:grpSp>
      <p:sp>
        <p:nvSpPr>
          <p:cNvPr id="10" name="object 10"/>
          <p:cNvSpPr txBox="1">
            <a:spLocks noGrp="1"/>
          </p:cNvSpPr>
          <p:nvPr>
            <p:ph type="title"/>
          </p:nvPr>
        </p:nvSpPr>
        <p:spPr>
          <a:xfrm>
            <a:off x="481166" y="545966"/>
            <a:ext cx="14706155" cy="508687"/>
          </a:xfrm>
          <a:prstGeom prst="rect">
            <a:avLst/>
          </a:prstGeom>
        </p:spPr>
        <p:txBody>
          <a:bodyPr vert="horz" wrap="square" lIns="0" tIns="16087" rIns="0" bIns="0" rtlCol="0" anchor="b">
            <a:spAutoFit/>
          </a:bodyPr>
          <a:lstStyle/>
          <a:p>
            <a:pPr marL="16933">
              <a:spcBef>
                <a:spcPts val="127"/>
              </a:spcBef>
            </a:pPr>
            <a:r>
              <a:rPr sz="3200" b="1" spc="-127" dirty="0">
                <a:latin typeface="Calibri" panose="020F0502020204030204" pitchFamily="34" charset="0"/>
                <a:cs typeface="Calibri" panose="020F0502020204030204" pitchFamily="34" charset="0"/>
              </a:rPr>
              <a:t>ConditionCare</a:t>
            </a:r>
          </a:p>
        </p:txBody>
      </p:sp>
      <p:grpSp>
        <p:nvGrpSpPr>
          <p:cNvPr id="11" name="object 11"/>
          <p:cNvGrpSpPr/>
          <p:nvPr/>
        </p:nvGrpSpPr>
        <p:grpSpPr>
          <a:xfrm>
            <a:off x="524679" y="4284083"/>
            <a:ext cx="357293" cy="302260"/>
            <a:chOff x="393509" y="3552759"/>
            <a:chExt cx="267970" cy="226695"/>
          </a:xfrm>
        </p:grpSpPr>
        <p:sp>
          <p:nvSpPr>
            <p:cNvPr id="12" name="object 12"/>
            <p:cNvSpPr/>
            <p:nvPr/>
          </p:nvSpPr>
          <p:spPr>
            <a:xfrm>
              <a:off x="397002" y="3556251"/>
              <a:ext cx="260985" cy="219710"/>
            </a:xfrm>
            <a:custGeom>
              <a:avLst/>
              <a:gdLst/>
              <a:ahLst/>
              <a:cxnLst/>
              <a:rect l="l" t="t" r="r" b="b"/>
              <a:pathLst>
                <a:path w="260984" h="219710">
                  <a:moveTo>
                    <a:pt x="228939" y="10350"/>
                  </a:moveTo>
                  <a:lnTo>
                    <a:pt x="193421" y="10350"/>
                  </a:lnTo>
                  <a:lnTo>
                    <a:pt x="204050" y="11387"/>
                  </a:lnTo>
                  <a:lnTo>
                    <a:pt x="214256" y="14444"/>
                  </a:lnTo>
                  <a:lnTo>
                    <a:pt x="245333" y="44492"/>
                  </a:lnTo>
                  <a:lnTo>
                    <a:pt x="250126" y="64465"/>
                  </a:lnTo>
                  <a:lnTo>
                    <a:pt x="249456" y="76828"/>
                  </a:lnTo>
                  <a:lnTo>
                    <a:pt x="247661" y="85637"/>
                  </a:lnTo>
                  <a:lnTo>
                    <a:pt x="245063" y="92106"/>
                  </a:lnTo>
                  <a:lnTo>
                    <a:pt x="241350" y="98526"/>
                  </a:lnTo>
                  <a:lnTo>
                    <a:pt x="240487" y="99809"/>
                  </a:lnTo>
                  <a:lnTo>
                    <a:pt x="239852" y="101320"/>
                  </a:lnTo>
                  <a:lnTo>
                    <a:pt x="214408" y="132518"/>
                  </a:lnTo>
                  <a:lnTo>
                    <a:pt x="176731" y="168201"/>
                  </a:lnTo>
                  <a:lnTo>
                    <a:pt x="142423" y="197661"/>
                  </a:lnTo>
                  <a:lnTo>
                    <a:pt x="125806" y="211048"/>
                  </a:lnTo>
                  <a:lnTo>
                    <a:pt x="125171" y="212344"/>
                  </a:lnTo>
                  <a:lnTo>
                    <a:pt x="124955" y="213639"/>
                  </a:lnTo>
                  <a:lnTo>
                    <a:pt x="124955" y="215150"/>
                  </a:lnTo>
                  <a:lnTo>
                    <a:pt x="125387" y="216446"/>
                  </a:lnTo>
                  <a:lnTo>
                    <a:pt x="126238" y="217512"/>
                  </a:lnTo>
                  <a:lnTo>
                    <a:pt x="127088" y="218808"/>
                  </a:lnTo>
                  <a:lnTo>
                    <a:pt x="128587" y="219456"/>
                  </a:lnTo>
                  <a:lnTo>
                    <a:pt x="131368" y="219456"/>
                  </a:lnTo>
                  <a:lnTo>
                    <a:pt x="164685" y="192521"/>
                  </a:lnTo>
                  <a:lnTo>
                    <a:pt x="207222" y="154238"/>
                  </a:lnTo>
                  <a:lnTo>
                    <a:pt x="240016" y="119198"/>
                  </a:lnTo>
                  <a:lnTo>
                    <a:pt x="248831" y="106286"/>
                  </a:lnTo>
                  <a:lnTo>
                    <a:pt x="249694" y="105206"/>
                  </a:lnTo>
                  <a:lnTo>
                    <a:pt x="250329" y="103911"/>
                  </a:lnTo>
                  <a:lnTo>
                    <a:pt x="250977" y="102831"/>
                  </a:lnTo>
                  <a:lnTo>
                    <a:pt x="254378" y="96806"/>
                  </a:lnTo>
                  <a:lnTo>
                    <a:pt x="257476" y="89225"/>
                  </a:lnTo>
                  <a:lnTo>
                    <a:pt x="259732" y="78855"/>
                  </a:lnTo>
                  <a:lnTo>
                    <a:pt x="260604" y="64465"/>
                  </a:lnTo>
                  <a:lnTo>
                    <a:pt x="259163" y="52376"/>
                  </a:lnTo>
                  <a:lnTo>
                    <a:pt x="255015" y="40392"/>
                  </a:lnTo>
                  <a:lnTo>
                    <a:pt x="248420" y="29017"/>
                  </a:lnTo>
                  <a:lnTo>
                    <a:pt x="239636" y="18757"/>
                  </a:lnTo>
                  <a:lnTo>
                    <a:pt x="229496" y="10640"/>
                  </a:lnTo>
                  <a:lnTo>
                    <a:pt x="228939" y="10350"/>
                  </a:lnTo>
                  <a:close/>
                </a:path>
                <a:path w="260984" h="219710">
                  <a:moveTo>
                    <a:pt x="69964" y="0"/>
                  </a:moveTo>
                  <a:lnTo>
                    <a:pt x="67182" y="0"/>
                  </a:lnTo>
                  <a:lnTo>
                    <a:pt x="54389" y="1202"/>
                  </a:lnTo>
                  <a:lnTo>
                    <a:pt x="11985" y="29054"/>
                  </a:lnTo>
                  <a:lnTo>
                    <a:pt x="0" y="64465"/>
                  </a:lnTo>
                  <a:lnTo>
                    <a:pt x="839" y="78855"/>
                  </a:lnTo>
                  <a:lnTo>
                    <a:pt x="3024" y="89225"/>
                  </a:lnTo>
                  <a:lnTo>
                    <a:pt x="6048" y="96806"/>
                  </a:lnTo>
                  <a:lnTo>
                    <a:pt x="9410" y="102831"/>
                  </a:lnTo>
                  <a:lnTo>
                    <a:pt x="10274" y="103911"/>
                  </a:lnTo>
                  <a:lnTo>
                    <a:pt x="10909" y="105206"/>
                  </a:lnTo>
                  <a:lnTo>
                    <a:pt x="54403" y="155435"/>
                  </a:lnTo>
                  <a:lnTo>
                    <a:pt x="83165" y="181706"/>
                  </a:lnTo>
                  <a:lnTo>
                    <a:pt x="111264" y="205016"/>
                  </a:lnTo>
                  <a:lnTo>
                    <a:pt x="114046" y="205016"/>
                  </a:lnTo>
                  <a:lnTo>
                    <a:pt x="115544" y="204368"/>
                  </a:lnTo>
                  <a:lnTo>
                    <a:pt x="116611" y="203288"/>
                  </a:lnTo>
                  <a:lnTo>
                    <a:pt x="117462" y="202209"/>
                  </a:lnTo>
                  <a:lnTo>
                    <a:pt x="117894" y="200698"/>
                  </a:lnTo>
                  <a:lnTo>
                    <a:pt x="117678" y="199415"/>
                  </a:lnTo>
                  <a:lnTo>
                    <a:pt x="117678" y="197904"/>
                  </a:lnTo>
                  <a:lnTo>
                    <a:pt x="116827" y="196608"/>
                  </a:lnTo>
                  <a:lnTo>
                    <a:pt x="115747" y="195745"/>
                  </a:lnTo>
                  <a:lnTo>
                    <a:pt x="92753" y="176123"/>
                  </a:lnTo>
                  <a:lnTo>
                    <a:pt x="64531" y="150633"/>
                  </a:lnTo>
                  <a:lnTo>
                    <a:pt x="38030" y="124016"/>
                  </a:lnTo>
                  <a:lnTo>
                    <a:pt x="20535" y="101320"/>
                  </a:lnTo>
                  <a:lnTo>
                    <a:pt x="19900" y="99809"/>
                  </a:lnTo>
                  <a:lnTo>
                    <a:pt x="19037" y="98526"/>
                  </a:lnTo>
                  <a:lnTo>
                    <a:pt x="15326" y="92106"/>
                  </a:lnTo>
                  <a:lnTo>
                    <a:pt x="12733" y="85637"/>
                  </a:lnTo>
                  <a:lnTo>
                    <a:pt x="10942" y="76828"/>
                  </a:lnTo>
                  <a:lnTo>
                    <a:pt x="10274" y="64465"/>
                  </a:lnTo>
                  <a:lnTo>
                    <a:pt x="11514" y="54528"/>
                  </a:lnTo>
                  <a:lnTo>
                    <a:pt x="36611" y="19442"/>
                  </a:lnTo>
                  <a:lnTo>
                    <a:pt x="67182" y="10350"/>
                  </a:lnTo>
                  <a:lnTo>
                    <a:pt x="102762" y="10350"/>
                  </a:lnTo>
                  <a:lnTo>
                    <a:pt x="94783" y="5902"/>
                  </a:lnTo>
                  <a:lnTo>
                    <a:pt x="82534" y="1728"/>
                  </a:lnTo>
                  <a:lnTo>
                    <a:pt x="69964" y="0"/>
                  </a:lnTo>
                  <a:close/>
                </a:path>
                <a:path w="260984" h="219710">
                  <a:moveTo>
                    <a:pt x="102762" y="10350"/>
                  </a:moveTo>
                  <a:lnTo>
                    <a:pt x="69532" y="10350"/>
                  </a:lnTo>
                  <a:lnTo>
                    <a:pt x="80286" y="11883"/>
                  </a:lnTo>
                  <a:lnTo>
                    <a:pt x="90717" y="15497"/>
                  </a:lnTo>
                  <a:lnTo>
                    <a:pt x="100827" y="21173"/>
                  </a:lnTo>
                  <a:lnTo>
                    <a:pt x="110616" y="28892"/>
                  </a:lnTo>
                  <a:lnTo>
                    <a:pt x="120243" y="37731"/>
                  </a:lnTo>
                  <a:lnTo>
                    <a:pt x="125590" y="46786"/>
                  </a:lnTo>
                  <a:lnTo>
                    <a:pt x="126669" y="48298"/>
                  </a:lnTo>
                  <a:lnTo>
                    <a:pt x="128168" y="49364"/>
                  </a:lnTo>
                  <a:lnTo>
                    <a:pt x="132232" y="49364"/>
                  </a:lnTo>
                  <a:lnTo>
                    <a:pt x="133731" y="48298"/>
                  </a:lnTo>
                  <a:lnTo>
                    <a:pt x="138743" y="41215"/>
                  </a:lnTo>
                  <a:lnTo>
                    <a:pt x="144281" y="35140"/>
                  </a:lnTo>
                  <a:lnTo>
                    <a:pt x="130302" y="35140"/>
                  </a:lnTo>
                  <a:lnTo>
                    <a:pt x="127736" y="31686"/>
                  </a:lnTo>
                  <a:lnTo>
                    <a:pt x="123456" y="26517"/>
                  </a:lnTo>
                  <a:lnTo>
                    <a:pt x="117678" y="21348"/>
                  </a:lnTo>
                  <a:lnTo>
                    <a:pt x="106551" y="12462"/>
                  </a:lnTo>
                  <a:lnTo>
                    <a:pt x="102762" y="10350"/>
                  </a:lnTo>
                  <a:close/>
                </a:path>
                <a:path w="260984" h="219710">
                  <a:moveTo>
                    <a:pt x="193421" y="0"/>
                  </a:moveTo>
                  <a:lnTo>
                    <a:pt x="190423" y="0"/>
                  </a:lnTo>
                  <a:lnTo>
                    <a:pt x="177944" y="1728"/>
                  </a:lnTo>
                  <a:lnTo>
                    <a:pt x="142709" y="21348"/>
                  </a:lnTo>
                  <a:lnTo>
                    <a:pt x="130302" y="35140"/>
                  </a:lnTo>
                  <a:lnTo>
                    <a:pt x="144281" y="35140"/>
                  </a:lnTo>
                  <a:lnTo>
                    <a:pt x="149829" y="29054"/>
                  </a:lnTo>
                  <a:lnTo>
                    <a:pt x="167414" y="16650"/>
                  </a:lnTo>
                  <a:lnTo>
                    <a:pt x="190855" y="10350"/>
                  </a:lnTo>
                  <a:lnTo>
                    <a:pt x="228939" y="10350"/>
                  </a:lnTo>
                  <a:lnTo>
                    <a:pt x="218214" y="4768"/>
                  </a:lnTo>
                  <a:lnTo>
                    <a:pt x="206089" y="1202"/>
                  </a:lnTo>
                  <a:lnTo>
                    <a:pt x="193421" y="0"/>
                  </a:lnTo>
                  <a:close/>
                </a:path>
              </a:pathLst>
            </a:custGeom>
            <a:solidFill>
              <a:srgbClr val="DCEBF8"/>
            </a:solidFill>
          </p:spPr>
          <p:txBody>
            <a:bodyPr wrap="square" lIns="0" tIns="0" rIns="0" bIns="0" rtlCol="0"/>
            <a:lstStyle/>
            <a:p>
              <a:endParaRPr sz="2400"/>
            </a:p>
          </p:txBody>
        </p:sp>
        <p:sp>
          <p:nvSpPr>
            <p:cNvPr id="13" name="object 13"/>
            <p:cNvSpPr/>
            <p:nvPr/>
          </p:nvSpPr>
          <p:spPr>
            <a:xfrm>
              <a:off x="397002" y="3556251"/>
              <a:ext cx="260985" cy="219710"/>
            </a:xfrm>
            <a:custGeom>
              <a:avLst/>
              <a:gdLst/>
              <a:ahLst/>
              <a:cxnLst/>
              <a:rect l="l" t="t" r="r" b="b"/>
              <a:pathLst>
                <a:path w="260984" h="219710">
                  <a:moveTo>
                    <a:pt x="239636" y="18757"/>
                  </a:moveTo>
                  <a:lnTo>
                    <a:pt x="229496" y="10640"/>
                  </a:lnTo>
                  <a:lnTo>
                    <a:pt x="218214" y="4768"/>
                  </a:lnTo>
                  <a:lnTo>
                    <a:pt x="206089" y="1202"/>
                  </a:lnTo>
                  <a:lnTo>
                    <a:pt x="193421" y="0"/>
                  </a:lnTo>
                  <a:lnTo>
                    <a:pt x="190423" y="0"/>
                  </a:lnTo>
                  <a:lnTo>
                    <a:pt x="153867" y="12462"/>
                  </a:lnTo>
                  <a:lnTo>
                    <a:pt x="130302" y="35140"/>
                  </a:lnTo>
                  <a:lnTo>
                    <a:pt x="127736" y="31686"/>
                  </a:lnTo>
                  <a:lnTo>
                    <a:pt x="94783" y="5902"/>
                  </a:lnTo>
                  <a:lnTo>
                    <a:pt x="69964" y="0"/>
                  </a:lnTo>
                  <a:lnTo>
                    <a:pt x="67182" y="0"/>
                  </a:lnTo>
                  <a:lnTo>
                    <a:pt x="20751" y="18757"/>
                  </a:lnTo>
                  <a:lnTo>
                    <a:pt x="1408" y="52376"/>
                  </a:lnTo>
                  <a:lnTo>
                    <a:pt x="0" y="64465"/>
                  </a:lnTo>
                  <a:lnTo>
                    <a:pt x="839" y="78855"/>
                  </a:lnTo>
                  <a:lnTo>
                    <a:pt x="3024" y="89225"/>
                  </a:lnTo>
                  <a:lnTo>
                    <a:pt x="6048" y="96806"/>
                  </a:lnTo>
                  <a:lnTo>
                    <a:pt x="9410" y="102831"/>
                  </a:lnTo>
                  <a:lnTo>
                    <a:pt x="10274" y="103911"/>
                  </a:lnTo>
                  <a:lnTo>
                    <a:pt x="10909" y="105206"/>
                  </a:lnTo>
                  <a:lnTo>
                    <a:pt x="54403" y="155435"/>
                  </a:lnTo>
                  <a:lnTo>
                    <a:pt x="83165" y="181706"/>
                  </a:lnTo>
                  <a:lnTo>
                    <a:pt x="111264" y="205016"/>
                  </a:lnTo>
                  <a:lnTo>
                    <a:pt x="112547" y="205016"/>
                  </a:lnTo>
                  <a:lnTo>
                    <a:pt x="114046" y="205016"/>
                  </a:lnTo>
                  <a:lnTo>
                    <a:pt x="115544" y="204368"/>
                  </a:lnTo>
                  <a:lnTo>
                    <a:pt x="116611" y="203288"/>
                  </a:lnTo>
                  <a:lnTo>
                    <a:pt x="117462" y="202209"/>
                  </a:lnTo>
                  <a:lnTo>
                    <a:pt x="117894" y="200698"/>
                  </a:lnTo>
                  <a:lnTo>
                    <a:pt x="117678" y="199415"/>
                  </a:lnTo>
                  <a:lnTo>
                    <a:pt x="117678" y="197904"/>
                  </a:lnTo>
                  <a:lnTo>
                    <a:pt x="116827" y="196608"/>
                  </a:lnTo>
                  <a:lnTo>
                    <a:pt x="115747" y="195745"/>
                  </a:lnTo>
                  <a:lnTo>
                    <a:pt x="92837" y="176199"/>
                  </a:lnTo>
                  <a:lnTo>
                    <a:pt x="64531" y="150633"/>
                  </a:lnTo>
                  <a:lnTo>
                    <a:pt x="38030" y="124016"/>
                  </a:lnTo>
                  <a:lnTo>
                    <a:pt x="20535" y="101320"/>
                  </a:lnTo>
                  <a:lnTo>
                    <a:pt x="19900" y="99809"/>
                  </a:lnTo>
                  <a:lnTo>
                    <a:pt x="19037" y="98526"/>
                  </a:lnTo>
                  <a:lnTo>
                    <a:pt x="10274" y="64465"/>
                  </a:lnTo>
                  <a:lnTo>
                    <a:pt x="11514" y="54528"/>
                  </a:lnTo>
                  <a:lnTo>
                    <a:pt x="36611" y="19442"/>
                  </a:lnTo>
                  <a:lnTo>
                    <a:pt x="67182" y="10350"/>
                  </a:lnTo>
                  <a:lnTo>
                    <a:pt x="69532" y="10350"/>
                  </a:lnTo>
                  <a:lnTo>
                    <a:pt x="110616" y="28892"/>
                  </a:lnTo>
                  <a:lnTo>
                    <a:pt x="125590" y="46786"/>
                  </a:lnTo>
                  <a:lnTo>
                    <a:pt x="126669" y="48298"/>
                  </a:lnTo>
                  <a:lnTo>
                    <a:pt x="128168" y="49364"/>
                  </a:lnTo>
                  <a:lnTo>
                    <a:pt x="130086" y="49364"/>
                  </a:lnTo>
                  <a:lnTo>
                    <a:pt x="130302" y="49364"/>
                  </a:lnTo>
                  <a:lnTo>
                    <a:pt x="132232" y="49364"/>
                  </a:lnTo>
                  <a:lnTo>
                    <a:pt x="133731" y="48298"/>
                  </a:lnTo>
                  <a:lnTo>
                    <a:pt x="134797" y="46786"/>
                  </a:lnTo>
                  <a:lnTo>
                    <a:pt x="138743" y="41215"/>
                  </a:lnTo>
                  <a:lnTo>
                    <a:pt x="149829" y="29054"/>
                  </a:lnTo>
                  <a:lnTo>
                    <a:pt x="167414" y="16650"/>
                  </a:lnTo>
                  <a:lnTo>
                    <a:pt x="190855" y="10350"/>
                  </a:lnTo>
                  <a:lnTo>
                    <a:pt x="193421" y="10350"/>
                  </a:lnTo>
                  <a:lnTo>
                    <a:pt x="232359" y="26301"/>
                  </a:lnTo>
                  <a:lnTo>
                    <a:pt x="250126" y="64465"/>
                  </a:lnTo>
                  <a:lnTo>
                    <a:pt x="249456" y="76828"/>
                  </a:lnTo>
                  <a:lnTo>
                    <a:pt x="240487" y="99809"/>
                  </a:lnTo>
                  <a:lnTo>
                    <a:pt x="239852" y="101320"/>
                  </a:lnTo>
                  <a:lnTo>
                    <a:pt x="214408" y="132518"/>
                  </a:lnTo>
                  <a:lnTo>
                    <a:pt x="176731" y="168201"/>
                  </a:lnTo>
                  <a:lnTo>
                    <a:pt x="142423" y="197661"/>
                  </a:lnTo>
                  <a:lnTo>
                    <a:pt x="125806" y="211048"/>
                  </a:lnTo>
                  <a:lnTo>
                    <a:pt x="125171" y="212344"/>
                  </a:lnTo>
                  <a:lnTo>
                    <a:pt x="124955" y="213639"/>
                  </a:lnTo>
                  <a:lnTo>
                    <a:pt x="124955" y="215150"/>
                  </a:lnTo>
                  <a:lnTo>
                    <a:pt x="125387" y="216446"/>
                  </a:lnTo>
                  <a:lnTo>
                    <a:pt x="126238" y="217512"/>
                  </a:lnTo>
                  <a:lnTo>
                    <a:pt x="127088" y="218808"/>
                  </a:lnTo>
                  <a:lnTo>
                    <a:pt x="128587" y="219456"/>
                  </a:lnTo>
                  <a:lnTo>
                    <a:pt x="130302" y="219456"/>
                  </a:lnTo>
                  <a:lnTo>
                    <a:pt x="131368" y="219456"/>
                  </a:lnTo>
                  <a:lnTo>
                    <a:pt x="132448" y="219240"/>
                  </a:lnTo>
                  <a:lnTo>
                    <a:pt x="133515" y="218376"/>
                  </a:lnTo>
                  <a:lnTo>
                    <a:pt x="137755" y="214958"/>
                  </a:lnTo>
                  <a:lnTo>
                    <a:pt x="183362" y="176123"/>
                  </a:lnTo>
                  <a:lnTo>
                    <a:pt x="226126" y="135223"/>
                  </a:lnTo>
                  <a:lnTo>
                    <a:pt x="248831" y="106286"/>
                  </a:lnTo>
                  <a:lnTo>
                    <a:pt x="249694" y="105206"/>
                  </a:lnTo>
                  <a:lnTo>
                    <a:pt x="250329" y="103911"/>
                  </a:lnTo>
                  <a:lnTo>
                    <a:pt x="250977" y="102831"/>
                  </a:lnTo>
                  <a:lnTo>
                    <a:pt x="254378" y="96806"/>
                  </a:lnTo>
                  <a:lnTo>
                    <a:pt x="257476" y="89225"/>
                  </a:lnTo>
                  <a:lnTo>
                    <a:pt x="259732" y="78855"/>
                  </a:lnTo>
                  <a:lnTo>
                    <a:pt x="260604" y="64465"/>
                  </a:lnTo>
                  <a:lnTo>
                    <a:pt x="259163" y="52376"/>
                  </a:lnTo>
                  <a:lnTo>
                    <a:pt x="255015" y="40392"/>
                  </a:lnTo>
                  <a:lnTo>
                    <a:pt x="248420" y="29017"/>
                  </a:lnTo>
                  <a:lnTo>
                    <a:pt x="239636" y="18757"/>
                  </a:lnTo>
                  <a:close/>
                </a:path>
              </a:pathLst>
            </a:custGeom>
            <a:ln w="6985">
              <a:solidFill>
                <a:srgbClr val="FFFFFF"/>
              </a:solidFill>
            </a:ln>
          </p:spPr>
          <p:txBody>
            <a:bodyPr wrap="square" lIns="0" tIns="0" rIns="0" bIns="0" rtlCol="0"/>
            <a:lstStyle/>
            <a:p>
              <a:endParaRPr sz="2400"/>
            </a:p>
          </p:txBody>
        </p:sp>
      </p:grpSp>
      <p:sp>
        <p:nvSpPr>
          <p:cNvPr id="14" name="object 14"/>
          <p:cNvSpPr/>
          <p:nvPr/>
        </p:nvSpPr>
        <p:spPr>
          <a:xfrm>
            <a:off x="503937" y="2638685"/>
            <a:ext cx="388620" cy="317500"/>
          </a:xfrm>
          <a:custGeom>
            <a:avLst/>
            <a:gdLst/>
            <a:ahLst/>
            <a:cxnLst/>
            <a:rect l="l" t="t" r="r" b="b"/>
            <a:pathLst>
              <a:path w="291465" h="238125">
                <a:moveTo>
                  <a:pt x="162128" y="0"/>
                </a:moveTo>
                <a:lnTo>
                  <a:pt x="153111" y="9359"/>
                </a:lnTo>
                <a:lnTo>
                  <a:pt x="153111" y="92710"/>
                </a:lnTo>
                <a:lnTo>
                  <a:pt x="153987" y="95338"/>
                </a:lnTo>
                <a:lnTo>
                  <a:pt x="157187" y="98844"/>
                </a:lnTo>
                <a:lnTo>
                  <a:pt x="158356" y="99720"/>
                </a:lnTo>
                <a:lnTo>
                  <a:pt x="159804" y="100012"/>
                </a:lnTo>
                <a:lnTo>
                  <a:pt x="164465" y="100012"/>
                </a:lnTo>
                <a:lnTo>
                  <a:pt x="167081" y="98844"/>
                </a:lnTo>
                <a:lnTo>
                  <a:pt x="170281" y="95338"/>
                </a:lnTo>
                <a:lnTo>
                  <a:pt x="176403" y="81013"/>
                </a:lnTo>
                <a:lnTo>
                  <a:pt x="179603" y="72529"/>
                </a:lnTo>
                <a:lnTo>
                  <a:pt x="185712" y="59080"/>
                </a:lnTo>
                <a:lnTo>
                  <a:pt x="190080" y="52641"/>
                </a:lnTo>
                <a:lnTo>
                  <a:pt x="195605" y="47091"/>
                </a:lnTo>
                <a:lnTo>
                  <a:pt x="202590" y="44157"/>
                </a:lnTo>
                <a:lnTo>
                  <a:pt x="205790" y="43281"/>
                </a:lnTo>
                <a:lnTo>
                  <a:pt x="208419" y="43281"/>
                </a:lnTo>
                <a:lnTo>
                  <a:pt x="214820" y="44742"/>
                </a:lnTo>
                <a:lnTo>
                  <a:pt x="218020" y="46507"/>
                </a:lnTo>
                <a:lnTo>
                  <a:pt x="220637" y="48844"/>
                </a:lnTo>
                <a:lnTo>
                  <a:pt x="223558" y="50888"/>
                </a:lnTo>
                <a:lnTo>
                  <a:pt x="251498" y="96507"/>
                </a:lnTo>
                <a:lnTo>
                  <a:pt x="266052" y="141541"/>
                </a:lnTo>
                <a:lnTo>
                  <a:pt x="273329" y="184238"/>
                </a:lnTo>
                <a:lnTo>
                  <a:pt x="273329" y="196227"/>
                </a:lnTo>
                <a:lnTo>
                  <a:pt x="252666" y="219621"/>
                </a:lnTo>
                <a:lnTo>
                  <a:pt x="189496" y="219621"/>
                </a:lnTo>
                <a:lnTo>
                  <a:pt x="171742" y="191249"/>
                </a:lnTo>
                <a:lnTo>
                  <a:pt x="171742" y="145630"/>
                </a:lnTo>
                <a:lnTo>
                  <a:pt x="171450" y="140957"/>
                </a:lnTo>
                <a:lnTo>
                  <a:pt x="145249" y="110832"/>
                </a:lnTo>
                <a:lnTo>
                  <a:pt x="138557" y="111417"/>
                </a:lnTo>
                <a:lnTo>
                  <a:pt x="119341" y="145630"/>
                </a:lnTo>
                <a:lnTo>
                  <a:pt x="119341" y="191249"/>
                </a:lnTo>
                <a:lnTo>
                  <a:pt x="119049" y="199440"/>
                </a:lnTo>
                <a:lnTo>
                  <a:pt x="101587" y="219621"/>
                </a:lnTo>
                <a:lnTo>
                  <a:pt x="38417" y="219621"/>
                </a:lnTo>
                <a:lnTo>
                  <a:pt x="17754" y="196227"/>
                </a:lnTo>
                <a:lnTo>
                  <a:pt x="17754" y="184238"/>
                </a:lnTo>
                <a:lnTo>
                  <a:pt x="25031" y="141541"/>
                </a:lnTo>
                <a:lnTo>
                  <a:pt x="43662" y="86271"/>
                </a:lnTo>
                <a:lnTo>
                  <a:pt x="67525" y="50888"/>
                </a:lnTo>
                <a:lnTo>
                  <a:pt x="70446" y="48844"/>
                </a:lnTo>
                <a:lnTo>
                  <a:pt x="73063" y="46507"/>
                </a:lnTo>
                <a:lnTo>
                  <a:pt x="76263" y="44742"/>
                </a:lnTo>
                <a:lnTo>
                  <a:pt x="78308" y="44157"/>
                </a:lnTo>
                <a:lnTo>
                  <a:pt x="82664" y="43281"/>
                </a:lnTo>
                <a:lnTo>
                  <a:pt x="85293" y="43281"/>
                </a:lnTo>
                <a:lnTo>
                  <a:pt x="111480" y="72529"/>
                </a:lnTo>
                <a:lnTo>
                  <a:pt x="114693" y="81013"/>
                </a:lnTo>
                <a:lnTo>
                  <a:pt x="120802" y="95338"/>
                </a:lnTo>
                <a:lnTo>
                  <a:pt x="124002" y="98844"/>
                </a:lnTo>
                <a:lnTo>
                  <a:pt x="126618" y="100012"/>
                </a:lnTo>
                <a:lnTo>
                  <a:pt x="131279" y="100012"/>
                </a:lnTo>
                <a:lnTo>
                  <a:pt x="132740" y="99720"/>
                </a:lnTo>
                <a:lnTo>
                  <a:pt x="136232" y="96507"/>
                </a:lnTo>
                <a:lnTo>
                  <a:pt x="137680" y="93878"/>
                </a:lnTo>
                <a:lnTo>
                  <a:pt x="137972" y="92710"/>
                </a:lnTo>
                <a:lnTo>
                  <a:pt x="137972" y="9359"/>
                </a:lnTo>
                <a:lnTo>
                  <a:pt x="128955" y="0"/>
                </a:lnTo>
                <a:lnTo>
                  <a:pt x="125463" y="889"/>
                </a:lnTo>
                <a:lnTo>
                  <a:pt x="124002" y="1473"/>
                </a:lnTo>
                <a:lnTo>
                  <a:pt x="122834" y="2641"/>
                </a:lnTo>
                <a:lnTo>
                  <a:pt x="120802" y="5854"/>
                </a:lnTo>
                <a:lnTo>
                  <a:pt x="120218" y="7315"/>
                </a:lnTo>
                <a:lnTo>
                  <a:pt x="120218" y="49136"/>
                </a:lnTo>
                <a:lnTo>
                  <a:pt x="117894" y="45326"/>
                </a:lnTo>
                <a:lnTo>
                  <a:pt x="113233" y="39192"/>
                </a:lnTo>
                <a:lnTo>
                  <a:pt x="104495" y="31877"/>
                </a:lnTo>
                <a:lnTo>
                  <a:pt x="101587" y="29832"/>
                </a:lnTo>
                <a:lnTo>
                  <a:pt x="98386" y="28663"/>
                </a:lnTo>
                <a:lnTo>
                  <a:pt x="95770" y="27203"/>
                </a:lnTo>
                <a:lnTo>
                  <a:pt x="92570" y="26619"/>
                </a:lnTo>
                <a:lnTo>
                  <a:pt x="89941" y="25742"/>
                </a:lnTo>
                <a:lnTo>
                  <a:pt x="87325" y="25450"/>
                </a:lnTo>
                <a:lnTo>
                  <a:pt x="82080" y="25450"/>
                </a:lnTo>
                <a:lnTo>
                  <a:pt x="77139" y="26035"/>
                </a:lnTo>
                <a:lnTo>
                  <a:pt x="43370" y="51473"/>
                </a:lnTo>
                <a:lnTo>
                  <a:pt x="23291" y="88900"/>
                </a:lnTo>
                <a:lnTo>
                  <a:pt x="10477" y="126047"/>
                </a:lnTo>
                <a:lnTo>
                  <a:pt x="1168" y="174002"/>
                </a:lnTo>
                <a:lnTo>
                  <a:pt x="0" y="198272"/>
                </a:lnTo>
                <a:lnTo>
                  <a:pt x="584" y="202361"/>
                </a:lnTo>
                <a:lnTo>
                  <a:pt x="28524" y="235699"/>
                </a:lnTo>
                <a:lnTo>
                  <a:pt x="36677" y="237744"/>
                </a:lnTo>
                <a:lnTo>
                  <a:pt x="101003" y="237744"/>
                </a:lnTo>
                <a:lnTo>
                  <a:pt x="133604" y="215823"/>
                </a:lnTo>
                <a:lnTo>
                  <a:pt x="137388" y="197104"/>
                </a:lnTo>
                <a:lnTo>
                  <a:pt x="137388" y="145630"/>
                </a:lnTo>
                <a:lnTo>
                  <a:pt x="137972" y="138328"/>
                </a:lnTo>
                <a:lnTo>
                  <a:pt x="145249" y="128384"/>
                </a:lnTo>
                <a:lnTo>
                  <a:pt x="147002" y="128676"/>
                </a:lnTo>
                <a:lnTo>
                  <a:pt x="153695" y="145630"/>
                </a:lnTo>
                <a:lnTo>
                  <a:pt x="153695" y="197104"/>
                </a:lnTo>
                <a:lnTo>
                  <a:pt x="154571" y="202361"/>
                </a:lnTo>
                <a:lnTo>
                  <a:pt x="176974" y="234823"/>
                </a:lnTo>
                <a:lnTo>
                  <a:pt x="190080" y="237744"/>
                </a:lnTo>
                <a:lnTo>
                  <a:pt x="254406" y="237744"/>
                </a:lnTo>
                <a:lnTo>
                  <a:pt x="286715" y="214642"/>
                </a:lnTo>
                <a:lnTo>
                  <a:pt x="291084" y="198272"/>
                </a:lnTo>
                <a:lnTo>
                  <a:pt x="290791" y="184238"/>
                </a:lnTo>
                <a:lnTo>
                  <a:pt x="280606" y="126047"/>
                </a:lnTo>
                <a:lnTo>
                  <a:pt x="267792" y="88900"/>
                </a:lnTo>
                <a:lnTo>
                  <a:pt x="247713" y="51473"/>
                </a:lnTo>
                <a:lnTo>
                  <a:pt x="218313" y="27203"/>
                </a:lnTo>
                <a:lnTo>
                  <a:pt x="209003" y="25450"/>
                </a:lnTo>
                <a:lnTo>
                  <a:pt x="203758" y="25450"/>
                </a:lnTo>
                <a:lnTo>
                  <a:pt x="201142" y="25742"/>
                </a:lnTo>
                <a:lnTo>
                  <a:pt x="198513" y="26619"/>
                </a:lnTo>
                <a:lnTo>
                  <a:pt x="195313" y="27203"/>
                </a:lnTo>
                <a:lnTo>
                  <a:pt x="192697" y="28663"/>
                </a:lnTo>
                <a:lnTo>
                  <a:pt x="189496" y="29832"/>
                </a:lnTo>
                <a:lnTo>
                  <a:pt x="183388" y="34213"/>
                </a:lnTo>
                <a:lnTo>
                  <a:pt x="177850" y="39192"/>
                </a:lnTo>
                <a:lnTo>
                  <a:pt x="173189" y="45326"/>
                </a:lnTo>
                <a:lnTo>
                  <a:pt x="170865" y="49136"/>
                </a:lnTo>
                <a:lnTo>
                  <a:pt x="170865" y="7315"/>
                </a:lnTo>
                <a:lnTo>
                  <a:pt x="170281" y="5854"/>
                </a:lnTo>
                <a:lnTo>
                  <a:pt x="168249" y="2641"/>
                </a:lnTo>
                <a:lnTo>
                  <a:pt x="167081" y="1473"/>
                </a:lnTo>
                <a:lnTo>
                  <a:pt x="163588" y="292"/>
                </a:lnTo>
                <a:lnTo>
                  <a:pt x="162128" y="0"/>
                </a:lnTo>
                <a:close/>
              </a:path>
            </a:pathLst>
          </a:custGeom>
          <a:solidFill>
            <a:srgbClr val="FFFFFF"/>
          </a:solidFill>
        </p:spPr>
        <p:txBody>
          <a:bodyPr wrap="square" lIns="0" tIns="0" rIns="0" bIns="0" rtlCol="0"/>
          <a:lstStyle/>
          <a:p>
            <a:endParaRPr sz="2400"/>
          </a:p>
        </p:txBody>
      </p:sp>
      <p:grpSp>
        <p:nvGrpSpPr>
          <p:cNvPr id="15" name="object 15"/>
          <p:cNvGrpSpPr/>
          <p:nvPr/>
        </p:nvGrpSpPr>
        <p:grpSpPr>
          <a:xfrm>
            <a:off x="530956" y="3484256"/>
            <a:ext cx="339806" cy="392853"/>
            <a:chOff x="398216" y="2875975"/>
            <a:chExt cx="254635" cy="294640"/>
          </a:xfrm>
        </p:grpSpPr>
        <p:pic>
          <p:nvPicPr>
            <p:cNvPr id="16" name="object 16"/>
            <p:cNvPicPr/>
            <p:nvPr/>
          </p:nvPicPr>
          <p:blipFill>
            <a:blip r:embed="rId3" cstate="print"/>
            <a:stretch>
              <a:fillRect/>
            </a:stretch>
          </p:blipFill>
          <p:spPr>
            <a:xfrm>
              <a:off x="398216" y="2938985"/>
              <a:ext cx="127373" cy="155834"/>
            </a:xfrm>
            <a:prstGeom prst="rect">
              <a:avLst/>
            </a:prstGeom>
          </p:spPr>
        </p:pic>
        <p:sp>
          <p:nvSpPr>
            <p:cNvPr id="17" name="object 17"/>
            <p:cNvSpPr/>
            <p:nvPr/>
          </p:nvSpPr>
          <p:spPr>
            <a:xfrm>
              <a:off x="481620" y="2883796"/>
              <a:ext cx="137795" cy="278765"/>
            </a:xfrm>
            <a:custGeom>
              <a:avLst/>
              <a:gdLst/>
              <a:ahLst/>
              <a:cxnLst/>
              <a:rect l="l" t="t" r="r" b="b"/>
              <a:pathLst>
                <a:path w="137795" h="278764">
                  <a:moveTo>
                    <a:pt x="0" y="278653"/>
                  </a:moveTo>
                  <a:lnTo>
                    <a:pt x="33333" y="245381"/>
                  </a:lnTo>
                  <a:lnTo>
                    <a:pt x="46867" y="247907"/>
                  </a:lnTo>
                  <a:lnTo>
                    <a:pt x="60621" y="246611"/>
                  </a:lnTo>
                  <a:lnTo>
                    <a:pt x="132393" y="186335"/>
                  </a:lnTo>
                  <a:lnTo>
                    <a:pt x="137381" y="173448"/>
                  </a:lnTo>
                  <a:lnTo>
                    <a:pt x="135760" y="166565"/>
                  </a:lnTo>
                  <a:lnTo>
                    <a:pt x="131454" y="160561"/>
                  </a:lnTo>
                  <a:lnTo>
                    <a:pt x="126290" y="155406"/>
                  </a:lnTo>
                  <a:lnTo>
                    <a:pt x="118309" y="153531"/>
                  </a:lnTo>
                  <a:lnTo>
                    <a:pt x="112205" y="155875"/>
                  </a:lnTo>
                  <a:lnTo>
                    <a:pt x="120495" y="145916"/>
                  </a:lnTo>
                  <a:lnTo>
                    <a:pt x="124295" y="137013"/>
                  </a:lnTo>
                  <a:lnTo>
                    <a:pt x="123693" y="128987"/>
                  </a:lnTo>
                  <a:lnTo>
                    <a:pt x="118778" y="121665"/>
                  </a:lnTo>
                  <a:lnTo>
                    <a:pt x="112675" y="115573"/>
                  </a:lnTo>
                  <a:lnTo>
                    <a:pt x="103285" y="114167"/>
                  </a:lnTo>
                  <a:lnTo>
                    <a:pt x="96243" y="117916"/>
                  </a:lnTo>
                  <a:lnTo>
                    <a:pt x="101422" y="111063"/>
                  </a:lnTo>
                  <a:lnTo>
                    <a:pt x="103872" y="103506"/>
                  </a:lnTo>
                  <a:lnTo>
                    <a:pt x="102977" y="95774"/>
                  </a:lnTo>
                  <a:lnTo>
                    <a:pt x="98121" y="88393"/>
                  </a:lnTo>
                  <a:lnTo>
                    <a:pt x="92392" y="84263"/>
                  </a:lnTo>
                  <a:lnTo>
                    <a:pt x="86091" y="82418"/>
                  </a:lnTo>
                  <a:lnTo>
                    <a:pt x="79701" y="82858"/>
                  </a:lnTo>
                  <a:lnTo>
                    <a:pt x="73708" y="85581"/>
                  </a:lnTo>
                  <a:lnTo>
                    <a:pt x="126759" y="32627"/>
                  </a:lnTo>
                  <a:lnTo>
                    <a:pt x="130706" y="26542"/>
                  </a:lnTo>
                  <a:lnTo>
                    <a:pt x="131924" y="19447"/>
                  </a:lnTo>
                  <a:lnTo>
                    <a:pt x="130324" y="12264"/>
                  </a:lnTo>
                  <a:lnTo>
                    <a:pt x="125820" y="5916"/>
                  </a:lnTo>
                  <a:lnTo>
                    <a:pt x="119460" y="1618"/>
                  </a:lnTo>
                  <a:lnTo>
                    <a:pt x="112264" y="0"/>
                  </a:lnTo>
                  <a:lnTo>
                    <a:pt x="105156" y="1105"/>
                  </a:lnTo>
                  <a:lnTo>
                    <a:pt x="99060" y="4979"/>
                  </a:lnTo>
                  <a:lnTo>
                    <a:pt x="9389" y="95422"/>
                  </a:lnTo>
                </a:path>
              </a:pathLst>
            </a:custGeom>
            <a:ln w="15642">
              <a:solidFill>
                <a:srgbClr val="FFFFFF"/>
              </a:solidFill>
            </a:ln>
          </p:spPr>
          <p:txBody>
            <a:bodyPr wrap="square" lIns="0" tIns="0" rIns="0" bIns="0" rtlCol="0"/>
            <a:lstStyle/>
            <a:p>
              <a:endParaRPr sz="2400"/>
            </a:p>
          </p:txBody>
        </p:sp>
        <p:sp>
          <p:nvSpPr>
            <p:cNvPr id="18" name="object 18"/>
            <p:cNvSpPr/>
            <p:nvPr/>
          </p:nvSpPr>
          <p:spPr>
            <a:xfrm>
              <a:off x="602739" y="2931420"/>
              <a:ext cx="42545" cy="62230"/>
            </a:xfrm>
            <a:custGeom>
              <a:avLst/>
              <a:gdLst/>
              <a:ahLst/>
              <a:cxnLst/>
              <a:rect l="l" t="t" r="r" b="b"/>
              <a:pathLst>
                <a:path w="42545" h="62230">
                  <a:moveTo>
                    <a:pt x="35218" y="21556"/>
                  </a:moveTo>
                  <a:lnTo>
                    <a:pt x="27743" y="11993"/>
                  </a:lnTo>
                  <a:lnTo>
                    <a:pt x="23657" y="5506"/>
                  </a:lnTo>
                  <a:lnTo>
                    <a:pt x="21948" y="1654"/>
                  </a:lnTo>
                  <a:lnTo>
                    <a:pt x="21603" y="0"/>
                  </a:lnTo>
                  <a:lnTo>
                    <a:pt x="21177" y="1581"/>
                  </a:lnTo>
                  <a:lnTo>
                    <a:pt x="19256" y="5271"/>
                  </a:lnTo>
                  <a:lnTo>
                    <a:pt x="14869" y="11598"/>
                  </a:lnTo>
                  <a:lnTo>
                    <a:pt x="7049" y="21087"/>
                  </a:lnTo>
                  <a:lnTo>
                    <a:pt x="0" y="34707"/>
                  </a:lnTo>
                  <a:lnTo>
                    <a:pt x="652" y="47799"/>
                  </a:lnTo>
                  <a:lnTo>
                    <a:pt x="7907" y="57728"/>
                  </a:lnTo>
                  <a:lnTo>
                    <a:pt x="20664" y="61857"/>
                  </a:lnTo>
                  <a:lnTo>
                    <a:pt x="33501" y="58262"/>
                  </a:lnTo>
                  <a:lnTo>
                    <a:pt x="40969" y="48560"/>
                  </a:lnTo>
                  <a:lnTo>
                    <a:pt x="41923" y="35432"/>
                  </a:lnTo>
                  <a:lnTo>
                    <a:pt x="35218" y="21556"/>
                  </a:lnTo>
                  <a:close/>
                </a:path>
              </a:pathLst>
            </a:custGeom>
            <a:ln w="15638">
              <a:solidFill>
                <a:srgbClr val="FFFFFF"/>
              </a:solidFill>
            </a:ln>
          </p:spPr>
          <p:txBody>
            <a:bodyPr wrap="square" lIns="0" tIns="0" rIns="0" bIns="0" rtlCol="0"/>
            <a:lstStyle/>
            <a:p>
              <a:endParaRPr sz="2400"/>
            </a:p>
          </p:txBody>
        </p:sp>
      </p:grpSp>
      <p:sp>
        <p:nvSpPr>
          <p:cNvPr id="19" name="object 19"/>
          <p:cNvSpPr txBox="1"/>
          <p:nvPr/>
        </p:nvSpPr>
        <p:spPr>
          <a:xfrm>
            <a:off x="380338" y="1621291"/>
            <a:ext cx="3636180" cy="2170081"/>
          </a:xfrm>
          <a:prstGeom prst="rect">
            <a:avLst/>
          </a:prstGeom>
        </p:spPr>
        <p:txBody>
          <a:bodyPr vert="horz" wrap="square" lIns="0" tIns="38100" rIns="0" bIns="0" rtlCol="0">
            <a:spAutoFit/>
          </a:bodyPr>
          <a:lstStyle/>
          <a:p>
            <a:pPr marL="16933" marR="6773">
              <a:lnSpc>
                <a:spcPts val="2133"/>
              </a:lnSpc>
              <a:spcBef>
                <a:spcPts val="300"/>
              </a:spcBef>
            </a:pPr>
            <a:r>
              <a:rPr sz="1867" dirty="0">
                <a:solidFill>
                  <a:srgbClr val="5E5E5E"/>
                </a:solidFill>
                <a:latin typeface="Calibri" panose="020F0502020204030204" pitchFamily="34" charset="0"/>
                <a:cs typeface="Calibri" panose="020F0502020204030204" pitchFamily="34" charset="0"/>
              </a:rPr>
              <a:t>A</a:t>
            </a:r>
            <a:r>
              <a:rPr sz="1867" spc="-12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dedicated</a:t>
            </a:r>
            <a:r>
              <a:rPr sz="1867" spc="-8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nurse</a:t>
            </a:r>
            <a:r>
              <a:rPr sz="1867" spc="-47"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team</a:t>
            </a:r>
            <a:r>
              <a:rPr sz="1867" spc="-4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that</a:t>
            </a:r>
            <a:r>
              <a:rPr sz="1867" spc="-40" dirty="0">
                <a:solidFill>
                  <a:srgbClr val="5E5E5E"/>
                </a:solidFill>
                <a:latin typeface="Calibri" panose="020F0502020204030204" pitchFamily="34" charset="0"/>
                <a:cs typeface="Calibri" panose="020F0502020204030204" pitchFamily="34" charset="0"/>
              </a:rPr>
              <a:t> </a:t>
            </a:r>
            <a:r>
              <a:rPr sz="1867" spc="-13" dirty="0">
                <a:solidFill>
                  <a:srgbClr val="5E5E5E"/>
                </a:solidFill>
                <a:latin typeface="Calibri" panose="020F0502020204030204" pitchFamily="34" charset="0"/>
                <a:cs typeface="Calibri" panose="020F0502020204030204" pitchFamily="34" charset="0"/>
              </a:rPr>
              <a:t>offers </a:t>
            </a:r>
            <a:r>
              <a:rPr sz="1867" dirty="0">
                <a:solidFill>
                  <a:srgbClr val="5E5E5E"/>
                </a:solidFill>
                <a:latin typeface="Calibri" panose="020F0502020204030204" pitchFamily="34" charset="0"/>
                <a:cs typeface="Calibri" panose="020F0502020204030204" pitchFamily="34" charset="0"/>
              </a:rPr>
              <a:t>support</a:t>
            </a:r>
            <a:r>
              <a:rPr sz="1867" spc="-8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if</a:t>
            </a:r>
            <a:r>
              <a:rPr sz="1867" spc="-4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you’re</a:t>
            </a:r>
            <a:r>
              <a:rPr sz="1867" spc="-4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living</a:t>
            </a:r>
            <a:r>
              <a:rPr sz="1867" spc="-13" dirty="0">
                <a:solidFill>
                  <a:srgbClr val="5E5E5E"/>
                </a:solidFill>
                <a:latin typeface="Calibri" panose="020F0502020204030204" pitchFamily="34" charset="0"/>
                <a:cs typeface="Calibri" panose="020F0502020204030204" pitchFamily="34" charset="0"/>
              </a:rPr>
              <a:t> </a:t>
            </a:r>
            <a:r>
              <a:rPr sz="1867" spc="-27" dirty="0">
                <a:solidFill>
                  <a:srgbClr val="5E5E5E"/>
                </a:solidFill>
                <a:latin typeface="Calibri" panose="020F0502020204030204" pitchFamily="34" charset="0"/>
                <a:cs typeface="Calibri" panose="020F0502020204030204" pitchFamily="34" charset="0"/>
              </a:rPr>
              <a:t>with:</a:t>
            </a:r>
            <a:endParaRPr sz="1867" dirty="0">
              <a:latin typeface="Calibri" panose="020F0502020204030204" pitchFamily="34" charset="0"/>
              <a:cs typeface="Calibri" panose="020F0502020204030204" pitchFamily="34" charset="0"/>
            </a:endParaRPr>
          </a:p>
          <a:p>
            <a:pPr>
              <a:spcBef>
                <a:spcPts val="67"/>
              </a:spcBef>
            </a:pPr>
            <a:endParaRPr sz="2667" dirty="0">
              <a:latin typeface="Calibri" panose="020F0502020204030204" pitchFamily="34" charset="0"/>
              <a:cs typeface="Calibri" panose="020F0502020204030204" pitchFamily="34" charset="0"/>
            </a:endParaRPr>
          </a:p>
          <a:p>
            <a:pPr marL="805160"/>
            <a:r>
              <a:rPr sz="1867" spc="-13" dirty="0">
                <a:solidFill>
                  <a:srgbClr val="5E5E5E"/>
                </a:solidFill>
                <a:latin typeface="Calibri" panose="020F0502020204030204" pitchFamily="34" charset="0"/>
                <a:cs typeface="Calibri" panose="020F0502020204030204" pitchFamily="34" charset="0"/>
              </a:rPr>
              <a:t>Asthma</a:t>
            </a:r>
            <a:endParaRPr sz="1867" dirty="0">
              <a:latin typeface="Calibri" panose="020F0502020204030204" pitchFamily="34" charset="0"/>
              <a:cs typeface="Calibri" panose="020F0502020204030204" pitchFamily="34" charset="0"/>
            </a:endParaRPr>
          </a:p>
          <a:p>
            <a:pPr>
              <a:lnSpc>
                <a:spcPct val="100000"/>
              </a:lnSpc>
            </a:pPr>
            <a:endParaRPr sz="2000" dirty="0">
              <a:latin typeface="Calibri" panose="020F0502020204030204" pitchFamily="34" charset="0"/>
              <a:cs typeface="Calibri" panose="020F0502020204030204" pitchFamily="34" charset="0"/>
            </a:endParaRPr>
          </a:p>
          <a:p>
            <a:pPr>
              <a:spcBef>
                <a:spcPts val="33"/>
              </a:spcBef>
            </a:pPr>
            <a:endParaRPr sz="1867" dirty="0">
              <a:latin typeface="Calibri" panose="020F0502020204030204" pitchFamily="34" charset="0"/>
              <a:cs typeface="Calibri" panose="020F0502020204030204" pitchFamily="34" charset="0"/>
            </a:endParaRPr>
          </a:p>
          <a:p>
            <a:pPr marL="805160"/>
            <a:r>
              <a:rPr sz="1867" spc="-13" dirty="0">
                <a:solidFill>
                  <a:srgbClr val="5E5E5E"/>
                </a:solidFill>
                <a:latin typeface="Calibri" panose="020F0502020204030204" pitchFamily="34" charset="0"/>
                <a:cs typeface="Calibri" panose="020F0502020204030204" pitchFamily="34" charset="0"/>
              </a:rPr>
              <a:t>Diabetes</a:t>
            </a:r>
            <a:endParaRPr sz="1867" dirty="0">
              <a:latin typeface="Calibri" panose="020F0502020204030204" pitchFamily="34" charset="0"/>
              <a:cs typeface="Calibri" panose="020F0502020204030204" pitchFamily="34" charset="0"/>
            </a:endParaRPr>
          </a:p>
        </p:txBody>
      </p:sp>
      <p:sp>
        <p:nvSpPr>
          <p:cNvPr id="20" name="object 20"/>
          <p:cNvSpPr/>
          <p:nvPr/>
        </p:nvSpPr>
        <p:spPr>
          <a:xfrm>
            <a:off x="7095744" y="4257023"/>
            <a:ext cx="5096933" cy="1953260"/>
          </a:xfrm>
          <a:custGeom>
            <a:avLst/>
            <a:gdLst/>
            <a:ahLst/>
            <a:cxnLst/>
            <a:rect l="l" t="t" r="r" b="b"/>
            <a:pathLst>
              <a:path w="3822700" h="1464945">
                <a:moveTo>
                  <a:pt x="3822191" y="0"/>
                </a:moveTo>
                <a:lnTo>
                  <a:pt x="0" y="0"/>
                </a:lnTo>
                <a:lnTo>
                  <a:pt x="0" y="1464576"/>
                </a:lnTo>
                <a:lnTo>
                  <a:pt x="3822191" y="1464576"/>
                </a:lnTo>
                <a:lnTo>
                  <a:pt x="3822191" y="0"/>
                </a:lnTo>
                <a:close/>
              </a:path>
            </a:pathLst>
          </a:custGeom>
          <a:solidFill>
            <a:srgbClr val="001F69"/>
          </a:solidFill>
        </p:spPr>
        <p:txBody>
          <a:bodyPr wrap="square" lIns="0" tIns="0" rIns="0" bIns="0" rtlCol="0"/>
          <a:lstStyle/>
          <a:p>
            <a:endParaRPr sz="2400"/>
          </a:p>
        </p:txBody>
      </p:sp>
      <p:sp>
        <p:nvSpPr>
          <p:cNvPr id="21" name="object 21"/>
          <p:cNvSpPr txBox="1"/>
          <p:nvPr/>
        </p:nvSpPr>
        <p:spPr>
          <a:xfrm>
            <a:off x="7562299" y="4692386"/>
            <a:ext cx="3996267" cy="468632"/>
          </a:xfrm>
          <a:prstGeom prst="rect">
            <a:avLst/>
          </a:prstGeom>
        </p:spPr>
        <p:txBody>
          <a:bodyPr vert="horz" wrap="square" lIns="0" tIns="16933" rIns="0" bIns="0" rtlCol="0">
            <a:spAutoFit/>
          </a:bodyPr>
          <a:lstStyle/>
          <a:p>
            <a:pPr marL="16933" marR="6773">
              <a:spcBef>
                <a:spcPts val="133"/>
              </a:spcBef>
            </a:pPr>
            <a:r>
              <a:rPr sz="1467" dirty="0">
                <a:solidFill>
                  <a:srgbClr val="FFFFFF"/>
                </a:solidFill>
                <a:latin typeface="Calibri" panose="020F0502020204030204" pitchFamily="34" charset="0"/>
                <a:cs typeface="Calibri" panose="020F0502020204030204" pitchFamily="34" charset="0"/>
              </a:rPr>
              <a:t>You</a:t>
            </a:r>
            <a:r>
              <a:rPr sz="1467" spc="-27"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also</a:t>
            </a:r>
            <a:r>
              <a:rPr sz="1467" spc="-40"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have</a:t>
            </a:r>
            <a:r>
              <a:rPr sz="1467" spc="-20"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additional</a:t>
            </a:r>
            <a:r>
              <a:rPr sz="1467" spc="-13"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support</a:t>
            </a:r>
            <a:r>
              <a:rPr sz="1467" spc="-53"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from</a:t>
            </a:r>
            <a:r>
              <a:rPr sz="1467" spc="-73" dirty="0">
                <a:solidFill>
                  <a:srgbClr val="FFFFFF"/>
                </a:solidFill>
                <a:latin typeface="Calibri" panose="020F0502020204030204" pitchFamily="34" charset="0"/>
                <a:cs typeface="Calibri" panose="020F0502020204030204" pitchFamily="34" charset="0"/>
              </a:rPr>
              <a:t> </a:t>
            </a:r>
            <a:r>
              <a:rPr sz="1467" spc="-13" dirty="0">
                <a:solidFill>
                  <a:srgbClr val="FFFFFF"/>
                </a:solidFill>
                <a:latin typeface="Calibri" panose="020F0502020204030204" pitchFamily="34" charset="0"/>
                <a:cs typeface="Calibri" panose="020F0502020204030204" pitchFamily="34" charset="0"/>
              </a:rPr>
              <a:t>dietitians, </a:t>
            </a:r>
            <a:r>
              <a:rPr sz="1467" dirty="0">
                <a:solidFill>
                  <a:srgbClr val="FFFFFF"/>
                </a:solidFill>
                <a:latin typeface="Calibri" panose="020F0502020204030204" pitchFamily="34" charset="0"/>
                <a:cs typeface="Calibri" panose="020F0502020204030204" pitchFamily="34" charset="0"/>
              </a:rPr>
              <a:t>health</a:t>
            </a:r>
            <a:r>
              <a:rPr sz="1467" spc="-47"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educators,</a:t>
            </a:r>
            <a:r>
              <a:rPr sz="1467" spc="-73"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and</a:t>
            </a:r>
            <a:r>
              <a:rPr sz="1467" spc="-40" dirty="0">
                <a:solidFill>
                  <a:srgbClr val="FFFFFF"/>
                </a:solidFill>
                <a:latin typeface="Calibri" panose="020F0502020204030204" pitchFamily="34" charset="0"/>
                <a:cs typeface="Calibri" panose="020F0502020204030204" pitchFamily="34" charset="0"/>
              </a:rPr>
              <a:t> </a:t>
            </a:r>
            <a:r>
              <a:rPr sz="1467" spc="-13" dirty="0">
                <a:solidFill>
                  <a:srgbClr val="FFFFFF"/>
                </a:solidFill>
                <a:latin typeface="Calibri" panose="020F0502020204030204" pitchFamily="34" charset="0"/>
                <a:cs typeface="Calibri" panose="020F0502020204030204" pitchFamily="34" charset="0"/>
              </a:rPr>
              <a:t>pharmacists.</a:t>
            </a:r>
            <a:endParaRPr sz="1467" dirty="0">
              <a:latin typeface="Calibri" panose="020F0502020204030204" pitchFamily="34" charset="0"/>
              <a:cs typeface="Calibri" panose="020F0502020204030204" pitchFamily="34" charset="0"/>
            </a:endParaRPr>
          </a:p>
        </p:txBody>
      </p:sp>
      <p:pic>
        <p:nvPicPr>
          <p:cNvPr id="23" name="object 23"/>
          <p:cNvPicPr/>
          <p:nvPr/>
        </p:nvPicPr>
        <p:blipFill>
          <a:blip r:embed="rId4" cstate="print"/>
          <a:stretch>
            <a:fillRect/>
          </a:stretch>
        </p:blipFill>
        <p:spPr>
          <a:xfrm>
            <a:off x="7095745" y="648207"/>
            <a:ext cx="5096255" cy="3688079"/>
          </a:xfrm>
          <a:prstGeom prst="rect">
            <a:avLst/>
          </a:prstGeom>
        </p:spPr>
      </p:pic>
      <p:sp>
        <p:nvSpPr>
          <p:cNvPr id="28" name="object 28"/>
          <p:cNvSpPr txBox="1"/>
          <p:nvPr/>
        </p:nvSpPr>
        <p:spPr>
          <a:xfrm>
            <a:off x="1186237" y="4253029"/>
            <a:ext cx="3083560" cy="304421"/>
          </a:xfrm>
          <a:prstGeom prst="rect">
            <a:avLst/>
          </a:prstGeom>
        </p:spPr>
        <p:txBody>
          <a:bodyPr vert="horz" wrap="square" lIns="0" tIns="16933" rIns="0" bIns="0" rtlCol="0">
            <a:spAutoFit/>
          </a:bodyPr>
          <a:lstStyle/>
          <a:p>
            <a:pPr marL="16933">
              <a:spcBef>
                <a:spcPts val="133"/>
              </a:spcBef>
            </a:pPr>
            <a:r>
              <a:rPr sz="1867" dirty="0">
                <a:solidFill>
                  <a:srgbClr val="5E5E5E"/>
                </a:solidFill>
                <a:latin typeface="Calibri" panose="020F0502020204030204" pitchFamily="34" charset="0"/>
                <a:cs typeface="Calibri" panose="020F0502020204030204" pitchFamily="34" charset="0"/>
              </a:rPr>
              <a:t>Heart</a:t>
            </a:r>
            <a:r>
              <a:rPr sz="1867" spc="-4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disease</a:t>
            </a:r>
            <a:r>
              <a:rPr sz="1867" spc="-73"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or</a:t>
            </a:r>
            <a:r>
              <a:rPr sz="1867" spc="-4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heart</a:t>
            </a:r>
            <a:r>
              <a:rPr sz="1867" spc="-47" dirty="0">
                <a:solidFill>
                  <a:srgbClr val="5E5E5E"/>
                </a:solidFill>
                <a:latin typeface="Calibri" panose="020F0502020204030204" pitchFamily="34" charset="0"/>
                <a:cs typeface="Calibri" panose="020F0502020204030204" pitchFamily="34" charset="0"/>
              </a:rPr>
              <a:t> </a:t>
            </a:r>
            <a:r>
              <a:rPr sz="1867" spc="-13" dirty="0">
                <a:solidFill>
                  <a:srgbClr val="5E5E5E"/>
                </a:solidFill>
                <a:latin typeface="Calibri" panose="020F0502020204030204" pitchFamily="34" charset="0"/>
                <a:cs typeface="Calibri" panose="020F0502020204030204" pitchFamily="34" charset="0"/>
              </a:rPr>
              <a:t>failure</a:t>
            </a:r>
            <a:endParaRPr sz="1867">
              <a:latin typeface="Calibri" panose="020F0502020204030204" pitchFamily="34" charset="0"/>
              <a:cs typeface="Calibri" panose="020F0502020204030204" pitchFamily="34" charset="0"/>
            </a:endParaRPr>
          </a:p>
        </p:txBody>
      </p:sp>
      <p:sp>
        <p:nvSpPr>
          <p:cNvPr id="29" name="object 29"/>
          <p:cNvSpPr txBox="1"/>
          <p:nvPr/>
        </p:nvSpPr>
        <p:spPr>
          <a:xfrm>
            <a:off x="1186237" y="5106531"/>
            <a:ext cx="5013960" cy="304421"/>
          </a:xfrm>
          <a:prstGeom prst="rect">
            <a:avLst/>
          </a:prstGeom>
        </p:spPr>
        <p:txBody>
          <a:bodyPr vert="horz" wrap="square" lIns="0" tIns="16933" rIns="0" bIns="0" rtlCol="0">
            <a:spAutoFit/>
          </a:bodyPr>
          <a:lstStyle/>
          <a:p>
            <a:pPr marL="16933">
              <a:spcBef>
                <a:spcPts val="133"/>
              </a:spcBef>
            </a:pPr>
            <a:r>
              <a:rPr sz="1867" dirty="0">
                <a:solidFill>
                  <a:srgbClr val="5E5E5E"/>
                </a:solidFill>
                <a:latin typeface="Calibri" panose="020F0502020204030204" pitchFamily="34" charset="0"/>
                <a:cs typeface="Calibri" panose="020F0502020204030204" pitchFamily="34" charset="0"/>
              </a:rPr>
              <a:t>Chronic</a:t>
            </a:r>
            <a:r>
              <a:rPr sz="1867" spc="-8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obstructive</a:t>
            </a:r>
            <a:r>
              <a:rPr sz="1867" spc="-73"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pulmonary</a:t>
            </a:r>
            <a:r>
              <a:rPr sz="1867" spc="-80" dirty="0">
                <a:solidFill>
                  <a:srgbClr val="5E5E5E"/>
                </a:solidFill>
                <a:latin typeface="Calibri" panose="020F0502020204030204" pitchFamily="34" charset="0"/>
                <a:cs typeface="Calibri" panose="020F0502020204030204" pitchFamily="34" charset="0"/>
              </a:rPr>
              <a:t> </a:t>
            </a:r>
            <a:r>
              <a:rPr sz="1867" dirty="0">
                <a:solidFill>
                  <a:srgbClr val="5E5E5E"/>
                </a:solidFill>
                <a:latin typeface="Calibri" panose="020F0502020204030204" pitchFamily="34" charset="0"/>
                <a:cs typeface="Calibri" panose="020F0502020204030204" pitchFamily="34" charset="0"/>
              </a:rPr>
              <a:t>disease</a:t>
            </a:r>
            <a:r>
              <a:rPr sz="1867" spc="-87" dirty="0">
                <a:solidFill>
                  <a:srgbClr val="5E5E5E"/>
                </a:solidFill>
                <a:latin typeface="Calibri" panose="020F0502020204030204" pitchFamily="34" charset="0"/>
                <a:cs typeface="Calibri" panose="020F0502020204030204" pitchFamily="34" charset="0"/>
              </a:rPr>
              <a:t> </a:t>
            </a:r>
            <a:r>
              <a:rPr sz="1867" spc="-13" dirty="0">
                <a:solidFill>
                  <a:srgbClr val="5E5E5E"/>
                </a:solidFill>
                <a:latin typeface="Calibri" panose="020F0502020204030204" pitchFamily="34" charset="0"/>
                <a:cs typeface="Calibri" panose="020F0502020204030204" pitchFamily="34" charset="0"/>
              </a:rPr>
              <a:t>(COPD)</a:t>
            </a:r>
            <a:endParaRPr sz="1867" dirty="0">
              <a:latin typeface="Calibri" panose="020F0502020204030204" pitchFamily="34" charset="0"/>
              <a:cs typeface="Calibri" panose="020F0502020204030204" pitchFamily="34" charset="0"/>
            </a:endParaRPr>
          </a:p>
        </p:txBody>
      </p:sp>
      <p:sp>
        <p:nvSpPr>
          <p:cNvPr id="22" name="Slide Number Placeholder 21">
            <a:extLst>
              <a:ext uri="{FF2B5EF4-FFF2-40B4-BE49-F238E27FC236}">
                <a16:creationId xmlns:a16="http://schemas.microsoft.com/office/drawing/2014/main" id="{5E6EDE7D-8CCA-DD32-C9B0-FCF99243CA5C}"/>
              </a:ext>
            </a:extLst>
          </p:cNvPr>
          <p:cNvSpPr>
            <a:spLocks noGrp="1"/>
          </p:cNvSpPr>
          <p:nvPr>
            <p:ph type="sldNum" sz="quarter" idx="12"/>
          </p:nvPr>
        </p:nvSpPr>
        <p:spPr/>
        <p:txBody>
          <a:bodyPr/>
          <a:lstStyle/>
          <a:p>
            <a:fld id="{3A98EE3D-8CD1-4C3F-BD1C-C98C9596463C}" type="slidenum">
              <a:rPr lang="en-US" smtClean="0"/>
              <a:t>41</a:t>
            </a:fld>
            <a:endParaRPr lang="en-US" dirty="0"/>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465569" y="631952"/>
            <a:ext cx="4726431" cy="5590538"/>
            <a:chOff x="5599176" y="473964"/>
            <a:chExt cx="3544823" cy="4192904"/>
          </a:xfrm>
        </p:grpSpPr>
        <p:sp>
          <p:nvSpPr>
            <p:cNvPr id="3" name="object 3"/>
            <p:cNvSpPr/>
            <p:nvPr/>
          </p:nvSpPr>
          <p:spPr>
            <a:xfrm>
              <a:off x="5599176" y="3240023"/>
              <a:ext cx="3537585" cy="1426845"/>
            </a:xfrm>
            <a:custGeom>
              <a:avLst/>
              <a:gdLst/>
              <a:ahLst/>
              <a:cxnLst/>
              <a:rect l="l" t="t" r="r" b="b"/>
              <a:pathLst>
                <a:path w="3537584" h="1426845">
                  <a:moveTo>
                    <a:pt x="3537191" y="0"/>
                  </a:moveTo>
                  <a:lnTo>
                    <a:pt x="0" y="0"/>
                  </a:lnTo>
                  <a:lnTo>
                    <a:pt x="0" y="1426464"/>
                  </a:lnTo>
                  <a:lnTo>
                    <a:pt x="3537191" y="1426464"/>
                  </a:lnTo>
                  <a:lnTo>
                    <a:pt x="3537191" y="0"/>
                  </a:lnTo>
                  <a:close/>
                </a:path>
              </a:pathLst>
            </a:custGeom>
            <a:solidFill>
              <a:srgbClr val="001F69"/>
            </a:solidFill>
          </p:spPr>
          <p:txBody>
            <a:bodyPr wrap="square" lIns="0" tIns="0" rIns="0" bIns="0" rtlCol="0"/>
            <a:lstStyle/>
            <a:p>
              <a:endParaRPr sz="2400"/>
            </a:p>
          </p:txBody>
        </p:sp>
        <p:pic>
          <p:nvPicPr>
            <p:cNvPr id="4" name="object 4"/>
            <p:cNvPicPr/>
            <p:nvPr/>
          </p:nvPicPr>
          <p:blipFill>
            <a:blip r:embed="rId2" cstate="print"/>
            <a:stretch>
              <a:fillRect/>
            </a:stretch>
          </p:blipFill>
          <p:spPr>
            <a:xfrm>
              <a:off x="5599176" y="473964"/>
              <a:ext cx="3544823" cy="2766047"/>
            </a:xfrm>
            <a:prstGeom prst="rect">
              <a:avLst/>
            </a:prstGeom>
          </p:spPr>
        </p:pic>
      </p:grpSp>
      <p:sp>
        <p:nvSpPr>
          <p:cNvPr id="10" name="object 10"/>
          <p:cNvSpPr txBox="1">
            <a:spLocks noGrp="1"/>
          </p:cNvSpPr>
          <p:nvPr>
            <p:ph type="title"/>
          </p:nvPr>
        </p:nvSpPr>
        <p:spPr>
          <a:xfrm>
            <a:off x="450849" y="533934"/>
            <a:ext cx="14706155" cy="508687"/>
          </a:xfrm>
          <a:prstGeom prst="rect">
            <a:avLst/>
          </a:prstGeom>
        </p:spPr>
        <p:txBody>
          <a:bodyPr vert="horz" wrap="square" lIns="0" tIns="16087" rIns="0" bIns="0" rtlCol="0" anchor="b">
            <a:spAutoFit/>
          </a:bodyPr>
          <a:lstStyle/>
          <a:p>
            <a:pPr marL="16933">
              <a:spcBef>
                <a:spcPts val="127"/>
              </a:spcBef>
            </a:pPr>
            <a:r>
              <a:rPr sz="3200" b="1" spc="-140" dirty="0">
                <a:latin typeface="Calibri" panose="020F0502020204030204" pitchFamily="34" charset="0"/>
                <a:cs typeface="Calibri" panose="020F0502020204030204" pitchFamily="34" charset="0"/>
              </a:rPr>
              <a:t>Diabetes</a:t>
            </a:r>
            <a:r>
              <a:rPr sz="3200" b="1" spc="-187" dirty="0">
                <a:latin typeface="Calibri" panose="020F0502020204030204" pitchFamily="34" charset="0"/>
                <a:cs typeface="Calibri" panose="020F0502020204030204" pitchFamily="34" charset="0"/>
              </a:rPr>
              <a:t> </a:t>
            </a:r>
            <a:r>
              <a:rPr sz="3200" b="1" spc="-147" dirty="0">
                <a:latin typeface="Calibri" panose="020F0502020204030204" pitchFamily="34" charset="0"/>
                <a:cs typeface="Calibri" panose="020F0502020204030204" pitchFamily="34" charset="0"/>
              </a:rPr>
              <a:t>Prevention</a:t>
            </a:r>
            <a:r>
              <a:rPr sz="3200" b="1" spc="-213" dirty="0">
                <a:latin typeface="Calibri" panose="020F0502020204030204" pitchFamily="34" charset="0"/>
                <a:cs typeface="Calibri" panose="020F0502020204030204" pitchFamily="34" charset="0"/>
              </a:rPr>
              <a:t> </a:t>
            </a:r>
            <a:r>
              <a:rPr sz="3200" b="1" spc="-60" dirty="0">
                <a:latin typeface="Calibri" panose="020F0502020204030204" pitchFamily="34" charset="0"/>
                <a:cs typeface="Calibri" panose="020F0502020204030204" pitchFamily="34" charset="0"/>
              </a:rPr>
              <a:t>Program</a:t>
            </a:r>
          </a:p>
        </p:txBody>
      </p:sp>
      <p:sp>
        <p:nvSpPr>
          <p:cNvPr id="11" name="object 11"/>
          <p:cNvSpPr txBox="1"/>
          <p:nvPr/>
        </p:nvSpPr>
        <p:spPr>
          <a:xfrm>
            <a:off x="408001" y="2018391"/>
            <a:ext cx="6041813" cy="2197974"/>
          </a:xfrm>
          <a:prstGeom prst="rect">
            <a:avLst/>
          </a:prstGeom>
        </p:spPr>
        <p:txBody>
          <a:bodyPr vert="horz" wrap="square" lIns="0" tIns="38100" rIns="0" bIns="0" rtlCol="0">
            <a:spAutoFit/>
          </a:bodyPr>
          <a:lstStyle/>
          <a:p>
            <a:pPr marL="16933" marR="40639">
              <a:lnSpc>
                <a:spcPts val="2133"/>
              </a:lnSpc>
              <a:spcBef>
                <a:spcPts val="300"/>
              </a:spcBef>
            </a:pPr>
            <a:r>
              <a:rPr sz="1867" b="1" dirty="0">
                <a:solidFill>
                  <a:srgbClr val="0079C2"/>
                </a:solidFill>
                <a:latin typeface="Calibri" panose="020F0502020204030204" pitchFamily="34" charset="0"/>
                <a:cs typeface="Calibri" panose="020F0502020204030204" pitchFamily="34" charset="0"/>
              </a:rPr>
              <a:t>The</a:t>
            </a:r>
            <a:r>
              <a:rPr sz="1867" b="1" spc="-40" dirty="0">
                <a:solidFill>
                  <a:srgbClr val="0079C2"/>
                </a:solidFill>
                <a:latin typeface="Calibri" panose="020F0502020204030204" pitchFamily="34" charset="0"/>
                <a:cs typeface="Calibri" panose="020F0502020204030204" pitchFamily="34" charset="0"/>
              </a:rPr>
              <a:t> </a:t>
            </a:r>
            <a:r>
              <a:rPr sz="1867" b="1" spc="-13" dirty="0">
                <a:solidFill>
                  <a:srgbClr val="0079C2"/>
                </a:solidFill>
                <a:latin typeface="Calibri" panose="020F0502020204030204" pitchFamily="34" charset="0"/>
                <a:cs typeface="Calibri" panose="020F0502020204030204" pitchFamily="34" charset="0"/>
              </a:rPr>
              <a:t>12-</a:t>
            </a:r>
            <a:r>
              <a:rPr sz="1867" b="1" dirty="0">
                <a:solidFill>
                  <a:srgbClr val="0079C2"/>
                </a:solidFill>
                <a:latin typeface="Calibri" panose="020F0502020204030204" pitchFamily="34" charset="0"/>
                <a:cs typeface="Calibri" panose="020F0502020204030204" pitchFamily="34" charset="0"/>
              </a:rPr>
              <a:t>month</a:t>
            </a:r>
            <a:r>
              <a:rPr sz="1867" b="1" spc="-73" dirty="0">
                <a:solidFill>
                  <a:srgbClr val="0079C2"/>
                </a:solidFill>
                <a:latin typeface="Calibri" panose="020F0502020204030204" pitchFamily="34" charset="0"/>
                <a:cs typeface="Calibri" panose="020F0502020204030204" pitchFamily="34" charset="0"/>
              </a:rPr>
              <a:t> </a:t>
            </a:r>
            <a:r>
              <a:rPr sz="1867" b="1" dirty="0">
                <a:solidFill>
                  <a:srgbClr val="0079C2"/>
                </a:solidFill>
                <a:latin typeface="Calibri" panose="020F0502020204030204" pitchFamily="34" charset="0"/>
                <a:cs typeface="Calibri" panose="020F0502020204030204" pitchFamily="34" charset="0"/>
              </a:rPr>
              <a:t>weight</a:t>
            </a:r>
            <a:r>
              <a:rPr sz="1867" b="1" spc="-87" dirty="0">
                <a:solidFill>
                  <a:srgbClr val="0079C2"/>
                </a:solidFill>
                <a:latin typeface="Calibri" panose="020F0502020204030204" pitchFamily="34" charset="0"/>
                <a:cs typeface="Calibri" panose="020F0502020204030204" pitchFamily="34" charset="0"/>
              </a:rPr>
              <a:t> </a:t>
            </a:r>
            <a:r>
              <a:rPr sz="1867" b="1" dirty="0">
                <a:solidFill>
                  <a:srgbClr val="0079C2"/>
                </a:solidFill>
                <a:latin typeface="Calibri" panose="020F0502020204030204" pitchFamily="34" charset="0"/>
                <a:cs typeface="Calibri" panose="020F0502020204030204" pitchFamily="34" charset="0"/>
              </a:rPr>
              <a:t>loss</a:t>
            </a:r>
            <a:r>
              <a:rPr sz="1867" b="1" spc="-67" dirty="0">
                <a:solidFill>
                  <a:srgbClr val="0079C2"/>
                </a:solidFill>
                <a:latin typeface="Calibri" panose="020F0502020204030204" pitchFamily="34" charset="0"/>
                <a:cs typeface="Calibri" panose="020F0502020204030204" pitchFamily="34" charset="0"/>
              </a:rPr>
              <a:t> </a:t>
            </a:r>
            <a:r>
              <a:rPr sz="1867" b="1" dirty="0">
                <a:solidFill>
                  <a:srgbClr val="0079C2"/>
                </a:solidFill>
                <a:latin typeface="Calibri" panose="020F0502020204030204" pitchFamily="34" charset="0"/>
                <a:cs typeface="Calibri" panose="020F0502020204030204" pitchFamily="34" charset="0"/>
              </a:rPr>
              <a:t>program</a:t>
            </a:r>
            <a:r>
              <a:rPr sz="1867" b="1" spc="-40" dirty="0">
                <a:solidFill>
                  <a:srgbClr val="0079C2"/>
                </a:solidFill>
                <a:latin typeface="Calibri" panose="020F0502020204030204" pitchFamily="34" charset="0"/>
                <a:cs typeface="Calibri" panose="020F0502020204030204" pitchFamily="34" charset="0"/>
              </a:rPr>
              <a:t> </a:t>
            </a:r>
            <a:r>
              <a:rPr sz="1867" b="1" dirty="0">
                <a:solidFill>
                  <a:srgbClr val="0079C2"/>
                </a:solidFill>
                <a:latin typeface="Calibri" panose="020F0502020204030204" pitchFamily="34" charset="0"/>
                <a:cs typeface="Calibri" panose="020F0502020204030204" pitchFamily="34" charset="0"/>
              </a:rPr>
              <a:t>can</a:t>
            </a:r>
            <a:r>
              <a:rPr sz="1867" b="1" spc="-53" dirty="0">
                <a:solidFill>
                  <a:srgbClr val="0079C2"/>
                </a:solidFill>
                <a:latin typeface="Calibri" panose="020F0502020204030204" pitchFamily="34" charset="0"/>
                <a:cs typeface="Calibri" panose="020F0502020204030204" pitchFamily="34" charset="0"/>
              </a:rPr>
              <a:t> </a:t>
            </a:r>
            <a:r>
              <a:rPr sz="1867" b="1" dirty="0">
                <a:solidFill>
                  <a:srgbClr val="0079C2"/>
                </a:solidFill>
                <a:latin typeface="Calibri" panose="020F0502020204030204" pitchFamily="34" charset="0"/>
                <a:cs typeface="Calibri" panose="020F0502020204030204" pitchFamily="34" charset="0"/>
              </a:rPr>
              <a:t>help</a:t>
            </a:r>
            <a:r>
              <a:rPr sz="1867" b="1" spc="-60" dirty="0">
                <a:solidFill>
                  <a:srgbClr val="0079C2"/>
                </a:solidFill>
                <a:latin typeface="Calibri" panose="020F0502020204030204" pitchFamily="34" charset="0"/>
                <a:cs typeface="Calibri" panose="020F0502020204030204" pitchFamily="34" charset="0"/>
              </a:rPr>
              <a:t> </a:t>
            </a:r>
            <a:r>
              <a:rPr sz="1867" b="1" dirty="0">
                <a:solidFill>
                  <a:srgbClr val="0079C2"/>
                </a:solidFill>
                <a:latin typeface="Calibri" panose="020F0502020204030204" pitchFamily="34" charset="0"/>
                <a:cs typeface="Calibri" panose="020F0502020204030204" pitchFamily="34" charset="0"/>
              </a:rPr>
              <a:t>you</a:t>
            </a:r>
            <a:r>
              <a:rPr sz="1867" b="1" spc="7" dirty="0">
                <a:solidFill>
                  <a:srgbClr val="0079C2"/>
                </a:solidFill>
                <a:latin typeface="Calibri" panose="020F0502020204030204" pitchFamily="34" charset="0"/>
                <a:cs typeface="Calibri" panose="020F0502020204030204" pitchFamily="34" charset="0"/>
              </a:rPr>
              <a:t> </a:t>
            </a:r>
            <a:r>
              <a:rPr sz="1867" b="1" spc="-27" dirty="0">
                <a:solidFill>
                  <a:srgbClr val="0079C2"/>
                </a:solidFill>
                <a:latin typeface="Calibri" panose="020F0502020204030204" pitchFamily="34" charset="0"/>
                <a:cs typeface="Calibri" panose="020F0502020204030204" pitchFamily="34" charset="0"/>
              </a:rPr>
              <a:t>lose </a:t>
            </a:r>
            <a:r>
              <a:rPr sz="1867" b="1" dirty="0">
                <a:solidFill>
                  <a:srgbClr val="0079C2"/>
                </a:solidFill>
                <a:latin typeface="Calibri" panose="020F0502020204030204" pitchFamily="34" charset="0"/>
                <a:cs typeface="Calibri" panose="020F0502020204030204" pitchFamily="34" charset="0"/>
              </a:rPr>
              <a:t>weight</a:t>
            </a:r>
            <a:r>
              <a:rPr sz="1867" b="1" spc="-87" dirty="0">
                <a:solidFill>
                  <a:srgbClr val="0079C2"/>
                </a:solidFill>
                <a:latin typeface="Calibri" panose="020F0502020204030204" pitchFamily="34" charset="0"/>
                <a:cs typeface="Calibri" panose="020F0502020204030204" pitchFamily="34" charset="0"/>
              </a:rPr>
              <a:t> </a:t>
            </a:r>
            <a:r>
              <a:rPr sz="1867" b="1" dirty="0">
                <a:solidFill>
                  <a:srgbClr val="0079C2"/>
                </a:solidFill>
                <a:latin typeface="Calibri" panose="020F0502020204030204" pitchFamily="34" charset="0"/>
                <a:cs typeface="Calibri" panose="020F0502020204030204" pitchFamily="34" charset="0"/>
              </a:rPr>
              <a:t>and</a:t>
            </a:r>
            <a:r>
              <a:rPr sz="1867" b="1" spc="-47" dirty="0">
                <a:solidFill>
                  <a:srgbClr val="0079C2"/>
                </a:solidFill>
                <a:latin typeface="Calibri" panose="020F0502020204030204" pitchFamily="34" charset="0"/>
                <a:cs typeface="Calibri" panose="020F0502020204030204" pitchFamily="34" charset="0"/>
              </a:rPr>
              <a:t> </a:t>
            </a:r>
            <a:r>
              <a:rPr sz="1867" b="1" dirty="0">
                <a:solidFill>
                  <a:srgbClr val="0079C2"/>
                </a:solidFill>
                <a:latin typeface="Calibri" panose="020F0502020204030204" pitchFamily="34" charset="0"/>
                <a:cs typeface="Calibri" panose="020F0502020204030204" pitchFamily="34" charset="0"/>
              </a:rPr>
              <a:t>reduce</a:t>
            </a:r>
            <a:r>
              <a:rPr sz="1867" b="1" spc="-67" dirty="0">
                <a:solidFill>
                  <a:srgbClr val="0079C2"/>
                </a:solidFill>
                <a:latin typeface="Calibri" panose="020F0502020204030204" pitchFamily="34" charset="0"/>
                <a:cs typeface="Calibri" panose="020F0502020204030204" pitchFamily="34" charset="0"/>
              </a:rPr>
              <a:t> </a:t>
            </a:r>
            <a:r>
              <a:rPr sz="1867" b="1" dirty="0">
                <a:solidFill>
                  <a:srgbClr val="0079C2"/>
                </a:solidFill>
                <a:latin typeface="Calibri" panose="020F0502020204030204" pitchFamily="34" charset="0"/>
                <a:cs typeface="Calibri" panose="020F0502020204030204" pitchFamily="34" charset="0"/>
              </a:rPr>
              <a:t>your</a:t>
            </a:r>
            <a:r>
              <a:rPr sz="1867" b="1" spc="13" dirty="0">
                <a:solidFill>
                  <a:srgbClr val="0079C2"/>
                </a:solidFill>
                <a:latin typeface="Calibri" panose="020F0502020204030204" pitchFamily="34" charset="0"/>
                <a:cs typeface="Calibri" panose="020F0502020204030204" pitchFamily="34" charset="0"/>
              </a:rPr>
              <a:t> </a:t>
            </a:r>
            <a:r>
              <a:rPr sz="1867" b="1" dirty="0">
                <a:solidFill>
                  <a:srgbClr val="0079C2"/>
                </a:solidFill>
                <a:latin typeface="Calibri" panose="020F0502020204030204" pitchFamily="34" charset="0"/>
                <a:cs typeface="Calibri" panose="020F0502020204030204" pitchFamily="34" charset="0"/>
              </a:rPr>
              <a:t>risk</a:t>
            </a:r>
            <a:r>
              <a:rPr sz="1867" b="1" spc="-53" dirty="0">
                <a:solidFill>
                  <a:srgbClr val="0079C2"/>
                </a:solidFill>
                <a:latin typeface="Calibri" panose="020F0502020204030204" pitchFamily="34" charset="0"/>
                <a:cs typeface="Calibri" panose="020F0502020204030204" pitchFamily="34" charset="0"/>
              </a:rPr>
              <a:t> </a:t>
            </a:r>
            <a:r>
              <a:rPr sz="1867" b="1" dirty="0">
                <a:solidFill>
                  <a:srgbClr val="0079C2"/>
                </a:solidFill>
                <a:latin typeface="Calibri" panose="020F0502020204030204" pitchFamily="34" charset="0"/>
                <a:cs typeface="Calibri" panose="020F0502020204030204" pitchFamily="34" charset="0"/>
              </a:rPr>
              <a:t>for</a:t>
            </a:r>
            <a:r>
              <a:rPr sz="1867" b="1" spc="-27" dirty="0">
                <a:solidFill>
                  <a:srgbClr val="0079C2"/>
                </a:solidFill>
                <a:latin typeface="Calibri" panose="020F0502020204030204" pitchFamily="34" charset="0"/>
                <a:cs typeface="Calibri" panose="020F0502020204030204" pitchFamily="34" charset="0"/>
              </a:rPr>
              <a:t> </a:t>
            </a:r>
            <a:r>
              <a:rPr sz="1867" b="1" spc="-13" dirty="0">
                <a:solidFill>
                  <a:srgbClr val="0079C2"/>
                </a:solidFill>
                <a:latin typeface="Calibri" panose="020F0502020204030204" pitchFamily="34" charset="0"/>
                <a:cs typeface="Calibri" panose="020F0502020204030204" pitchFamily="34" charset="0"/>
              </a:rPr>
              <a:t>diabetes.</a:t>
            </a:r>
            <a:endParaRPr sz="1867" dirty="0">
              <a:latin typeface="Calibri" panose="020F0502020204030204" pitchFamily="34" charset="0"/>
              <a:cs typeface="Calibri" panose="020F0502020204030204" pitchFamily="34" charset="0"/>
            </a:endParaRPr>
          </a:p>
          <a:p>
            <a:pPr>
              <a:spcBef>
                <a:spcPts val="7"/>
              </a:spcBef>
            </a:pPr>
            <a:endParaRPr sz="2333" dirty="0">
              <a:latin typeface="Calibri" panose="020F0502020204030204" pitchFamily="34" charset="0"/>
              <a:cs typeface="Calibri" panose="020F0502020204030204" pitchFamily="34" charset="0"/>
            </a:endParaRPr>
          </a:p>
          <a:p>
            <a:pPr marL="16933" marR="6773">
              <a:lnSpc>
                <a:spcPts val="1827"/>
              </a:lnSpc>
            </a:pPr>
            <a:r>
              <a:rPr sz="1600" dirty="0">
                <a:solidFill>
                  <a:srgbClr val="5E5E5E"/>
                </a:solidFill>
                <a:latin typeface="Calibri" panose="020F0502020204030204" pitchFamily="34" charset="0"/>
                <a:cs typeface="Calibri" panose="020F0502020204030204" pitchFamily="34" charset="0"/>
              </a:rPr>
              <a:t>Anthem</a:t>
            </a:r>
            <a:r>
              <a:rPr sz="1600" spc="-6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and</a:t>
            </a:r>
            <a:r>
              <a:rPr sz="1600" spc="-4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Lark</a:t>
            </a:r>
            <a:r>
              <a:rPr sz="1600" spc="-2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have</a:t>
            </a:r>
            <a:r>
              <a:rPr sz="1600" spc="-1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come</a:t>
            </a:r>
            <a:r>
              <a:rPr sz="1600" spc="-3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together</a:t>
            </a:r>
            <a:r>
              <a:rPr sz="1600" spc="-4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to</a:t>
            </a:r>
            <a:r>
              <a:rPr sz="1600" spc="-1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offer</a:t>
            </a:r>
            <a:r>
              <a:rPr sz="1600" spc="-6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this</a:t>
            </a:r>
            <a:r>
              <a:rPr sz="1600" spc="-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program</a:t>
            </a:r>
            <a:r>
              <a:rPr sz="1600" spc="-2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at</a:t>
            </a:r>
            <a:r>
              <a:rPr sz="1600" spc="-13" dirty="0">
                <a:solidFill>
                  <a:srgbClr val="5E5E5E"/>
                </a:solidFill>
                <a:latin typeface="Calibri" panose="020F0502020204030204" pitchFamily="34" charset="0"/>
                <a:cs typeface="Calibri" panose="020F0502020204030204" pitchFamily="34" charset="0"/>
              </a:rPr>
              <a:t> </a:t>
            </a:r>
            <a:r>
              <a:rPr sz="1600" spc="-33" dirty="0">
                <a:solidFill>
                  <a:srgbClr val="5E5E5E"/>
                </a:solidFill>
                <a:latin typeface="Calibri" panose="020F0502020204030204" pitchFamily="34" charset="0"/>
                <a:cs typeface="Calibri" panose="020F0502020204030204" pitchFamily="34" charset="0"/>
              </a:rPr>
              <a:t>no </a:t>
            </a:r>
            <a:r>
              <a:rPr sz="1600" dirty="0">
                <a:solidFill>
                  <a:srgbClr val="5E5E5E"/>
                </a:solidFill>
                <a:latin typeface="Calibri" panose="020F0502020204030204" pitchFamily="34" charset="0"/>
                <a:cs typeface="Calibri" panose="020F0502020204030204" pitchFamily="34" charset="0"/>
              </a:rPr>
              <a:t>extra</a:t>
            </a:r>
            <a:r>
              <a:rPr sz="1600" spc="-2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cost. It</a:t>
            </a:r>
            <a:r>
              <a:rPr sz="1600" spc="-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is</a:t>
            </a:r>
            <a:r>
              <a:rPr sz="1600" spc="-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part</a:t>
            </a:r>
            <a:r>
              <a:rPr sz="1600" spc="-2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of</a:t>
            </a:r>
            <a:r>
              <a:rPr sz="1600" spc="-2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your</a:t>
            </a:r>
            <a:r>
              <a:rPr sz="1600" spc="-1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health</a:t>
            </a:r>
            <a:r>
              <a:rPr sz="1600" spc="-47"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plan.</a:t>
            </a:r>
            <a:endParaRPr sz="1600" dirty="0">
              <a:latin typeface="Calibri" panose="020F0502020204030204" pitchFamily="34" charset="0"/>
              <a:cs typeface="Calibri" panose="020F0502020204030204" pitchFamily="34" charset="0"/>
            </a:endParaRPr>
          </a:p>
          <a:p>
            <a:pPr marL="16933">
              <a:spcBef>
                <a:spcPts val="1200"/>
              </a:spcBef>
            </a:pPr>
            <a:r>
              <a:rPr sz="1600" dirty="0">
                <a:solidFill>
                  <a:srgbClr val="5E5E5E"/>
                </a:solidFill>
                <a:latin typeface="Calibri" panose="020F0502020204030204" pitchFamily="34" charset="0"/>
                <a:cs typeface="Calibri" panose="020F0502020204030204" pitchFamily="34" charset="0"/>
              </a:rPr>
              <a:t>It’s</a:t>
            </a:r>
            <a:r>
              <a:rPr sz="1600" spc="-4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customized</a:t>
            </a:r>
            <a:r>
              <a:rPr sz="1600" spc="-4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to</a:t>
            </a:r>
            <a:r>
              <a:rPr sz="1600" spc="-2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your</a:t>
            </a:r>
            <a:r>
              <a:rPr sz="1600" spc="-2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lifestyle,</a:t>
            </a:r>
            <a:r>
              <a:rPr sz="1600" spc="-3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so</a:t>
            </a:r>
            <a:r>
              <a:rPr sz="1600" spc="-2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you</a:t>
            </a:r>
            <a:r>
              <a:rPr sz="1600" spc="-1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receive</a:t>
            </a:r>
            <a:r>
              <a:rPr sz="1600" spc="-4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24/7</a:t>
            </a:r>
            <a:r>
              <a:rPr sz="1600" spc="-4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coaching</a:t>
            </a:r>
            <a:r>
              <a:rPr sz="1600" spc="-73" dirty="0">
                <a:solidFill>
                  <a:srgbClr val="5E5E5E"/>
                </a:solidFill>
                <a:latin typeface="Calibri" panose="020F0502020204030204" pitchFamily="34" charset="0"/>
                <a:cs typeface="Calibri" panose="020F0502020204030204" pitchFamily="34" charset="0"/>
              </a:rPr>
              <a:t> </a:t>
            </a:r>
            <a:r>
              <a:rPr sz="1600" spc="-33" dirty="0">
                <a:solidFill>
                  <a:srgbClr val="5E5E5E"/>
                </a:solidFill>
                <a:latin typeface="Calibri" panose="020F0502020204030204" pitchFamily="34" charset="0"/>
                <a:cs typeface="Calibri" panose="020F0502020204030204" pitchFamily="34" charset="0"/>
              </a:rPr>
              <a:t>to:</a:t>
            </a:r>
            <a:endParaRPr sz="1600" dirty="0">
              <a:latin typeface="Calibri" panose="020F0502020204030204" pitchFamily="34" charset="0"/>
              <a:cs typeface="Calibri" panose="020F0502020204030204" pitchFamily="34" charset="0"/>
            </a:endParaRPr>
          </a:p>
          <a:p>
            <a:pPr marL="246374" indent="-230288">
              <a:spcBef>
                <a:spcPts val="1233"/>
              </a:spcBef>
              <a:buClr>
                <a:srgbClr val="0079C2"/>
              </a:buClr>
              <a:buFont typeface="Calibri"/>
              <a:buChar char="◦"/>
              <a:tabLst>
                <a:tab pos="247220" algn="l"/>
              </a:tabLst>
            </a:pPr>
            <a:r>
              <a:rPr sz="1600" dirty="0">
                <a:solidFill>
                  <a:srgbClr val="5E5E5E"/>
                </a:solidFill>
                <a:latin typeface="Calibri" panose="020F0502020204030204" pitchFamily="34" charset="0"/>
                <a:cs typeface="Calibri" panose="020F0502020204030204" pitchFamily="34" charset="0"/>
              </a:rPr>
              <a:t>Lose</a:t>
            </a:r>
            <a:r>
              <a:rPr sz="1600" spc="-47"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weight</a:t>
            </a:r>
            <a:endParaRPr sz="1600" dirty="0">
              <a:latin typeface="Calibri" panose="020F0502020204030204" pitchFamily="34" charset="0"/>
              <a:cs typeface="Calibri" panose="020F0502020204030204" pitchFamily="34" charset="0"/>
            </a:endParaRPr>
          </a:p>
        </p:txBody>
      </p:sp>
      <p:sp>
        <p:nvSpPr>
          <p:cNvPr id="12" name="object 12"/>
          <p:cNvSpPr txBox="1"/>
          <p:nvPr/>
        </p:nvSpPr>
        <p:spPr>
          <a:xfrm>
            <a:off x="397593" y="4377809"/>
            <a:ext cx="1717040" cy="1463648"/>
          </a:xfrm>
          <a:prstGeom prst="rect">
            <a:avLst/>
          </a:prstGeom>
        </p:spPr>
        <p:txBody>
          <a:bodyPr vert="horz" wrap="square" lIns="0" tIns="16933" rIns="0" bIns="0" rtlCol="0">
            <a:spAutoFit/>
          </a:bodyPr>
          <a:lstStyle/>
          <a:p>
            <a:pPr marL="246374" indent="-230288">
              <a:spcBef>
                <a:spcPts val="133"/>
              </a:spcBef>
              <a:buClr>
                <a:srgbClr val="0079C2"/>
              </a:buClr>
              <a:buFont typeface="Calibri"/>
              <a:buChar char="◦"/>
              <a:tabLst>
                <a:tab pos="247220" algn="l"/>
              </a:tabLst>
            </a:pPr>
            <a:r>
              <a:rPr sz="1600" dirty="0">
                <a:solidFill>
                  <a:srgbClr val="5E5E5E"/>
                </a:solidFill>
                <a:latin typeface="Calibri" panose="020F0502020204030204" pitchFamily="34" charset="0"/>
                <a:cs typeface="Calibri" panose="020F0502020204030204" pitchFamily="34" charset="0"/>
              </a:rPr>
              <a:t>Manage</a:t>
            </a:r>
            <a:r>
              <a:rPr sz="1600" spc="-60"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stress</a:t>
            </a:r>
            <a:endParaRPr sz="1600" dirty="0">
              <a:latin typeface="Calibri" panose="020F0502020204030204" pitchFamily="34" charset="0"/>
              <a:cs typeface="Calibri" panose="020F0502020204030204" pitchFamily="34" charset="0"/>
            </a:endParaRPr>
          </a:p>
          <a:p>
            <a:pPr marL="246374" indent="-230288">
              <a:spcBef>
                <a:spcPts val="1247"/>
              </a:spcBef>
              <a:buClr>
                <a:srgbClr val="0079C2"/>
              </a:buClr>
              <a:buFont typeface="Calibri"/>
              <a:buChar char="◦"/>
              <a:tabLst>
                <a:tab pos="247220" algn="l"/>
              </a:tabLst>
            </a:pPr>
            <a:r>
              <a:rPr sz="1600" dirty="0">
                <a:solidFill>
                  <a:srgbClr val="5E5E5E"/>
                </a:solidFill>
                <a:latin typeface="Calibri" panose="020F0502020204030204" pitchFamily="34" charset="0"/>
                <a:cs typeface="Calibri" panose="020F0502020204030204" pitchFamily="34" charset="0"/>
              </a:rPr>
              <a:t>Eat</a:t>
            </a:r>
            <a:r>
              <a:rPr sz="1600" spc="-13" dirty="0">
                <a:solidFill>
                  <a:srgbClr val="5E5E5E"/>
                </a:solidFill>
                <a:latin typeface="Calibri" panose="020F0502020204030204" pitchFamily="34" charset="0"/>
                <a:cs typeface="Calibri" panose="020F0502020204030204" pitchFamily="34" charset="0"/>
              </a:rPr>
              <a:t> healthier</a:t>
            </a:r>
            <a:endParaRPr sz="1600" dirty="0">
              <a:latin typeface="Calibri" panose="020F0502020204030204" pitchFamily="34" charset="0"/>
              <a:cs typeface="Calibri" panose="020F0502020204030204" pitchFamily="34" charset="0"/>
            </a:endParaRPr>
          </a:p>
          <a:p>
            <a:pPr marL="246374" indent="-230288">
              <a:spcBef>
                <a:spcPts val="1233"/>
              </a:spcBef>
              <a:buClr>
                <a:srgbClr val="0079C2"/>
              </a:buClr>
              <a:buFont typeface="Calibri"/>
              <a:buChar char="◦"/>
              <a:tabLst>
                <a:tab pos="247220" algn="l"/>
              </a:tabLst>
            </a:pPr>
            <a:r>
              <a:rPr sz="1600" dirty="0">
                <a:solidFill>
                  <a:srgbClr val="5E5E5E"/>
                </a:solidFill>
                <a:latin typeface="Calibri" panose="020F0502020204030204" pitchFamily="34" charset="0"/>
                <a:cs typeface="Calibri" panose="020F0502020204030204" pitchFamily="34" charset="0"/>
              </a:rPr>
              <a:t>Sleep</a:t>
            </a:r>
            <a:r>
              <a:rPr sz="1600" spc="-47"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better</a:t>
            </a:r>
            <a:endParaRPr sz="1600" dirty="0">
              <a:latin typeface="Calibri" panose="020F0502020204030204" pitchFamily="34" charset="0"/>
              <a:cs typeface="Calibri" panose="020F0502020204030204" pitchFamily="34" charset="0"/>
            </a:endParaRPr>
          </a:p>
          <a:p>
            <a:pPr marL="246374" indent="-230288">
              <a:spcBef>
                <a:spcPts val="1233"/>
              </a:spcBef>
              <a:buClr>
                <a:srgbClr val="0079C2"/>
              </a:buClr>
              <a:buFont typeface="Calibri"/>
              <a:buChar char="◦"/>
              <a:tabLst>
                <a:tab pos="247220" algn="l"/>
              </a:tabLst>
            </a:pPr>
            <a:r>
              <a:rPr sz="1600" dirty="0">
                <a:solidFill>
                  <a:srgbClr val="5E5E5E"/>
                </a:solidFill>
                <a:latin typeface="Calibri" panose="020F0502020204030204" pitchFamily="34" charset="0"/>
                <a:cs typeface="Calibri" panose="020F0502020204030204" pitchFamily="34" charset="0"/>
              </a:rPr>
              <a:t>Increase</a:t>
            </a:r>
            <a:r>
              <a:rPr sz="1600" spc="-60"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activity</a:t>
            </a:r>
            <a:endParaRPr sz="1600" dirty="0">
              <a:latin typeface="Calibri" panose="020F0502020204030204" pitchFamily="34" charset="0"/>
              <a:cs typeface="Calibri" panose="020F0502020204030204" pitchFamily="34" charset="0"/>
            </a:endParaRPr>
          </a:p>
        </p:txBody>
      </p:sp>
      <p:sp>
        <p:nvSpPr>
          <p:cNvPr id="13" name="object 13"/>
          <p:cNvSpPr txBox="1"/>
          <p:nvPr/>
        </p:nvSpPr>
        <p:spPr>
          <a:xfrm>
            <a:off x="7779430" y="4692253"/>
            <a:ext cx="4083473" cy="920166"/>
          </a:xfrm>
          <a:prstGeom prst="rect">
            <a:avLst/>
          </a:prstGeom>
        </p:spPr>
        <p:txBody>
          <a:bodyPr vert="horz" wrap="square" lIns="0" tIns="16933" rIns="0" bIns="0" rtlCol="0">
            <a:spAutoFit/>
          </a:bodyPr>
          <a:lstStyle/>
          <a:p>
            <a:pPr marL="16933" marR="6773">
              <a:spcBef>
                <a:spcPts val="133"/>
              </a:spcBef>
            </a:pPr>
            <a:r>
              <a:rPr sz="1467" dirty="0">
                <a:solidFill>
                  <a:srgbClr val="FFFFFF"/>
                </a:solidFill>
                <a:latin typeface="Calibri" panose="020F0502020204030204" pitchFamily="34" charset="0"/>
                <a:cs typeface="Calibri" panose="020F0502020204030204" pitchFamily="34" charset="0"/>
              </a:rPr>
              <a:t>Use</a:t>
            </a:r>
            <a:r>
              <a:rPr sz="1467" spc="-27"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the</a:t>
            </a:r>
            <a:r>
              <a:rPr sz="1467" spc="-40"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Sydney</a:t>
            </a:r>
            <a:r>
              <a:rPr sz="1467" spc="-20"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Health</a:t>
            </a:r>
            <a:r>
              <a:rPr sz="1467" spc="-27"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mobile</a:t>
            </a:r>
            <a:r>
              <a:rPr sz="1467" spc="-27"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app</a:t>
            </a:r>
            <a:r>
              <a:rPr sz="1467" spc="-33"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to</a:t>
            </a:r>
            <a:r>
              <a:rPr sz="1467" spc="-27" dirty="0">
                <a:solidFill>
                  <a:srgbClr val="FFFFFF"/>
                </a:solidFill>
                <a:latin typeface="Calibri" panose="020F0502020204030204" pitchFamily="34" charset="0"/>
                <a:cs typeface="Calibri" panose="020F0502020204030204" pitchFamily="34" charset="0"/>
              </a:rPr>
              <a:t> </a:t>
            </a:r>
            <a:r>
              <a:rPr sz="1467" spc="-13" dirty="0">
                <a:solidFill>
                  <a:srgbClr val="FFFFFF"/>
                </a:solidFill>
                <a:latin typeface="Calibri" panose="020F0502020204030204" pitchFamily="34" charset="0"/>
                <a:cs typeface="Calibri" panose="020F0502020204030204" pitchFamily="34" charset="0"/>
              </a:rPr>
              <a:t>complete </a:t>
            </a:r>
            <a:r>
              <a:rPr sz="1467" dirty="0">
                <a:solidFill>
                  <a:srgbClr val="FFFFFF"/>
                </a:solidFill>
                <a:latin typeface="Calibri" panose="020F0502020204030204" pitchFamily="34" charset="0"/>
                <a:cs typeface="Calibri" panose="020F0502020204030204" pitchFamily="34" charset="0"/>
              </a:rPr>
              <a:t>the</a:t>
            </a:r>
            <a:r>
              <a:rPr sz="1467" spc="-47"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Lark</a:t>
            </a:r>
            <a:r>
              <a:rPr sz="1467" spc="-47"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prediabetes</a:t>
            </a:r>
            <a:r>
              <a:rPr sz="1467" spc="-40"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survey</a:t>
            </a:r>
            <a:r>
              <a:rPr sz="1467" spc="-33"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by</a:t>
            </a:r>
            <a:r>
              <a:rPr sz="1467" spc="-27"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going</a:t>
            </a:r>
            <a:r>
              <a:rPr sz="1467" spc="-33"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to</a:t>
            </a:r>
            <a:r>
              <a:rPr sz="1467" spc="-40" dirty="0">
                <a:solidFill>
                  <a:srgbClr val="FFFFFF"/>
                </a:solidFill>
                <a:latin typeface="Calibri" panose="020F0502020204030204" pitchFamily="34" charset="0"/>
                <a:cs typeface="Calibri" panose="020F0502020204030204" pitchFamily="34" charset="0"/>
              </a:rPr>
              <a:t> </a:t>
            </a:r>
            <a:r>
              <a:rPr sz="1467" b="1" spc="-33" dirty="0">
                <a:solidFill>
                  <a:srgbClr val="FFFFFF"/>
                </a:solidFill>
                <a:latin typeface="Calibri" panose="020F0502020204030204" pitchFamily="34" charset="0"/>
                <a:cs typeface="Calibri" panose="020F0502020204030204" pitchFamily="34" charset="0"/>
              </a:rPr>
              <a:t>My </a:t>
            </a:r>
            <a:r>
              <a:rPr sz="1467" b="1" dirty="0">
                <a:solidFill>
                  <a:srgbClr val="FFFFFF"/>
                </a:solidFill>
                <a:latin typeface="Calibri" panose="020F0502020204030204" pitchFamily="34" charset="0"/>
                <a:cs typeface="Calibri" panose="020F0502020204030204" pitchFamily="34" charset="0"/>
              </a:rPr>
              <a:t>Health</a:t>
            </a:r>
            <a:r>
              <a:rPr sz="1467" b="1" spc="-67" dirty="0">
                <a:solidFill>
                  <a:srgbClr val="FFFFFF"/>
                </a:solidFill>
                <a:latin typeface="Calibri" panose="020F0502020204030204" pitchFamily="34" charset="0"/>
                <a:cs typeface="Calibri" panose="020F0502020204030204" pitchFamily="34" charset="0"/>
              </a:rPr>
              <a:t> </a:t>
            </a:r>
            <a:r>
              <a:rPr sz="1467" b="1" dirty="0">
                <a:solidFill>
                  <a:srgbClr val="FFFFFF"/>
                </a:solidFill>
                <a:latin typeface="Calibri" panose="020F0502020204030204" pitchFamily="34" charset="0"/>
                <a:cs typeface="Calibri" panose="020F0502020204030204" pitchFamily="34" charset="0"/>
              </a:rPr>
              <a:t>Dashboard</a:t>
            </a:r>
            <a:r>
              <a:rPr sz="1467" b="1" spc="-20"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and</a:t>
            </a:r>
            <a:r>
              <a:rPr sz="1467" spc="-27"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searching</a:t>
            </a:r>
            <a:r>
              <a:rPr sz="1467" spc="-53"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for</a:t>
            </a:r>
            <a:r>
              <a:rPr sz="1467" spc="-60" dirty="0">
                <a:solidFill>
                  <a:srgbClr val="FFFFFF"/>
                </a:solidFill>
                <a:latin typeface="Calibri" panose="020F0502020204030204" pitchFamily="34" charset="0"/>
                <a:cs typeface="Calibri" panose="020F0502020204030204" pitchFamily="34" charset="0"/>
              </a:rPr>
              <a:t> </a:t>
            </a:r>
            <a:r>
              <a:rPr sz="1467" b="1" spc="-27" dirty="0">
                <a:solidFill>
                  <a:srgbClr val="FFFFFF"/>
                </a:solidFill>
                <a:latin typeface="Calibri" panose="020F0502020204030204" pitchFamily="34" charset="0"/>
                <a:cs typeface="Calibri" panose="020F0502020204030204" pitchFamily="34" charset="0"/>
              </a:rPr>
              <a:t>Lark </a:t>
            </a:r>
            <a:r>
              <a:rPr sz="1467" b="1" dirty="0">
                <a:solidFill>
                  <a:srgbClr val="FFFFFF"/>
                </a:solidFill>
                <a:latin typeface="Calibri" panose="020F0502020204030204" pitchFamily="34" charset="0"/>
                <a:cs typeface="Calibri" panose="020F0502020204030204" pitchFamily="34" charset="0"/>
              </a:rPr>
              <a:t>Diabetes</a:t>
            </a:r>
            <a:r>
              <a:rPr sz="1467" b="1" spc="-60" dirty="0">
                <a:solidFill>
                  <a:srgbClr val="FFFFFF"/>
                </a:solidFill>
                <a:latin typeface="Calibri" panose="020F0502020204030204" pitchFamily="34" charset="0"/>
                <a:cs typeface="Calibri" panose="020F0502020204030204" pitchFamily="34" charset="0"/>
              </a:rPr>
              <a:t> </a:t>
            </a:r>
            <a:r>
              <a:rPr sz="1467" b="1" dirty="0">
                <a:solidFill>
                  <a:srgbClr val="FFFFFF"/>
                </a:solidFill>
                <a:latin typeface="Calibri" panose="020F0502020204030204" pitchFamily="34" charset="0"/>
                <a:cs typeface="Calibri" panose="020F0502020204030204" pitchFamily="34" charset="0"/>
              </a:rPr>
              <a:t>Prevention</a:t>
            </a:r>
            <a:r>
              <a:rPr sz="1467" b="1" spc="-47" dirty="0">
                <a:solidFill>
                  <a:srgbClr val="FFFFFF"/>
                </a:solidFill>
                <a:latin typeface="Calibri" panose="020F0502020204030204" pitchFamily="34" charset="0"/>
                <a:cs typeface="Calibri" panose="020F0502020204030204" pitchFamily="34" charset="0"/>
              </a:rPr>
              <a:t> </a:t>
            </a:r>
            <a:r>
              <a:rPr sz="1467" b="1" dirty="0">
                <a:solidFill>
                  <a:srgbClr val="FFFFFF"/>
                </a:solidFill>
                <a:latin typeface="Calibri" panose="020F0502020204030204" pitchFamily="34" charset="0"/>
                <a:cs typeface="Calibri" panose="020F0502020204030204" pitchFamily="34" charset="0"/>
              </a:rPr>
              <a:t>Program</a:t>
            </a:r>
            <a:r>
              <a:rPr sz="1467" b="1" spc="-60" dirty="0">
                <a:solidFill>
                  <a:srgbClr val="FFFFFF"/>
                </a:solidFill>
                <a:latin typeface="Calibri" panose="020F0502020204030204" pitchFamily="34" charset="0"/>
                <a:cs typeface="Calibri" panose="020F0502020204030204" pitchFamily="34" charset="0"/>
              </a:rPr>
              <a:t> </a:t>
            </a:r>
            <a:r>
              <a:rPr sz="1467" dirty="0">
                <a:solidFill>
                  <a:srgbClr val="FFFFFF"/>
                </a:solidFill>
                <a:latin typeface="Calibri" panose="020F0502020204030204" pitchFamily="34" charset="0"/>
                <a:cs typeface="Calibri" panose="020F0502020204030204" pitchFamily="34" charset="0"/>
              </a:rPr>
              <a:t>under</a:t>
            </a:r>
            <a:r>
              <a:rPr sz="1467" spc="-33" dirty="0">
                <a:solidFill>
                  <a:srgbClr val="FFFFFF"/>
                </a:solidFill>
                <a:latin typeface="Calibri" panose="020F0502020204030204" pitchFamily="34" charset="0"/>
                <a:cs typeface="Calibri" panose="020F0502020204030204" pitchFamily="34" charset="0"/>
              </a:rPr>
              <a:t> </a:t>
            </a:r>
            <a:r>
              <a:rPr sz="1467" i="1" spc="-13" dirty="0">
                <a:solidFill>
                  <a:srgbClr val="FFFFFF"/>
                </a:solidFill>
                <a:latin typeface="Calibri" panose="020F0502020204030204" pitchFamily="34" charset="0"/>
                <a:cs typeface="Calibri" panose="020F0502020204030204" pitchFamily="34" charset="0"/>
              </a:rPr>
              <a:t>Programs</a:t>
            </a:r>
            <a:r>
              <a:rPr sz="1467" spc="-13" dirty="0">
                <a:solidFill>
                  <a:srgbClr val="FFFFFF"/>
                </a:solidFill>
                <a:latin typeface="Calibri" panose="020F0502020204030204" pitchFamily="34" charset="0"/>
                <a:cs typeface="Calibri" panose="020F0502020204030204" pitchFamily="34" charset="0"/>
              </a:rPr>
              <a:t>.</a:t>
            </a:r>
            <a:endParaRPr sz="1467"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E66AD1F8-8409-6791-5F3D-F8D8F239BBAB}"/>
              </a:ext>
            </a:extLst>
          </p:cNvPr>
          <p:cNvSpPr>
            <a:spLocks noGrp="1"/>
          </p:cNvSpPr>
          <p:nvPr>
            <p:ph type="sldNum" sz="quarter" idx="12"/>
          </p:nvPr>
        </p:nvSpPr>
        <p:spPr/>
        <p:txBody>
          <a:bodyPr/>
          <a:lstStyle/>
          <a:p>
            <a:fld id="{3A98EE3D-8CD1-4C3F-BD1C-C98C9596463C}" type="slidenum">
              <a:rPr lang="en-US" smtClean="0"/>
              <a:t>42</a:t>
            </a:fld>
            <a:endParaRPr lang="en-US" dirty="0"/>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B71379-83BD-488E-8572-3A1AEEAFC0A1}"/>
              </a:ext>
            </a:extLst>
          </p:cNvPr>
          <p:cNvSpPr txBox="1">
            <a:spLocks/>
          </p:cNvSpPr>
          <p:nvPr/>
        </p:nvSpPr>
        <p:spPr>
          <a:xfrm>
            <a:off x="467098" y="462663"/>
            <a:ext cx="8760494" cy="639762"/>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sz="3200" b="1" dirty="0" err="1">
                <a:solidFill>
                  <a:schemeClr val="tx1">
                    <a:lumMod val="75000"/>
                    <a:lumOff val="25000"/>
                  </a:schemeClr>
                </a:solidFill>
                <a:latin typeface="Calibri" panose="020F0502020204030204" pitchFamily="34" charset="0"/>
              </a:rPr>
              <a:t>LivingConnected</a:t>
            </a:r>
            <a:r>
              <a:rPr lang="en-US" sz="3200" b="1" dirty="0">
                <a:solidFill>
                  <a:schemeClr val="tx1">
                    <a:lumMod val="75000"/>
                    <a:lumOff val="25000"/>
                  </a:schemeClr>
                </a:solidFill>
                <a:latin typeface="Calibri" panose="020F0502020204030204" pitchFamily="34" charset="0"/>
              </a:rPr>
              <a:t> Diabetes Coaching Program</a:t>
            </a:r>
          </a:p>
        </p:txBody>
      </p:sp>
      <p:sp>
        <p:nvSpPr>
          <p:cNvPr id="6" name="Content Placeholder 2">
            <a:extLst>
              <a:ext uri="{FF2B5EF4-FFF2-40B4-BE49-F238E27FC236}">
                <a16:creationId xmlns:a16="http://schemas.microsoft.com/office/drawing/2014/main" id="{1E3EE85B-B1CE-42A4-B00B-3DEB36A93DBD}"/>
              </a:ext>
            </a:extLst>
          </p:cNvPr>
          <p:cNvSpPr>
            <a:spLocks noGrp="1"/>
          </p:cNvSpPr>
          <p:nvPr>
            <p:ph idx="1"/>
          </p:nvPr>
        </p:nvSpPr>
        <p:spPr>
          <a:xfrm>
            <a:off x="703976" y="1102425"/>
            <a:ext cx="9950042" cy="5010150"/>
          </a:xfrm>
        </p:spPr>
        <p:txBody>
          <a:bodyPr anchor="t">
            <a:normAutofit/>
          </a:bodyPr>
          <a:lstStyle/>
          <a:p>
            <a:pPr marL="334368" indent="0">
              <a:spcBef>
                <a:spcPts val="0"/>
              </a:spcBef>
              <a:buClrTx/>
              <a:buNone/>
            </a:pPr>
            <a:endParaRPr lang="en-US" sz="2100" dirty="0">
              <a:solidFill>
                <a:schemeClr val="tx1"/>
              </a:solidFill>
              <a:latin typeface="Calibri" pitchFamily="34" charset="0"/>
            </a:endParaRPr>
          </a:p>
          <a:p>
            <a:pPr marL="677268" indent="-342900">
              <a:spcBef>
                <a:spcPts val="0"/>
              </a:spcBef>
              <a:buClrTx/>
            </a:pPr>
            <a:r>
              <a:rPr lang="en-US" sz="2100" dirty="0" err="1">
                <a:latin typeface="Calibri" pitchFamily="34" charset="0"/>
              </a:rPr>
              <a:t>LivingConnected</a:t>
            </a:r>
            <a:r>
              <a:rPr lang="en-US" sz="2100" dirty="0">
                <a:latin typeface="Calibri" pitchFamily="34" charset="0"/>
              </a:rPr>
              <a:t> is a Diabetic Care Program that provides coaching and diabetic supplies at no cost to participants</a:t>
            </a:r>
          </a:p>
          <a:p>
            <a:pPr marL="677268" indent="-342900">
              <a:spcBef>
                <a:spcPts val="0"/>
              </a:spcBef>
              <a:buClrTx/>
            </a:pPr>
            <a:r>
              <a:rPr lang="en-US" sz="2100" dirty="0">
                <a:latin typeface="Calibri" pitchFamily="34" charset="0"/>
              </a:rPr>
              <a:t>Program benefits include:</a:t>
            </a:r>
          </a:p>
          <a:p>
            <a:pPr marL="1001268" lvl="1" indent="-342900">
              <a:spcBef>
                <a:spcPts val="0"/>
              </a:spcBef>
              <a:buClrTx/>
            </a:pPr>
            <a:r>
              <a:rPr lang="en-US" sz="1800" dirty="0">
                <a:solidFill>
                  <a:srgbClr val="0070C0"/>
                </a:solidFill>
                <a:latin typeface="Calibri" pitchFamily="34" charset="0"/>
              </a:rPr>
              <a:t>Bluetooth Glucose Meter</a:t>
            </a:r>
          </a:p>
          <a:p>
            <a:pPr marL="1001268" lvl="1" indent="-342900">
              <a:spcBef>
                <a:spcPts val="0"/>
              </a:spcBef>
              <a:buClrTx/>
            </a:pPr>
            <a:r>
              <a:rPr lang="en-US" sz="1800" dirty="0">
                <a:solidFill>
                  <a:srgbClr val="0070C0"/>
                </a:solidFill>
                <a:latin typeface="Calibri" pitchFamily="34" charset="0"/>
              </a:rPr>
              <a:t>Test strips, lancing device, lancets </a:t>
            </a:r>
          </a:p>
          <a:p>
            <a:pPr marL="1001268" lvl="1" indent="-342900">
              <a:spcBef>
                <a:spcPts val="0"/>
              </a:spcBef>
              <a:buClrTx/>
            </a:pPr>
            <a:r>
              <a:rPr lang="en-US" sz="1800" dirty="0">
                <a:solidFill>
                  <a:srgbClr val="0070C0"/>
                </a:solidFill>
                <a:latin typeface="Calibri" pitchFamily="34" charset="0"/>
              </a:rPr>
              <a:t>24-hour monitoring and coaching when readings out of range</a:t>
            </a:r>
          </a:p>
          <a:p>
            <a:pPr marL="1001268" lvl="1" indent="-342900">
              <a:spcBef>
                <a:spcPts val="0"/>
              </a:spcBef>
              <a:buClrTx/>
            </a:pPr>
            <a:r>
              <a:rPr lang="en-US" sz="1800" dirty="0">
                <a:solidFill>
                  <a:srgbClr val="0070C0"/>
                </a:solidFill>
                <a:latin typeface="Calibri" pitchFamily="34" charset="0"/>
              </a:rPr>
              <a:t>Live, personalized health coaching from Certified Diabetes Educators</a:t>
            </a:r>
          </a:p>
          <a:p>
            <a:pPr marL="677268" indent="-342900">
              <a:spcBef>
                <a:spcPts val="0"/>
              </a:spcBef>
              <a:buClrTx/>
            </a:pPr>
            <a:r>
              <a:rPr lang="en-US" sz="2100" dirty="0">
                <a:latin typeface="Calibri" pitchFamily="34" charset="0"/>
              </a:rPr>
              <a:t>Participant will automatically be enrolled (based on claims experience); if not interested in program please opt out and return kit</a:t>
            </a:r>
          </a:p>
          <a:p>
            <a:pPr marL="677268" indent="-342900">
              <a:spcBef>
                <a:spcPts val="0"/>
              </a:spcBef>
              <a:buClrTx/>
            </a:pPr>
            <a:r>
              <a:rPr lang="en-US" sz="2100" dirty="0">
                <a:latin typeface="Calibri" pitchFamily="34" charset="0"/>
              </a:rPr>
              <a:t>Call 1-800-966-2046 for additional information</a:t>
            </a:r>
          </a:p>
          <a:p>
            <a:pPr lvl="1" indent="0">
              <a:spcBef>
                <a:spcPts val="0"/>
              </a:spcBef>
              <a:buClrTx/>
              <a:buNone/>
            </a:pPr>
            <a:endParaRPr lang="en-US" sz="1800" dirty="0">
              <a:solidFill>
                <a:schemeClr val="accent3"/>
              </a:solidFill>
              <a:latin typeface="Calibri" pitchFamily="34" charset="0"/>
            </a:endParaRPr>
          </a:p>
        </p:txBody>
      </p:sp>
      <p:pic>
        <p:nvPicPr>
          <p:cNvPr id="3" name="Picture 2">
            <a:extLst>
              <a:ext uri="{FF2B5EF4-FFF2-40B4-BE49-F238E27FC236}">
                <a16:creationId xmlns:a16="http://schemas.microsoft.com/office/drawing/2014/main" id="{CE5D299E-0D5E-A9A1-AA51-6578AF37F430}"/>
              </a:ext>
            </a:extLst>
          </p:cNvPr>
          <p:cNvPicPr>
            <a:picLocks noChangeAspect="1"/>
          </p:cNvPicPr>
          <p:nvPr/>
        </p:nvPicPr>
        <p:blipFill>
          <a:blip r:embed="rId2"/>
          <a:stretch>
            <a:fillRect/>
          </a:stretch>
        </p:blipFill>
        <p:spPr>
          <a:xfrm>
            <a:off x="9227592" y="4610165"/>
            <a:ext cx="2645923" cy="1955260"/>
          </a:xfrm>
          <a:prstGeom prst="rect">
            <a:avLst/>
          </a:prstGeom>
        </p:spPr>
      </p:pic>
      <p:pic>
        <p:nvPicPr>
          <p:cNvPr id="7" name="Picture 6" descr="Icon&#10;&#10;Description automatically generated">
            <a:extLst>
              <a:ext uri="{FF2B5EF4-FFF2-40B4-BE49-F238E27FC236}">
                <a16:creationId xmlns:a16="http://schemas.microsoft.com/office/drawing/2014/main" id="{33616044-0B62-3011-2CDE-7226E3E93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503" y="5749874"/>
            <a:ext cx="2469650" cy="815551"/>
          </a:xfrm>
          <a:prstGeom prst="rect">
            <a:avLst/>
          </a:prstGeom>
        </p:spPr>
      </p:pic>
      <p:sp>
        <p:nvSpPr>
          <p:cNvPr id="2" name="Slide Number Placeholder 1">
            <a:extLst>
              <a:ext uri="{FF2B5EF4-FFF2-40B4-BE49-F238E27FC236}">
                <a16:creationId xmlns:a16="http://schemas.microsoft.com/office/drawing/2014/main" id="{164B2F35-AB95-984D-FD96-784C5A5FB3C1}"/>
              </a:ext>
            </a:extLst>
          </p:cNvPr>
          <p:cNvSpPr>
            <a:spLocks noGrp="1"/>
          </p:cNvSpPr>
          <p:nvPr>
            <p:ph type="sldNum" sz="quarter" idx="12"/>
          </p:nvPr>
        </p:nvSpPr>
        <p:spPr/>
        <p:txBody>
          <a:bodyPr/>
          <a:lstStyle/>
          <a:p>
            <a:fld id="{3A98EE3D-8CD1-4C3F-BD1C-C98C9596463C}" type="slidenum">
              <a:rPr lang="en-US" smtClean="0"/>
              <a:t>43</a:t>
            </a:fld>
            <a:endParaRPr lang="en-US" dirty="0"/>
          </a:p>
        </p:txBody>
      </p:sp>
    </p:spTree>
    <p:extLst>
      <p:ext uri="{BB962C8B-B14F-4D97-AF65-F5344CB8AC3E}">
        <p14:creationId xmlns:p14="http://schemas.microsoft.com/office/powerpoint/2010/main" val="3905887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970867-88DE-447B-9020-D9E6B707E406}"/>
              </a:ext>
            </a:extLst>
          </p:cNvPr>
          <p:cNvSpPr txBox="1">
            <a:spLocks/>
          </p:cNvSpPr>
          <p:nvPr/>
        </p:nvSpPr>
        <p:spPr>
          <a:xfrm>
            <a:off x="478976" y="463577"/>
            <a:ext cx="7620000" cy="639762"/>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sz="3200" b="1" dirty="0">
                <a:solidFill>
                  <a:schemeClr val="tx1">
                    <a:lumMod val="75000"/>
                    <a:lumOff val="25000"/>
                  </a:schemeClr>
                </a:solidFill>
                <a:latin typeface="Calibri" panose="020F0502020204030204" pitchFamily="34" charset="0"/>
              </a:rPr>
              <a:t>Hinge Health</a:t>
            </a:r>
          </a:p>
        </p:txBody>
      </p:sp>
      <p:sp>
        <p:nvSpPr>
          <p:cNvPr id="9" name="Title 1">
            <a:extLst>
              <a:ext uri="{FF2B5EF4-FFF2-40B4-BE49-F238E27FC236}">
                <a16:creationId xmlns:a16="http://schemas.microsoft.com/office/drawing/2014/main" id="{37E306E9-92D8-4561-AF8A-33DF5C2573F5}"/>
              </a:ext>
            </a:extLst>
          </p:cNvPr>
          <p:cNvSpPr>
            <a:spLocks noGrp="1"/>
          </p:cNvSpPr>
          <p:nvPr>
            <p:ph type="title"/>
          </p:nvPr>
        </p:nvSpPr>
        <p:spPr>
          <a:xfrm>
            <a:off x="1784380" y="1447801"/>
            <a:ext cx="8534400" cy="1908215"/>
          </a:xfrm>
        </p:spPr>
        <p:txBody>
          <a:bodyPr>
            <a:normAutofit/>
          </a:bodyPr>
          <a:lstStyle/>
          <a:p>
            <a:br>
              <a:rPr lang="en-US" sz="2000" dirty="0">
                <a:latin typeface="Calibri" panose="020F0502020204030204" pitchFamily="34" charset="0"/>
              </a:rPr>
            </a:br>
            <a:br>
              <a:rPr lang="en-US" sz="2000" dirty="0">
                <a:latin typeface="Calibri" panose="020F0502020204030204" pitchFamily="34" charset="0"/>
              </a:rPr>
            </a:br>
            <a:r>
              <a:rPr lang="en-US" sz="2000" dirty="0">
                <a:latin typeface="Calibri" panose="020F0502020204030204" pitchFamily="34" charset="0"/>
              </a:rPr>
              <a:t> </a:t>
            </a:r>
          </a:p>
        </p:txBody>
      </p:sp>
      <p:sp>
        <p:nvSpPr>
          <p:cNvPr id="7" name="TextBox 6">
            <a:extLst>
              <a:ext uri="{FF2B5EF4-FFF2-40B4-BE49-F238E27FC236}">
                <a16:creationId xmlns:a16="http://schemas.microsoft.com/office/drawing/2014/main" id="{4344642A-BCF2-4EED-8DA2-6AC4B1856D41}"/>
              </a:ext>
            </a:extLst>
          </p:cNvPr>
          <p:cNvSpPr txBox="1"/>
          <p:nvPr/>
        </p:nvSpPr>
        <p:spPr bwMode="gray">
          <a:xfrm>
            <a:off x="1784380" y="1164451"/>
            <a:ext cx="85344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marL="285750" indent="-285750">
              <a:buFont typeface="Arial" panose="020B0604020202020204" pitchFamily="34" charset="0"/>
              <a:buChar char="•"/>
            </a:pPr>
            <a:r>
              <a:rPr lang="en-US" dirty="0">
                <a:solidFill>
                  <a:schemeClr val="tx1">
                    <a:lumMod val="75000"/>
                    <a:lumOff val="25000"/>
                  </a:schemeClr>
                </a:solidFill>
                <a:latin typeface="Calibri" panose="020F0502020204030204" pitchFamily="34" charset="0"/>
                <a:cs typeface="Calibri" panose="020F0502020204030204" pitchFamily="34" charset="0"/>
              </a:rPr>
              <a:t>Digital Musculoskeletal Program (physical therapy program)</a:t>
            </a:r>
          </a:p>
          <a:p>
            <a:pPr marL="285750" indent="-285750">
              <a:buFont typeface="Arial" panose="020B0604020202020204" pitchFamily="34" charset="0"/>
              <a:buChar char="•"/>
            </a:pPr>
            <a:r>
              <a:rPr lang="en-US" dirty="0">
                <a:solidFill>
                  <a:schemeClr val="tx1">
                    <a:lumMod val="75000"/>
                    <a:lumOff val="25000"/>
                  </a:schemeClr>
                </a:solidFill>
                <a:latin typeface="Calibri" panose="020F0502020204030204" pitchFamily="34" charset="0"/>
                <a:cs typeface="Calibri" panose="020F0502020204030204" pitchFamily="34" charset="0"/>
              </a:rPr>
              <a:t>$0.00 cost to members – not subject to deductible and coinsurance </a:t>
            </a:r>
          </a:p>
          <a:p>
            <a:pPr marL="285750" indent="-285750">
              <a:buFont typeface="Arial" panose="020B0604020202020204" pitchFamily="34" charset="0"/>
              <a:buChar char="•"/>
            </a:pPr>
            <a:r>
              <a:rPr lang="en-US" dirty="0">
                <a:solidFill>
                  <a:schemeClr val="tx1">
                    <a:lumMod val="75000"/>
                    <a:lumOff val="25000"/>
                  </a:schemeClr>
                </a:solidFill>
                <a:latin typeface="Calibri" panose="020F0502020204030204" pitchFamily="34" charset="0"/>
                <a:cs typeface="Calibri" panose="020F0502020204030204" pitchFamily="34" charset="0"/>
              </a:rPr>
              <a:t>Anthem Medical participants and dependents (over age 18) are eligible</a:t>
            </a:r>
          </a:p>
          <a:p>
            <a:pPr marL="285750" indent="-285750">
              <a:buFont typeface="Arial" panose="020B0604020202020204" pitchFamily="34" charset="0"/>
              <a:buChar char="•"/>
            </a:pPr>
            <a:r>
              <a:rPr lang="en-US" dirty="0">
                <a:solidFill>
                  <a:schemeClr val="tx1">
                    <a:lumMod val="75000"/>
                    <a:lumOff val="25000"/>
                  </a:schemeClr>
                </a:solidFill>
                <a:latin typeface="Calibri" panose="020F0502020204030204" pitchFamily="34" charset="0"/>
                <a:cs typeface="Calibri" panose="020F0502020204030204" pitchFamily="34" charset="0"/>
              </a:rPr>
              <a:t>Complete assessment at hingehealth.com/</a:t>
            </a:r>
            <a:r>
              <a:rPr lang="en-US" dirty="0" err="1">
                <a:solidFill>
                  <a:schemeClr val="tx1">
                    <a:lumMod val="75000"/>
                    <a:lumOff val="25000"/>
                  </a:schemeClr>
                </a:solidFill>
                <a:latin typeface="Calibri" panose="020F0502020204030204" pitchFamily="34" charset="0"/>
                <a:cs typeface="Calibri" panose="020F0502020204030204" pitchFamily="34" charset="0"/>
              </a:rPr>
              <a:t>vabankers</a:t>
            </a:r>
            <a:r>
              <a:rPr lang="en-US" dirty="0">
                <a:solidFill>
                  <a:schemeClr val="tx1">
                    <a:lumMod val="75000"/>
                    <a:lumOff val="25000"/>
                  </a:schemeClr>
                </a:solidFill>
                <a:latin typeface="Calibri" panose="020F0502020204030204" pitchFamily="34" charset="0"/>
                <a:cs typeface="Calibri" panose="020F0502020204030204" pitchFamily="34" charset="0"/>
              </a:rPr>
              <a:t> (waitlist open now - program begins 1/1/22)  </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sp>
        <p:nvSpPr>
          <p:cNvPr id="10" name="Google Shape;1202;p93">
            <a:extLst>
              <a:ext uri="{FF2B5EF4-FFF2-40B4-BE49-F238E27FC236}">
                <a16:creationId xmlns:a16="http://schemas.microsoft.com/office/drawing/2014/main" id="{4F88B613-38DF-43A6-856B-C5F9711E0B8B}"/>
              </a:ext>
            </a:extLst>
          </p:cNvPr>
          <p:cNvSpPr txBox="1"/>
          <p:nvPr/>
        </p:nvSpPr>
        <p:spPr>
          <a:xfrm>
            <a:off x="4176410" y="2835262"/>
            <a:ext cx="1286100" cy="744600"/>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pPr>
            <a:r>
              <a:rPr lang="en" b="1" dirty="0">
                <a:solidFill>
                  <a:schemeClr val="accent2"/>
                </a:solidFill>
                <a:latin typeface="Roboto"/>
                <a:ea typeface="Roboto"/>
                <a:cs typeface="Roboto"/>
                <a:sym typeface="Roboto"/>
              </a:rPr>
              <a:t>Acute</a:t>
            </a:r>
            <a:endParaRPr b="1" dirty="0">
              <a:solidFill>
                <a:schemeClr val="accent2"/>
              </a:solidFill>
              <a:latin typeface="Roboto"/>
              <a:ea typeface="Roboto"/>
              <a:cs typeface="Roboto"/>
              <a:sym typeface="Roboto"/>
            </a:endParaRPr>
          </a:p>
          <a:p>
            <a:pPr>
              <a:lnSpc>
                <a:spcPct val="115000"/>
              </a:lnSpc>
            </a:pPr>
            <a:r>
              <a:rPr lang="en" sz="1200" dirty="0">
                <a:solidFill>
                  <a:srgbClr val="649723"/>
                </a:solidFill>
                <a:latin typeface="Roboto"/>
                <a:ea typeface="Roboto"/>
                <a:cs typeface="Roboto"/>
                <a:sym typeface="Roboto"/>
              </a:rPr>
              <a:t>Recent injury </a:t>
            </a:r>
            <a:endParaRPr sz="1200" dirty="0">
              <a:solidFill>
                <a:srgbClr val="649723"/>
              </a:solidFill>
              <a:latin typeface="Roboto"/>
              <a:ea typeface="Roboto"/>
              <a:cs typeface="Roboto"/>
              <a:sym typeface="Roboto"/>
            </a:endParaRPr>
          </a:p>
          <a:p>
            <a:pPr>
              <a:lnSpc>
                <a:spcPct val="115000"/>
              </a:lnSpc>
            </a:pPr>
            <a:r>
              <a:rPr lang="en" sz="1000" dirty="0">
                <a:solidFill>
                  <a:schemeClr val="dk1"/>
                </a:solidFill>
                <a:latin typeface="Roboto Light"/>
                <a:ea typeface="Roboto Light"/>
                <a:cs typeface="Roboto Light"/>
                <a:sym typeface="Roboto Light"/>
              </a:rPr>
              <a:t>Virtual PT for all joint </a:t>
            </a:r>
            <a:br>
              <a:rPr lang="en" sz="1000" dirty="0">
                <a:solidFill>
                  <a:schemeClr val="dk1"/>
                </a:solidFill>
                <a:latin typeface="Roboto Light"/>
                <a:ea typeface="Roboto Light"/>
                <a:cs typeface="Roboto Light"/>
                <a:sym typeface="Roboto Light"/>
              </a:rPr>
            </a:br>
            <a:r>
              <a:rPr lang="en" sz="1000" dirty="0">
                <a:solidFill>
                  <a:schemeClr val="dk1"/>
                </a:solidFill>
                <a:latin typeface="Roboto Light"/>
                <a:ea typeface="Roboto Light"/>
                <a:cs typeface="Roboto Light"/>
                <a:sym typeface="Roboto Light"/>
              </a:rPr>
              <a:t>&amp; muscle groups</a:t>
            </a:r>
            <a:endParaRPr sz="1000" dirty="0">
              <a:solidFill>
                <a:schemeClr val="dk1"/>
              </a:solidFill>
              <a:latin typeface="Roboto Light"/>
              <a:ea typeface="Roboto Light"/>
              <a:cs typeface="Roboto Light"/>
              <a:sym typeface="Roboto Light"/>
            </a:endParaRPr>
          </a:p>
        </p:txBody>
      </p:sp>
      <p:sp>
        <p:nvSpPr>
          <p:cNvPr id="11" name="Google Shape;1201;p93">
            <a:extLst>
              <a:ext uri="{FF2B5EF4-FFF2-40B4-BE49-F238E27FC236}">
                <a16:creationId xmlns:a16="http://schemas.microsoft.com/office/drawing/2014/main" id="{54B93397-EA7B-45AB-80AB-082C138869F5}"/>
              </a:ext>
            </a:extLst>
          </p:cNvPr>
          <p:cNvSpPr txBox="1"/>
          <p:nvPr/>
        </p:nvSpPr>
        <p:spPr>
          <a:xfrm>
            <a:off x="2119087" y="2834365"/>
            <a:ext cx="1286100" cy="744600"/>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pPr>
            <a:r>
              <a:rPr lang="en" b="1" dirty="0">
                <a:solidFill>
                  <a:schemeClr val="accent2"/>
                </a:solidFill>
                <a:latin typeface="Roboto"/>
                <a:ea typeface="Roboto"/>
                <a:cs typeface="Roboto"/>
                <a:sym typeface="Roboto"/>
              </a:rPr>
              <a:t>Prevention</a:t>
            </a:r>
            <a:endParaRPr b="1" dirty="0">
              <a:solidFill>
                <a:schemeClr val="accent2"/>
              </a:solidFill>
              <a:latin typeface="Roboto"/>
              <a:ea typeface="Roboto"/>
              <a:cs typeface="Roboto"/>
              <a:sym typeface="Roboto"/>
            </a:endParaRPr>
          </a:p>
          <a:p>
            <a:pPr>
              <a:lnSpc>
                <a:spcPct val="115000"/>
              </a:lnSpc>
            </a:pPr>
            <a:r>
              <a:rPr lang="en" sz="1200" dirty="0">
                <a:solidFill>
                  <a:srgbClr val="649723"/>
                </a:solidFill>
                <a:latin typeface="Roboto"/>
                <a:ea typeface="Roboto"/>
                <a:cs typeface="Roboto"/>
                <a:sym typeface="Roboto"/>
              </a:rPr>
              <a:t>At-risk </a:t>
            </a:r>
            <a:endParaRPr sz="1200" dirty="0">
              <a:solidFill>
                <a:srgbClr val="649723"/>
              </a:solidFill>
              <a:latin typeface="Roboto"/>
              <a:ea typeface="Roboto"/>
              <a:cs typeface="Roboto"/>
              <a:sym typeface="Roboto"/>
            </a:endParaRPr>
          </a:p>
          <a:p>
            <a:pPr>
              <a:lnSpc>
                <a:spcPct val="115000"/>
              </a:lnSpc>
            </a:pPr>
            <a:r>
              <a:rPr lang="en" sz="1000" dirty="0">
                <a:solidFill>
                  <a:schemeClr val="dk1"/>
                </a:solidFill>
                <a:latin typeface="Roboto Light"/>
                <a:ea typeface="Roboto Light"/>
                <a:cs typeface="Roboto Light"/>
                <a:sym typeface="Roboto Light"/>
              </a:rPr>
              <a:t>Job-specific exercises &amp; education</a:t>
            </a:r>
            <a:endParaRPr sz="1000" dirty="0">
              <a:solidFill>
                <a:schemeClr val="dk1"/>
              </a:solidFill>
              <a:latin typeface="Roboto Light"/>
              <a:ea typeface="Roboto Light"/>
              <a:cs typeface="Roboto Light"/>
              <a:sym typeface="Roboto Light"/>
            </a:endParaRPr>
          </a:p>
        </p:txBody>
      </p:sp>
      <p:sp>
        <p:nvSpPr>
          <p:cNvPr id="12" name="Google Shape;1187;p93">
            <a:extLst>
              <a:ext uri="{FF2B5EF4-FFF2-40B4-BE49-F238E27FC236}">
                <a16:creationId xmlns:a16="http://schemas.microsoft.com/office/drawing/2014/main" id="{429634FF-4735-42E1-8BC4-28662FFA193A}"/>
              </a:ext>
            </a:extLst>
          </p:cNvPr>
          <p:cNvSpPr txBox="1"/>
          <p:nvPr/>
        </p:nvSpPr>
        <p:spPr>
          <a:xfrm>
            <a:off x="5956053" y="2819400"/>
            <a:ext cx="1876277" cy="744600"/>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pPr>
            <a:r>
              <a:rPr lang="en" b="1" dirty="0">
                <a:solidFill>
                  <a:schemeClr val="accent2"/>
                </a:solidFill>
                <a:latin typeface="Roboto"/>
                <a:ea typeface="Roboto"/>
                <a:cs typeface="Roboto"/>
                <a:sym typeface="Roboto"/>
              </a:rPr>
              <a:t>Chronic</a:t>
            </a:r>
            <a:endParaRPr b="1" dirty="0">
              <a:solidFill>
                <a:schemeClr val="accent2"/>
              </a:solidFill>
              <a:latin typeface="Roboto"/>
              <a:ea typeface="Roboto"/>
              <a:cs typeface="Roboto"/>
              <a:sym typeface="Roboto"/>
            </a:endParaRPr>
          </a:p>
          <a:p>
            <a:pPr>
              <a:lnSpc>
                <a:spcPct val="115000"/>
              </a:lnSpc>
            </a:pPr>
            <a:r>
              <a:rPr lang="en" sz="1200" dirty="0">
                <a:solidFill>
                  <a:srgbClr val="649723"/>
                </a:solidFill>
                <a:latin typeface="Roboto"/>
                <a:ea typeface="Roboto"/>
                <a:cs typeface="Roboto"/>
                <a:sym typeface="Roboto"/>
              </a:rPr>
              <a:t>High-risk </a:t>
            </a:r>
            <a:endParaRPr sz="1200" dirty="0">
              <a:solidFill>
                <a:srgbClr val="649723"/>
              </a:solidFill>
              <a:latin typeface="Roboto"/>
              <a:ea typeface="Roboto"/>
              <a:cs typeface="Roboto"/>
              <a:sym typeface="Roboto"/>
            </a:endParaRPr>
          </a:p>
          <a:p>
            <a:pPr>
              <a:lnSpc>
                <a:spcPct val="115000"/>
              </a:lnSpc>
            </a:pPr>
            <a:r>
              <a:rPr lang="en" sz="1000" dirty="0">
                <a:solidFill>
                  <a:schemeClr val="dk1"/>
                </a:solidFill>
                <a:latin typeface="Roboto Light"/>
                <a:ea typeface="Roboto Light"/>
                <a:cs typeface="Roboto Light"/>
                <a:sym typeface="Roboto Light"/>
              </a:rPr>
              <a:t>Exercise, education, and behavioral change</a:t>
            </a:r>
            <a:endParaRPr sz="1000" dirty="0">
              <a:solidFill>
                <a:schemeClr val="dk1"/>
              </a:solidFill>
              <a:latin typeface="Roboto Light"/>
              <a:ea typeface="Roboto Light"/>
              <a:cs typeface="Roboto Light"/>
              <a:sym typeface="Roboto Light"/>
            </a:endParaRPr>
          </a:p>
        </p:txBody>
      </p:sp>
      <p:sp>
        <p:nvSpPr>
          <p:cNvPr id="13" name="Google Shape;1203;p93">
            <a:extLst>
              <a:ext uri="{FF2B5EF4-FFF2-40B4-BE49-F238E27FC236}">
                <a16:creationId xmlns:a16="http://schemas.microsoft.com/office/drawing/2014/main" id="{B53F5BB2-1945-485D-85A2-2C1F8EE9D834}"/>
              </a:ext>
            </a:extLst>
          </p:cNvPr>
          <p:cNvSpPr txBox="1"/>
          <p:nvPr/>
        </p:nvSpPr>
        <p:spPr>
          <a:xfrm>
            <a:off x="8118835" y="2875681"/>
            <a:ext cx="1735973" cy="744600"/>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pPr>
            <a:r>
              <a:rPr lang="en" b="1" dirty="0">
                <a:solidFill>
                  <a:schemeClr val="accent2"/>
                </a:solidFill>
                <a:latin typeface="Roboto"/>
                <a:ea typeface="Roboto"/>
                <a:cs typeface="Roboto"/>
                <a:sym typeface="Roboto"/>
              </a:rPr>
              <a:t>Surgery</a:t>
            </a:r>
            <a:endParaRPr b="1" dirty="0">
              <a:solidFill>
                <a:schemeClr val="accent2"/>
              </a:solidFill>
              <a:latin typeface="Roboto"/>
              <a:ea typeface="Roboto"/>
              <a:cs typeface="Roboto"/>
              <a:sym typeface="Roboto"/>
            </a:endParaRPr>
          </a:p>
          <a:p>
            <a:pPr>
              <a:lnSpc>
                <a:spcPct val="115000"/>
              </a:lnSpc>
            </a:pPr>
            <a:r>
              <a:rPr lang="en" sz="1200" dirty="0">
                <a:solidFill>
                  <a:srgbClr val="649723"/>
                </a:solidFill>
                <a:latin typeface="Roboto"/>
                <a:ea typeface="Roboto"/>
                <a:cs typeface="Roboto"/>
                <a:sym typeface="Roboto"/>
              </a:rPr>
              <a:t>Pre &amp; Post rehab </a:t>
            </a:r>
            <a:endParaRPr sz="1200" dirty="0">
              <a:solidFill>
                <a:srgbClr val="649723"/>
              </a:solidFill>
              <a:latin typeface="Roboto"/>
              <a:ea typeface="Roboto"/>
              <a:cs typeface="Roboto"/>
              <a:sym typeface="Roboto"/>
            </a:endParaRPr>
          </a:p>
          <a:p>
            <a:pPr>
              <a:lnSpc>
                <a:spcPct val="115000"/>
              </a:lnSpc>
            </a:pPr>
            <a:r>
              <a:rPr lang="en" sz="1000" dirty="0">
                <a:solidFill>
                  <a:schemeClr val="dk1"/>
                </a:solidFill>
                <a:latin typeface="Roboto Light"/>
                <a:ea typeface="Roboto Light"/>
                <a:cs typeface="Roboto Light"/>
                <a:sym typeface="Roboto Light"/>
              </a:rPr>
              <a:t>Pre/post rehab &amp; continuity of care</a:t>
            </a:r>
            <a:endParaRPr sz="1000" dirty="0">
              <a:solidFill>
                <a:schemeClr val="dk1"/>
              </a:solidFill>
              <a:latin typeface="Roboto Light"/>
              <a:ea typeface="Roboto Light"/>
              <a:cs typeface="Roboto Light"/>
              <a:sym typeface="Roboto Light"/>
            </a:endParaRPr>
          </a:p>
        </p:txBody>
      </p:sp>
      <p:pic>
        <p:nvPicPr>
          <p:cNvPr id="15" name="Picture 14">
            <a:extLst>
              <a:ext uri="{FF2B5EF4-FFF2-40B4-BE49-F238E27FC236}">
                <a16:creationId xmlns:a16="http://schemas.microsoft.com/office/drawing/2014/main" id="{199F7EA3-DF56-4324-8C0A-3BFF06C011AE}"/>
              </a:ext>
            </a:extLst>
          </p:cNvPr>
          <p:cNvPicPr>
            <a:picLocks noChangeAspect="1"/>
          </p:cNvPicPr>
          <p:nvPr/>
        </p:nvPicPr>
        <p:blipFill>
          <a:blip r:embed="rId2"/>
          <a:stretch>
            <a:fillRect/>
          </a:stretch>
        </p:blipFill>
        <p:spPr>
          <a:xfrm>
            <a:off x="2079326" y="3946521"/>
            <a:ext cx="1365622" cy="1365622"/>
          </a:xfrm>
          <a:prstGeom prst="rect">
            <a:avLst/>
          </a:prstGeom>
        </p:spPr>
      </p:pic>
      <p:pic>
        <p:nvPicPr>
          <p:cNvPr id="16" name="Picture 15">
            <a:extLst>
              <a:ext uri="{FF2B5EF4-FFF2-40B4-BE49-F238E27FC236}">
                <a16:creationId xmlns:a16="http://schemas.microsoft.com/office/drawing/2014/main" id="{FAF9AB05-791E-4FF3-BC47-C5723EE377D5}"/>
              </a:ext>
            </a:extLst>
          </p:cNvPr>
          <p:cNvPicPr>
            <a:picLocks noChangeAspect="1"/>
          </p:cNvPicPr>
          <p:nvPr/>
        </p:nvPicPr>
        <p:blipFill>
          <a:blip r:embed="rId3"/>
          <a:stretch>
            <a:fillRect/>
          </a:stretch>
        </p:blipFill>
        <p:spPr>
          <a:xfrm>
            <a:off x="3950359" y="3910949"/>
            <a:ext cx="1365622" cy="1365622"/>
          </a:xfrm>
          <a:prstGeom prst="rect">
            <a:avLst/>
          </a:prstGeom>
        </p:spPr>
      </p:pic>
      <p:pic>
        <p:nvPicPr>
          <p:cNvPr id="17" name="Picture 16">
            <a:extLst>
              <a:ext uri="{FF2B5EF4-FFF2-40B4-BE49-F238E27FC236}">
                <a16:creationId xmlns:a16="http://schemas.microsoft.com/office/drawing/2014/main" id="{BACB6DCE-5577-40AC-82C0-0481ACD733D1}"/>
              </a:ext>
            </a:extLst>
          </p:cNvPr>
          <p:cNvPicPr>
            <a:picLocks noChangeAspect="1"/>
          </p:cNvPicPr>
          <p:nvPr/>
        </p:nvPicPr>
        <p:blipFill>
          <a:blip r:embed="rId4"/>
          <a:stretch>
            <a:fillRect/>
          </a:stretch>
        </p:blipFill>
        <p:spPr>
          <a:xfrm>
            <a:off x="5515304" y="4052025"/>
            <a:ext cx="1896020" cy="1371719"/>
          </a:xfrm>
          <a:prstGeom prst="rect">
            <a:avLst/>
          </a:prstGeom>
        </p:spPr>
      </p:pic>
      <p:pic>
        <p:nvPicPr>
          <p:cNvPr id="18" name="Picture 17">
            <a:extLst>
              <a:ext uri="{FF2B5EF4-FFF2-40B4-BE49-F238E27FC236}">
                <a16:creationId xmlns:a16="http://schemas.microsoft.com/office/drawing/2014/main" id="{FC920B9E-FA9A-40B9-966C-B6133B0E0119}"/>
              </a:ext>
            </a:extLst>
          </p:cNvPr>
          <p:cNvPicPr>
            <a:picLocks noChangeAspect="1"/>
          </p:cNvPicPr>
          <p:nvPr/>
        </p:nvPicPr>
        <p:blipFill>
          <a:blip r:embed="rId5"/>
          <a:stretch>
            <a:fillRect/>
          </a:stretch>
        </p:blipFill>
        <p:spPr>
          <a:xfrm>
            <a:off x="7853259" y="4066548"/>
            <a:ext cx="1883827" cy="1371719"/>
          </a:xfrm>
          <a:prstGeom prst="rect">
            <a:avLst/>
          </a:prstGeom>
        </p:spPr>
      </p:pic>
      <p:pic>
        <p:nvPicPr>
          <p:cNvPr id="19" name="Picture 18">
            <a:extLst>
              <a:ext uri="{FF2B5EF4-FFF2-40B4-BE49-F238E27FC236}">
                <a16:creationId xmlns:a16="http://schemas.microsoft.com/office/drawing/2014/main" id="{DA0DA2CB-1F8C-46B3-A688-C332ECFEEACB}"/>
              </a:ext>
            </a:extLst>
          </p:cNvPr>
          <p:cNvPicPr>
            <a:picLocks noChangeAspect="1"/>
          </p:cNvPicPr>
          <p:nvPr/>
        </p:nvPicPr>
        <p:blipFill>
          <a:blip r:embed="rId6"/>
          <a:stretch>
            <a:fillRect/>
          </a:stretch>
        </p:blipFill>
        <p:spPr>
          <a:xfrm>
            <a:off x="6860193" y="4807936"/>
            <a:ext cx="908383" cy="743776"/>
          </a:xfrm>
          <a:prstGeom prst="rect">
            <a:avLst/>
          </a:prstGeom>
        </p:spPr>
      </p:pic>
      <p:pic>
        <p:nvPicPr>
          <p:cNvPr id="20" name="Picture 19">
            <a:extLst>
              <a:ext uri="{FF2B5EF4-FFF2-40B4-BE49-F238E27FC236}">
                <a16:creationId xmlns:a16="http://schemas.microsoft.com/office/drawing/2014/main" id="{F2D85362-58A1-4A21-BE99-1785531D6D35}"/>
              </a:ext>
            </a:extLst>
          </p:cNvPr>
          <p:cNvPicPr>
            <a:picLocks noChangeAspect="1"/>
          </p:cNvPicPr>
          <p:nvPr/>
        </p:nvPicPr>
        <p:blipFill>
          <a:blip r:embed="rId7"/>
          <a:stretch>
            <a:fillRect/>
          </a:stretch>
        </p:blipFill>
        <p:spPr>
          <a:xfrm>
            <a:off x="3723381" y="5011658"/>
            <a:ext cx="938865" cy="524301"/>
          </a:xfrm>
          <a:prstGeom prst="rect">
            <a:avLst/>
          </a:prstGeom>
        </p:spPr>
      </p:pic>
      <p:pic>
        <p:nvPicPr>
          <p:cNvPr id="21" name="Picture 20">
            <a:extLst>
              <a:ext uri="{FF2B5EF4-FFF2-40B4-BE49-F238E27FC236}">
                <a16:creationId xmlns:a16="http://schemas.microsoft.com/office/drawing/2014/main" id="{C6FC1B73-5BCF-4DB5-B74E-F20C64833DB4}"/>
              </a:ext>
            </a:extLst>
          </p:cNvPr>
          <p:cNvPicPr>
            <a:picLocks noChangeAspect="1"/>
          </p:cNvPicPr>
          <p:nvPr/>
        </p:nvPicPr>
        <p:blipFill>
          <a:blip r:embed="rId8"/>
          <a:stretch>
            <a:fillRect/>
          </a:stretch>
        </p:blipFill>
        <p:spPr>
          <a:xfrm>
            <a:off x="1905001" y="5204210"/>
            <a:ext cx="1737511" cy="347502"/>
          </a:xfrm>
          <a:prstGeom prst="rect">
            <a:avLst/>
          </a:prstGeom>
        </p:spPr>
      </p:pic>
      <p:sp>
        <p:nvSpPr>
          <p:cNvPr id="2" name="Slide Number Placeholder 1">
            <a:extLst>
              <a:ext uri="{FF2B5EF4-FFF2-40B4-BE49-F238E27FC236}">
                <a16:creationId xmlns:a16="http://schemas.microsoft.com/office/drawing/2014/main" id="{87D27BC1-2F2D-C044-F8AF-C3918D8EA653}"/>
              </a:ext>
            </a:extLst>
          </p:cNvPr>
          <p:cNvSpPr>
            <a:spLocks noGrp="1"/>
          </p:cNvSpPr>
          <p:nvPr>
            <p:ph type="sldNum" sz="quarter" idx="12"/>
          </p:nvPr>
        </p:nvSpPr>
        <p:spPr/>
        <p:txBody>
          <a:bodyPr/>
          <a:lstStyle/>
          <a:p>
            <a:fld id="{3A98EE3D-8CD1-4C3F-BD1C-C98C9596463C}" type="slidenum">
              <a:rPr lang="en-US" smtClean="0"/>
              <a:t>44</a:t>
            </a:fld>
            <a:endParaRPr lang="en-US" dirty="0"/>
          </a:p>
        </p:txBody>
      </p:sp>
    </p:spTree>
    <p:extLst>
      <p:ext uri="{BB962C8B-B14F-4D97-AF65-F5344CB8AC3E}">
        <p14:creationId xmlns:p14="http://schemas.microsoft.com/office/powerpoint/2010/main" val="693533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1951"/>
            <a:ext cx="12192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grpSp>
        <p:nvGrpSpPr>
          <p:cNvPr id="3" name="object 3"/>
          <p:cNvGrpSpPr/>
          <p:nvPr/>
        </p:nvGrpSpPr>
        <p:grpSpPr>
          <a:xfrm>
            <a:off x="0" y="629903"/>
            <a:ext cx="12192000" cy="5592233"/>
            <a:chOff x="0" y="472427"/>
            <a:chExt cx="9144000" cy="4194175"/>
          </a:xfrm>
        </p:grpSpPr>
        <p:sp>
          <p:nvSpPr>
            <p:cNvPr id="4" name="object 4"/>
            <p:cNvSpPr/>
            <p:nvPr/>
          </p:nvSpPr>
          <p:spPr>
            <a:xfrm>
              <a:off x="0" y="4666488"/>
              <a:ext cx="9144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sp>
          <p:nvSpPr>
            <p:cNvPr id="5" name="object 5"/>
            <p:cNvSpPr/>
            <p:nvPr/>
          </p:nvSpPr>
          <p:spPr>
            <a:xfrm>
              <a:off x="0" y="472427"/>
              <a:ext cx="9144000" cy="4194175"/>
            </a:xfrm>
            <a:custGeom>
              <a:avLst/>
              <a:gdLst/>
              <a:ahLst/>
              <a:cxnLst/>
              <a:rect l="l" t="t" r="r" b="b"/>
              <a:pathLst>
                <a:path w="9144000" h="4194175">
                  <a:moveTo>
                    <a:pt x="9144000" y="0"/>
                  </a:moveTo>
                  <a:lnTo>
                    <a:pt x="0" y="0"/>
                  </a:lnTo>
                  <a:lnTo>
                    <a:pt x="0" y="4194060"/>
                  </a:lnTo>
                  <a:lnTo>
                    <a:pt x="9144000" y="4194060"/>
                  </a:lnTo>
                  <a:lnTo>
                    <a:pt x="9144000" y="0"/>
                  </a:lnTo>
                  <a:close/>
                </a:path>
              </a:pathLst>
            </a:custGeom>
            <a:solidFill>
              <a:srgbClr val="00B0F0"/>
            </a:solidFill>
          </p:spPr>
          <p:txBody>
            <a:bodyPr wrap="square" lIns="0" tIns="0" rIns="0" bIns="0" rtlCol="0"/>
            <a:lstStyle/>
            <a:p>
              <a:endParaRPr sz="2400"/>
            </a:p>
          </p:txBody>
        </p:sp>
      </p:grpSp>
      <p:sp>
        <p:nvSpPr>
          <p:cNvPr id="12" name="object 12"/>
          <p:cNvSpPr txBox="1">
            <a:spLocks noGrp="1"/>
          </p:cNvSpPr>
          <p:nvPr>
            <p:ph type="title"/>
          </p:nvPr>
        </p:nvSpPr>
        <p:spPr>
          <a:xfrm>
            <a:off x="793280" y="2894618"/>
            <a:ext cx="10354733" cy="919974"/>
          </a:xfrm>
          <a:prstGeom prst="rect">
            <a:avLst/>
          </a:prstGeom>
        </p:spPr>
        <p:txBody>
          <a:bodyPr vert="horz" wrap="square" lIns="0" tIns="16933" rIns="0" bIns="0" rtlCol="0" anchor="t">
            <a:spAutoFit/>
          </a:bodyPr>
          <a:lstStyle/>
          <a:p>
            <a:pPr marL="16933">
              <a:spcBef>
                <a:spcPts val="133"/>
              </a:spcBef>
            </a:pPr>
            <a:r>
              <a:rPr lang="en-US" sz="5867" b="1" spc="-113" dirty="0">
                <a:solidFill>
                  <a:srgbClr val="FFFFFF"/>
                </a:solidFill>
                <a:latin typeface="Calibri" panose="020F0502020204030204" pitchFamily="34" charset="0"/>
                <a:cs typeface="Calibri" panose="020F0502020204030204" pitchFamily="34" charset="0"/>
              </a:rPr>
              <a:t>Ancillary Benefits</a:t>
            </a:r>
            <a:endParaRPr sz="5867"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6A410F2-A733-A858-7C21-63E32F658AD1}"/>
              </a:ext>
            </a:extLst>
          </p:cNvPr>
          <p:cNvSpPr>
            <a:spLocks noGrp="1"/>
          </p:cNvSpPr>
          <p:nvPr>
            <p:ph type="sldNum" sz="quarter" idx="12"/>
          </p:nvPr>
        </p:nvSpPr>
        <p:spPr/>
        <p:txBody>
          <a:bodyPr/>
          <a:lstStyle/>
          <a:p>
            <a:fld id="{3A98EE3D-8CD1-4C3F-BD1C-C98C9596463C}" type="slidenum">
              <a:rPr lang="en-US" smtClean="0"/>
              <a:t>45</a:t>
            </a:fld>
            <a:endParaRPr lang="en-US" dirty="0"/>
          </a:p>
        </p:txBody>
      </p:sp>
    </p:spTree>
    <p:extLst>
      <p:ext uri="{BB962C8B-B14F-4D97-AF65-F5344CB8AC3E}">
        <p14:creationId xmlns:p14="http://schemas.microsoft.com/office/powerpoint/2010/main" val="365706046"/>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899283" y="1449700"/>
            <a:ext cx="4244788" cy="2951099"/>
          </a:xfrm>
          <a:prstGeom prst="rect">
            <a:avLst/>
          </a:prstGeom>
        </p:spPr>
        <p:txBody>
          <a:bodyPr vert="horz" wrap="square" lIns="0" tIns="64994" rIns="0" bIns="0" rtlCol="0">
            <a:spAutoFit/>
          </a:bodyPr>
          <a:lstStyle/>
          <a:p>
            <a:pPr marL="263913" indent="-253266" defTabSz="806867">
              <a:spcBef>
                <a:spcPts val="512"/>
              </a:spcBef>
              <a:buClr>
                <a:srgbClr val="67BB49"/>
              </a:buClr>
              <a:buFont typeface="Wingdings"/>
              <a:buChar char=""/>
              <a:tabLst>
                <a:tab pos="264473" algn="l"/>
              </a:tabLst>
            </a:pPr>
            <a:r>
              <a:rPr sz="1765" kern="0" dirty="0">
                <a:solidFill>
                  <a:schemeClr val="tx1">
                    <a:lumMod val="75000"/>
                    <a:lumOff val="25000"/>
                  </a:schemeClr>
                </a:solidFill>
                <a:latin typeface="Calibri"/>
                <a:cs typeface="Calibri"/>
              </a:rPr>
              <a:t>Available</a:t>
            </a:r>
            <a:r>
              <a:rPr sz="1765" kern="0" spc="-22" dirty="0">
                <a:solidFill>
                  <a:schemeClr val="tx1">
                    <a:lumMod val="75000"/>
                    <a:lumOff val="25000"/>
                  </a:schemeClr>
                </a:solidFill>
                <a:latin typeface="Calibri"/>
                <a:cs typeface="Calibri"/>
              </a:rPr>
              <a:t> </a:t>
            </a:r>
            <a:r>
              <a:rPr sz="1765" kern="0" dirty="0">
                <a:solidFill>
                  <a:schemeClr val="tx1">
                    <a:lumMod val="75000"/>
                    <a:lumOff val="25000"/>
                  </a:schemeClr>
                </a:solidFill>
                <a:latin typeface="Calibri"/>
                <a:cs typeface="Calibri"/>
              </a:rPr>
              <a:t>beginning</a:t>
            </a:r>
            <a:r>
              <a:rPr sz="1765" kern="0" spc="-57" dirty="0">
                <a:solidFill>
                  <a:schemeClr val="tx1">
                    <a:lumMod val="75000"/>
                    <a:lumOff val="25000"/>
                  </a:schemeClr>
                </a:solidFill>
                <a:latin typeface="Calibri"/>
                <a:cs typeface="Calibri"/>
              </a:rPr>
              <a:t> </a:t>
            </a:r>
            <a:r>
              <a:rPr sz="1765" kern="0" dirty="0">
                <a:solidFill>
                  <a:schemeClr val="tx1">
                    <a:lumMod val="75000"/>
                    <a:lumOff val="25000"/>
                  </a:schemeClr>
                </a:solidFill>
                <a:latin typeface="Calibri"/>
                <a:cs typeface="Calibri"/>
              </a:rPr>
              <a:t>in</a:t>
            </a:r>
            <a:r>
              <a:rPr sz="1765" kern="0" spc="-35" dirty="0">
                <a:solidFill>
                  <a:schemeClr val="tx1">
                    <a:lumMod val="75000"/>
                    <a:lumOff val="25000"/>
                  </a:schemeClr>
                </a:solidFill>
                <a:latin typeface="Calibri"/>
                <a:cs typeface="Calibri"/>
              </a:rPr>
              <a:t> </a:t>
            </a:r>
            <a:r>
              <a:rPr sz="1765" kern="0" spc="-18" dirty="0">
                <a:solidFill>
                  <a:schemeClr val="tx1">
                    <a:lumMod val="75000"/>
                    <a:lumOff val="25000"/>
                  </a:schemeClr>
                </a:solidFill>
                <a:latin typeface="Calibri"/>
                <a:cs typeface="Calibri"/>
              </a:rPr>
              <a:t>202</a:t>
            </a:r>
            <a:r>
              <a:rPr lang="en-US" sz="1765" kern="0" spc="-18" dirty="0">
                <a:solidFill>
                  <a:schemeClr val="tx1">
                    <a:lumMod val="75000"/>
                    <a:lumOff val="25000"/>
                  </a:schemeClr>
                </a:solidFill>
                <a:latin typeface="Calibri"/>
                <a:cs typeface="Calibri"/>
              </a:rPr>
              <a:t>3</a:t>
            </a:r>
            <a:endParaRPr sz="1765" kern="0" dirty="0">
              <a:solidFill>
                <a:schemeClr val="tx1">
                  <a:lumMod val="75000"/>
                  <a:lumOff val="25000"/>
                </a:schemeClr>
              </a:solidFill>
              <a:latin typeface="Calibri"/>
              <a:cs typeface="Calibri"/>
            </a:endParaRPr>
          </a:p>
          <a:p>
            <a:pPr marL="263913" indent="-253266" defTabSz="806867">
              <a:buClr>
                <a:srgbClr val="67BB49"/>
              </a:buClr>
              <a:buFont typeface="Wingdings"/>
              <a:buChar char=""/>
              <a:tabLst>
                <a:tab pos="264473" algn="l"/>
              </a:tabLst>
            </a:pPr>
            <a:endParaRPr lang="en-US" sz="1765" kern="0" dirty="0">
              <a:solidFill>
                <a:schemeClr val="tx1">
                  <a:lumMod val="75000"/>
                  <a:lumOff val="25000"/>
                </a:schemeClr>
              </a:solidFill>
              <a:latin typeface="Calibri"/>
              <a:cs typeface="Calibri"/>
            </a:endParaRPr>
          </a:p>
          <a:p>
            <a:pPr defTabSz="806867">
              <a:spcBef>
                <a:spcPts val="4"/>
              </a:spcBef>
              <a:buClr>
                <a:srgbClr val="67BB49"/>
              </a:buClr>
              <a:buFont typeface="Wingdings"/>
              <a:buChar char=""/>
            </a:pPr>
            <a:r>
              <a:rPr lang="en-US" kern="0" dirty="0">
                <a:solidFill>
                  <a:schemeClr val="tx1">
                    <a:lumMod val="75000"/>
                    <a:lumOff val="25000"/>
                  </a:schemeClr>
                </a:solidFill>
                <a:latin typeface="Calibri"/>
                <a:cs typeface="Calibri"/>
              </a:rPr>
              <a:t>Adult orthodontia included with Comprehensive and Enhanced Indemnity Plans ($1,000 lifetime maximum)</a:t>
            </a:r>
          </a:p>
          <a:p>
            <a:pPr defTabSz="806867">
              <a:spcBef>
                <a:spcPts val="4"/>
              </a:spcBef>
              <a:buClr>
                <a:srgbClr val="67BB49"/>
              </a:buClr>
              <a:buFont typeface="Wingdings"/>
              <a:buChar char=""/>
            </a:pPr>
            <a:endParaRPr sz="2427" kern="0" dirty="0">
              <a:solidFill>
                <a:schemeClr val="tx1">
                  <a:lumMod val="75000"/>
                  <a:lumOff val="25000"/>
                </a:schemeClr>
              </a:solidFill>
              <a:latin typeface="Calibri"/>
              <a:cs typeface="Calibri"/>
            </a:endParaRPr>
          </a:p>
          <a:p>
            <a:pPr marL="263913" indent="-253266" defTabSz="806867">
              <a:buClr>
                <a:srgbClr val="67BB49"/>
              </a:buClr>
              <a:buFont typeface="Wingdings"/>
              <a:buChar char=""/>
              <a:tabLst>
                <a:tab pos="264473" algn="l"/>
              </a:tabLst>
            </a:pPr>
            <a:r>
              <a:rPr lang="en-US" sz="1765" kern="0" dirty="0">
                <a:solidFill>
                  <a:schemeClr val="tx1">
                    <a:lumMod val="75000"/>
                    <a:lumOff val="25000"/>
                  </a:schemeClr>
                </a:solidFill>
                <a:latin typeface="Calibri"/>
                <a:cs typeface="Calibri"/>
              </a:rPr>
              <a:t>Right Start 4 Kids when </a:t>
            </a:r>
            <a:r>
              <a:rPr sz="1765" kern="0" dirty="0">
                <a:solidFill>
                  <a:schemeClr val="tx1">
                    <a:lumMod val="75000"/>
                    <a:lumOff val="25000"/>
                  </a:schemeClr>
                </a:solidFill>
                <a:latin typeface="Calibri"/>
                <a:cs typeface="Calibri"/>
              </a:rPr>
              <a:t>member</a:t>
            </a:r>
            <a:r>
              <a:rPr sz="1765" kern="0" spc="-4" dirty="0">
                <a:solidFill>
                  <a:schemeClr val="tx1">
                    <a:lumMod val="75000"/>
                    <a:lumOff val="25000"/>
                  </a:schemeClr>
                </a:solidFill>
                <a:latin typeface="Calibri"/>
                <a:cs typeface="Calibri"/>
              </a:rPr>
              <a:t> </a:t>
            </a:r>
            <a:r>
              <a:rPr sz="1765" kern="0" dirty="0">
                <a:solidFill>
                  <a:schemeClr val="tx1">
                    <a:lumMod val="75000"/>
                    <a:lumOff val="25000"/>
                  </a:schemeClr>
                </a:solidFill>
                <a:latin typeface="Calibri"/>
                <a:cs typeface="Calibri"/>
              </a:rPr>
              <a:t>visits</a:t>
            </a:r>
            <a:r>
              <a:rPr sz="1765" kern="0" spc="4" dirty="0">
                <a:solidFill>
                  <a:schemeClr val="tx1">
                    <a:lumMod val="75000"/>
                    <a:lumOff val="25000"/>
                  </a:schemeClr>
                </a:solidFill>
                <a:latin typeface="Calibri"/>
                <a:cs typeface="Calibri"/>
              </a:rPr>
              <a:t> </a:t>
            </a:r>
            <a:r>
              <a:rPr sz="1765" kern="0" spc="-9" dirty="0">
                <a:solidFill>
                  <a:schemeClr val="tx1">
                    <a:lumMod val="75000"/>
                    <a:lumOff val="25000"/>
                  </a:schemeClr>
                </a:solidFill>
                <a:latin typeface="Calibri"/>
                <a:cs typeface="Calibri"/>
              </a:rPr>
              <a:t>in-</a:t>
            </a:r>
            <a:r>
              <a:rPr sz="1765" kern="0" dirty="0">
                <a:solidFill>
                  <a:schemeClr val="tx1">
                    <a:lumMod val="75000"/>
                    <a:lumOff val="25000"/>
                  </a:schemeClr>
                </a:solidFill>
                <a:latin typeface="Calibri"/>
                <a:cs typeface="Calibri"/>
              </a:rPr>
              <a:t>network</a:t>
            </a:r>
            <a:r>
              <a:rPr sz="1765" kern="0" spc="-13" dirty="0">
                <a:solidFill>
                  <a:schemeClr val="tx1">
                    <a:lumMod val="75000"/>
                    <a:lumOff val="25000"/>
                  </a:schemeClr>
                </a:solidFill>
                <a:latin typeface="Calibri"/>
                <a:cs typeface="Calibri"/>
              </a:rPr>
              <a:t> </a:t>
            </a:r>
            <a:r>
              <a:rPr sz="1765" kern="0" spc="-9" dirty="0">
                <a:solidFill>
                  <a:schemeClr val="tx1">
                    <a:lumMod val="75000"/>
                    <a:lumOff val="25000"/>
                  </a:schemeClr>
                </a:solidFill>
                <a:latin typeface="Calibri"/>
                <a:cs typeface="Calibri"/>
              </a:rPr>
              <a:t>provider</a:t>
            </a:r>
            <a:r>
              <a:rPr lang="en-US" sz="1765" kern="0" spc="-9" dirty="0">
                <a:solidFill>
                  <a:schemeClr val="tx1">
                    <a:lumMod val="75000"/>
                    <a:lumOff val="25000"/>
                  </a:schemeClr>
                </a:solidFill>
                <a:latin typeface="Calibri"/>
                <a:cs typeface="Calibri"/>
              </a:rPr>
              <a:t> (Under age 13)</a:t>
            </a:r>
            <a:r>
              <a:rPr sz="1765" kern="0" spc="-9" dirty="0">
                <a:solidFill>
                  <a:schemeClr val="tx1">
                    <a:lumMod val="75000"/>
                    <a:lumOff val="25000"/>
                  </a:schemeClr>
                </a:solidFill>
                <a:latin typeface="Calibri"/>
                <a:cs typeface="Calibri"/>
              </a:rPr>
              <a:t>:</a:t>
            </a:r>
            <a:endParaRPr sz="1765" kern="0" dirty="0">
              <a:solidFill>
                <a:schemeClr val="tx1">
                  <a:lumMod val="75000"/>
                  <a:lumOff val="25000"/>
                </a:schemeClr>
              </a:solidFill>
              <a:latin typeface="Calibri"/>
              <a:cs typeface="Calibri"/>
            </a:endParaRPr>
          </a:p>
          <a:p>
            <a:pPr marL="667346" lvl="1" indent="-253266" defTabSz="806867">
              <a:spcBef>
                <a:spcPts val="424"/>
              </a:spcBef>
              <a:buFont typeface="Wingdings"/>
              <a:buChar char=""/>
              <a:tabLst>
                <a:tab pos="667906" algn="l"/>
              </a:tabLst>
            </a:pPr>
            <a:r>
              <a:rPr sz="1765" kern="0" dirty="0">
                <a:solidFill>
                  <a:schemeClr val="tx1">
                    <a:lumMod val="75000"/>
                    <a:lumOff val="25000"/>
                  </a:schemeClr>
                </a:solidFill>
                <a:latin typeface="Calibri"/>
                <a:cs typeface="Calibri"/>
              </a:rPr>
              <a:t>Provides</a:t>
            </a:r>
            <a:r>
              <a:rPr sz="1765" kern="0" spc="-35" dirty="0">
                <a:solidFill>
                  <a:schemeClr val="tx1">
                    <a:lumMod val="75000"/>
                    <a:lumOff val="25000"/>
                  </a:schemeClr>
                </a:solidFill>
                <a:latin typeface="Calibri"/>
                <a:cs typeface="Calibri"/>
              </a:rPr>
              <a:t> </a:t>
            </a:r>
            <a:r>
              <a:rPr sz="1765" kern="0" dirty="0">
                <a:solidFill>
                  <a:schemeClr val="tx1">
                    <a:lumMod val="75000"/>
                    <a:lumOff val="25000"/>
                  </a:schemeClr>
                </a:solidFill>
                <a:latin typeface="Calibri"/>
                <a:cs typeface="Calibri"/>
              </a:rPr>
              <a:t>100%</a:t>
            </a:r>
            <a:r>
              <a:rPr sz="1765" kern="0" spc="-53" dirty="0">
                <a:solidFill>
                  <a:schemeClr val="tx1">
                    <a:lumMod val="75000"/>
                    <a:lumOff val="25000"/>
                  </a:schemeClr>
                </a:solidFill>
                <a:latin typeface="Calibri"/>
                <a:cs typeface="Calibri"/>
              </a:rPr>
              <a:t> </a:t>
            </a:r>
            <a:r>
              <a:rPr sz="1765" kern="0" spc="-9" dirty="0">
                <a:solidFill>
                  <a:schemeClr val="tx1">
                    <a:lumMod val="75000"/>
                    <a:lumOff val="25000"/>
                  </a:schemeClr>
                </a:solidFill>
                <a:latin typeface="Calibri"/>
                <a:cs typeface="Calibri"/>
              </a:rPr>
              <a:t>coverage</a:t>
            </a:r>
            <a:r>
              <a:rPr sz="1765" kern="0" spc="-53" dirty="0">
                <a:solidFill>
                  <a:schemeClr val="tx1">
                    <a:lumMod val="75000"/>
                    <a:lumOff val="25000"/>
                  </a:schemeClr>
                </a:solidFill>
                <a:latin typeface="Calibri"/>
                <a:cs typeface="Calibri"/>
              </a:rPr>
              <a:t> </a:t>
            </a:r>
            <a:r>
              <a:rPr sz="1765" kern="0" spc="-18" dirty="0">
                <a:solidFill>
                  <a:schemeClr val="tx1">
                    <a:lumMod val="75000"/>
                    <a:lumOff val="25000"/>
                  </a:schemeClr>
                </a:solidFill>
                <a:latin typeface="Calibri"/>
                <a:cs typeface="Calibri"/>
              </a:rPr>
              <a:t>for</a:t>
            </a:r>
            <a:r>
              <a:rPr lang="en-US" sz="1765" kern="0" spc="-18" dirty="0">
                <a:solidFill>
                  <a:schemeClr val="tx1">
                    <a:lumMod val="75000"/>
                    <a:lumOff val="25000"/>
                  </a:schemeClr>
                </a:solidFill>
                <a:latin typeface="Calibri"/>
                <a:cs typeface="Calibri"/>
              </a:rPr>
              <a:t> (up to annual benefit maximum)</a:t>
            </a:r>
            <a:r>
              <a:rPr sz="1765" kern="0" spc="-18" dirty="0">
                <a:solidFill>
                  <a:schemeClr val="tx1">
                    <a:lumMod val="75000"/>
                    <a:lumOff val="25000"/>
                  </a:schemeClr>
                </a:solidFill>
                <a:latin typeface="Calibri"/>
                <a:cs typeface="Calibri"/>
              </a:rPr>
              <a:t>:</a:t>
            </a:r>
            <a:endParaRPr sz="1765" kern="0" dirty="0">
              <a:solidFill>
                <a:schemeClr val="tx1">
                  <a:lumMod val="75000"/>
                  <a:lumOff val="25000"/>
                </a:schemeClr>
              </a:solidFill>
              <a:latin typeface="Calibri"/>
              <a:cs typeface="Calibri"/>
            </a:endParaRPr>
          </a:p>
        </p:txBody>
      </p:sp>
      <p:sp>
        <p:nvSpPr>
          <p:cNvPr id="4" name="object 4"/>
          <p:cNvSpPr txBox="1"/>
          <p:nvPr/>
        </p:nvSpPr>
        <p:spPr>
          <a:xfrm>
            <a:off x="6599569" y="4287525"/>
            <a:ext cx="3083859" cy="1305968"/>
          </a:xfrm>
          <a:prstGeom prst="rect">
            <a:avLst/>
          </a:prstGeom>
        </p:spPr>
        <p:txBody>
          <a:bodyPr vert="horz" wrap="square" lIns="0" tIns="64994" rIns="0" bIns="0" rtlCol="0">
            <a:spAutoFit/>
          </a:bodyPr>
          <a:lstStyle/>
          <a:p>
            <a:pPr marL="313781" indent="-302575" defTabSz="806867">
              <a:spcBef>
                <a:spcPts val="512"/>
              </a:spcBef>
              <a:buClr>
                <a:srgbClr val="67BB49"/>
              </a:buClr>
              <a:buFont typeface="Arial"/>
              <a:buChar char="•"/>
              <a:tabLst>
                <a:tab pos="313221" algn="l"/>
                <a:tab pos="313781" algn="l"/>
              </a:tabLst>
            </a:pPr>
            <a:r>
              <a:rPr sz="1765" kern="0" spc="-9" dirty="0">
                <a:solidFill>
                  <a:schemeClr val="tx1">
                    <a:lumMod val="75000"/>
                    <a:lumOff val="25000"/>
                  </a:schemeClr>
                </a:solidFill>
                <a:latin typeface="Calibri"/>
                <a:cs typeface="Calibri"/>
              </a:rPr>
              <a:t>diagnostic/preventive</a:t>
            </a:r>
            <a:r>
              <a:rPr sz="1765" kern="0" spc="31" dirty="0">
                <a:solidFill>
                  <a:schemeClr val="tx1">
                    <a:lumMod val="75000"/>
                    <a:lumOff val="25000"/>
                  </a:schemeClr>
                </a:solidFill>
                <a:latin typeface="Calibri"/>
                <a:cs typeface="Calibri"/>
              </a:rPr>
              <a:t> </a:t>
            </a:r>
            <a:r>
              <a:rPr sz="1765" kern="0" spc="-9" dirty="0">
                <a:solidFill>
                  <a:schemeClr val="tx1">
                    <a:lumMod val="75000"/>
                    <a:lumOff val="25000"/>
                  </a:schemeClr>
                </a:solidFill>
                <a:latin typeface="Calibri"/>
                <a:cs typeface="Calibri"/>
              </a:rPr>
              <a:t>services</a:t>
            </a:r>
            <a:endParaRPr sz="1765" kern="0" dirty="0">
              <a:solidFill>
                <a:schemeClr val="tx1">
                  <a:lumMod val="75000"/>
                  <a:lumOff val="25000"/>
                </a:schemeClr>
              </a:solidFill>
              <a:latin typeface="Calibri"/>
              <a:cs typeface="Calibri"/>
            </a:endParaRPr>
          </a:p>
          <a:p>
            <a:pPr marL="313781" indent="-302575" defTabSz="806867">
              <a:spcBef>
                <a:spcPts val="424"/>
              </a:spcBef>
              <a:buClr>
                <a:srgbClr val="67BB49"/>
              </a:buClr>
              <a:buFont typeface="Arial"/>
              <a:buChar char="•"/>
              <a:tabLst>
                <a:tab pos="313221" algn="l"/>
                <a:tab pos="313781" algn="l"/>
              </a:tabLst>
            </a:pPr>
            <a:r>
              <a:rPr sz="1765" kern="0" dirty="0">
                <a:solidFill>
                  <a:schemeClr val="tx1">
                    <a:lumMod val="75000"/>
                    <a:lumOff val="25000"/>
                  </a:schemeClr>
                </a:solidFill>
                <a:latin typeface="Calibri"/>
                <a:cs typeface="Calibri"/>
              </a:rPr>
              <a:t>basic</a:t>
            </a:r>
            <a:r>
              <a:rPr sz="1765" kern="0" spc="-4" dirty="0">
                <a:solidFill>
                  <a:schemeClr val="tx1">
                    <a:lumMod val="75000"/>
                    <a:lumOff val="25000"/>
                  </a:schemeClr>
                </a:solidFill>
                <a:latin typeface="Calibri"/>
                <a:cs typeface="Calibri"/>
              </a:rPr>
              <a:t> </a:t>
            </a:r>
            <a:r>
              <a:rPr sz="1765" kern="0" spc="-9" dirty="0">
                <a:solidFill>
                  <a:schemeClr val="tx1">
                    <a:lumMod val="75000"/>
                    <a:lumOff val="25000"/>
                  </a:schemeClr>
                </a:solidFill>
                <a:latin typeface="Calibri"/>
                <a:cs typeface="Calibri"/>
              </a:rPr>
              <a:t>services</a:t>
            </a:r>
            <a:endParaRPr sz="1765" kern="0" dirty="0">
              <a:solidFill>
                <a:schemeClr val="tx1">
                  <a:lumMod val="75000"/>
                  <a:lumOff val="25000"/>
                </a:schemeClr>
              </a:solidFill>
              <a:latin typeface="Calibri"/>
              <a:cs typeface="Calibri"/>
            </a:endParaRPr>
          </a:p>
          <a:p>
            <a:pPr marL="313781" indent="-302575" defTabSz="806867">
              <a:spcBef>
                <a:spcPts val="424"/>
              </a:spcBef>
              <a:buClr>
                <a:srgbClr val="67BB49"/>
              </a:buClr>
              <a:buFont typeface="Arial"/>
              <a:buChar char="•"/>
              <a:tabLst>
                <a:tab pos="313221" algn="l"/>
                <a:tab pos="313781" algn="l"/>
              </a:tabLst>
            </a:pPr>
            <a:r>
              <a:rPr sz="1765" kern="0" dirty="0">
                <a:solidFill>
                  <a:schemeClr val="tx1">
                    <a:lumMod val="75000"/>
                    <a:lumOff val="25000"/>
                  </a:schemeClr>
                </a:solidFill>
                <a:latin typeface="Calibri"/>
                <a:cs typeface="Calibri"/>
              </a:rPr>
              <a:t>major</a:t>
            </a:r>
            <a:r>
              <a:rPr sz="1765" kern="0" spc="-18" dirty="0">
                <a:solidFill>
                  <a:schemeClr val="tx1">
                    <a:lumMod val="75000"/>
                    <a:lumOff val="25000"/>
                  </a:schemeClr>
                </a:solidFill>
                <a:latin typeface="Calibri"/>
                <a:cs typeface="Calibri"/>
              </a:rPr>
              <a:t> </a:t>
            </a:r>
            <a:r>
              <a:rPr sz="1765" kern="0" spc="-9" dirty="0">
                <a:solidFill>
                  <a:schemeClr val="tx1">
                    <a:lumMod val="75000"/>
                    <a:lumOff val="25000"/>
                  </a:schemeClr>
                </a:solidFill>
                <a:latin typeface="Calibri"/>
                <a:cs typeface="Calibri"/>
              </a:rPr>
              <a:t>services</a:t>
            </a:r>
            <a:endParaRPr lang="en-US" sz="1765" kern="0" spc="-9" dirty="0">
              <a:solidFill>
                <a:schemeClr val="tx1">
                  <a:lumMod val="75000"/>
                  <a:lumOff val="25000"/>
                </a:schemeClr>
              </a:solidFill>
              <a:latin typeface="Calibri"/>
              <a:cs typeface="Calibri"/>
            </a:endParaRPr>
          </a:p>
          <a:p>
            <a:pPr marL="313781" indent="-302575" defTabSz="806867">
              <a:spcBef>
                <a:spcPts val="424"/>
              </a:spcBef>
              <a:buClr>
                <a:srgbClr val="67BB49"/>
              </a:buClr>
              <a:buFont typeface="Arial"/>
              <a:buChar char="•"/>
              <a:tabLst>
                <a:tab pos="313221" algn="l"/>
                <a:tab pos="313781" algn="l"/>
              </a:tabLst>
            </a:pPr>
            <a:r>
              <a:rPr lang="en-US" sz="1765" i="1" kern="0" spc="-9" dirty="0">
                <a:solidFill>
                  <a:schemeClr val="tx1">
                    <a:lumMod val="75000"/>
                    <a:lumOff val="25000"/>
                  </a:schemeClr>
                </a:solidFill>
                <a:latin typeface="Calibri"/>
                <a:cs typeface="Calibri"/>
              </a:rPr>
              <a:t>excludes orthodontia</a:t>
            </a:r>
            <a:endParaRPr sz="1765" i="1" kern="0" dirty="0">
              <a:solidFill>
                <a:schemeClr val="tx1">
                  <a:lumMod val="75000"/>
                  <a:lumOff val="25000"/>
                </a:schemeClr>
              </a:solidFill>
              <a:latin typeface="Calibri"/>
              <a:cs typeface="Calibri"/>
            </a:endParaRPr>
          </a:p>
        </p:txBody>
      </p:sp>
      <p:sp>
        <p:nvSpPr>
          <p:cNvPr id="5" name="object 5"/>
          <p:cNvSpPr txBox="1"/>
          <p:nvPr/>
        </p:nvSpPr>
        <p:spPr>
          <a:xfrm>
            <a:off x="6268387" y="5729380"/>
            <a:ext cx="1556497" cy="282928"/>
          </a:xfrm>
          <a:prstGeom prst="rect">
            <a:avLst/>
          </a:prstGeom>
        </p:spPr>
        <p:txBody>
          <a:bodyPr vert="horz" wrap="square" lIns="0" tIns="11206" rIns="0" bIns="0" rtlCol="0">
            <a:spAutoFit/>
          </a:bodyPr>
          <a:lstStyle/>
          <a:p>
            <a:pPr marL="263913" indent="-253266" defTabSz="806867">
              <a:spcBef>
                <a:spcPts val="88"/>
              </a:spcBef>
              <a:buFont typeface="Wingdings"/>
              <a:buChar char=""/>
              <a:tabLst>
                <a:tab pos="264473" algn="l"/>
              </a:tabLst>
            </a:pPr>
            <a:r>
              <a:rPr sz="1765" kern="0" dirty="0">
                <a:solidFill>
                  <a:schemeClr val="tx1">
                    <a:lumMod val="75000"/>
                    <a:lumOff val="25000"/>
                  </a:schemeClr>
                </a:solidFill>
                <a:latin typeface="Calibri"/>
                <a:cs typeface="Calibri"/>
              </a:rPr>
              <a:t>No</a:t>
            </a:r>
            <a:r>
              <a:rPr sz="1765" kern="0" spc="-22" dirty="0">
                <a:solidFill>
                  <a:schemeClr val="tx1">
                    <a:lumMod val="75000"/>
                    <a:lumOff val="25000"/>
                  </a:schemeClr>
                </a:solidFill>
                <a:latin typeface="Calibri"/>
                <a:cs typeface="Calibri"/>
              </a:rPr>
              <a:t> </a:t>
            </a:r>
            <a:r>
              <a:rPr sz="1765" kern="0" spc="-9" dirty="0">
                <a:solidFill>
                  <a:schemeClr val="tx1">
                    <a:lumMod val="75000"/>
                    <a:lumOff val="25000"/>
                  </a:schemeClr>
                </a:solidFill>
                <a:latin typeface="Calibri"/>
                <a:cs typeface="Calibri"/>
              </a:rPr>
              <a:t>deductible</a:t>
            </a:r>
            <a:endParaRPr sz="1765" kern="0" dirty="0">
              <a:solidFill>
                <a:schemeClr val="tx1">
                  <a:lumMod val="75000"/>
                  <a:lumOff val="25000"/>
                </a:schemeClr>
              </a:solidFill>
              <a:latin typeface="Calibri"/>
              <a:cs typeface="Calibri"/>
            </a:endParaRPr>
          </a:p>
        </p:txBody>
      </p:sp>
      <p:grpSp>
        <p:nvGrpSpPr>
          <p:cNvPr id="7" name="object 7"/>
          <p:cNvGrpSpPr/>
          <p:nvPr/>
        </p:nvGrpSpPr>
        <p:grpSpPr>
          <a:xfrm>
            <a:off x="514182" y="1468075"/>
            <a:ext cx="5104840" cy="4381995"/>
            <a:chOff x="0" y="0"/>
            <a:chExt cx="5785485" cy="6858000"/>
          </a:xfrm>
        </p:grpSpPr>
        <p:pic>
          <p:nvPicPr>
            <p:cNvPr id="8" name="object 8"/>
            <p:cNvPicPr/>
            <p:nvPr/>
          </p:nvPicPr>
          <p:blipFill>
            <a:blip r:embed="rId2" cstate="print"/>
            <a:stretch>
              <a:fillRect/>
            </a:stretch>
          </p:blipFill>
          <p:spPr>
            <a:xfrm>
              <a:off x="0" y="0"/>
              <a:ext cx="5785103" cy="6857999"/>
            </a:xfrm>
            <a:prstGeom prst="rect">
              <a:avLst/>
            </a:prstGeom>
          </p:spPr>
        </p:pic>
        <p:pic>
          <p:nvPicPr>
            <p:cNvPr id="9" name="object 9"/>
            <p:cNvPicPr/>
            <p:nvPr/>
          </p:nvPicPr>
          <p:blipFill>
            <a:blip r:embed="rId3" cstate="print"/>
            <a:stretch>
              <a:fillRect/>
            </a:stretch>
          </p:blipFill>
          <p:spPr>
            <a:xfrm>
              <a:off x="1982723" y="2497835"/>
              <a:ext cx="1825751" cy="1828799"/>
            </a:xfrm>
            <a:prstGeom prst="rect">
              <a:avLst/>
            </a:prstGeom>
          </p:spPr>
        </p:pic>
      </p:grpSp>
      <p:sp>
        <p:nvSpPr>
          <p:cNvPr id="10" name="object 10"/>
          <p:cNvSpPr txBox="1"/>
          <p:nvPr/>
        </p:nvSpPr>
        <p:spPr>
          <a:xfrm>
            <a:off x="1765430" y="4341579"/>
            <a:ext cx="2602006" cy="1078726"/>
          </a:xfrm>
          <a:prstGeom prst="rect">
            <a:avLst/>
          </a:prstGeom>
        </p:spPr>
        <p:txBody>
          <a:bodyPr vert="horz" wrap="square" lIns="0" tIns="103093" rIns="0" bIns="0" rtlCol="0">
            <a:spAutoFit/>
          </a:bodyPr>
          <a:lstStyle/>
          <a:p>
            <a:pPr marL="596185" marR="4483" indent="-585539" defTabSz="806867">
              <a:lnSpc>
                <a:spcPts val="3803"/>
              </a:lnSpc>
              <a:spcBef>
                <a:spcPts val="811"/>
              </a:spcBef>
            </a:pPr>
            <a:r>
              <a:rPr sz="3750" kern="0" dirty="0">
                <a:solidFill>
                  <a:srgbClr val="FFFFFF"/>
                </a:solidFill>
                <a:latin typeface="Arial"/>
                <a:cs typeface="Arial"/>
              </a:rPr>
              <a:t>New</a:t>
            </a:r>
            <a:r>
              <a:rPr sz="3750" kern="0" spc="4" dirty="0">
                <a:solidFill>
                  <a:srgbClr val="FFFFFF"/>
                </a:solidFill>
                <a:latin typeface="Arial"/>
                <a:cs typeface="Arial"/>
              </a:rPr>
              <a:t> </a:t>
            </a:r>
            <a:r>
              <a:rPr sz="3750" kern="0" spc="-9" dirty="0">
                <a:solidFill>
                  <a:srgbClr val="FFFFFF"/>
                </a:solidFill>
                <a:latin typeface="Arial"/>
                <a:cs typeface="Arial"/>
              </a:rPr>
              <a:t>Benefit Option</a:t>
            </a:r>
            <a:endParaRPr sz="3750" kern="0" dirty="0">
              <a:solidFill>
                <a:sysClr val="windowText" lastClr="000000"/>
              </a:solidFill>
              <a:latin typeface="Arial"/>
              <a:cs typeface="Arial"/>
            </a:endParaRPr>
          </a:p>
        </p:txBody>
      </p:sp>
      <p:sp>
        <p:nvSpPr>
          <p:cNvPr id="2" name="TextBox 1">
            <a:extLst>
              <a:ext uri="{FF2B5EF4-FFF2-40B4-BE49-F238E27FC236}">
                <a16:creationId xmlns:a16="http://schemas.microsoft.com/office/drawing/2014/main" id="{9024A6BB-420B-7155-3D94-97FFAA1D48D0}"/>
              </a:ext>
            </a:extLst>
          </p:cNvPr>
          <p:cNvSpPr txBox="1"/>
          <p:nvPr/>
        </p:nvSpPr>
        <p:spPr>
          <a:xfrm>
            <a:off x="431467" y="36421"/>
            <a:ext cx="11329066" cy="584775"/>
          </a:xfrm>
          <a:prstGeom prst="rect">
            <a:avLst/>
          </a:prstGeom>
          <a:solidFill>
            <a:schemeClr val="accent1"/>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Dental</a:t>
            </a:r>
          </a:p>
        </p:txBody>
      </p:sp>
      <p:sp>
        <p:nvSpPr>
          <p:cNvPr id="11" name="object 2">
            <a:extLst>
              <a:ext uri="{FF2B5EF4-FFF2-40B4-BE49-F238E27FC236}">
                <a16:creationId xmlns:a16="http://schemas.microsoft.com/office/drawing/2014/main" id="{38C5F197-A4A0-3081-2625-E12A067CB58D}"/>
              </a:ext>
            </a:extLst>
          </p:cNvPr>
          <p:cNvSpPr txBox="1">
            <a:spLocks noGrp="1"/>
          </p:cNvSpPr>
          <p:nvPr>
            <p:ph type="title"/>
          </p:nvPr>
        </p:nvSpPr>
        <p:spPr>
          <a:xfrm>
            <a:off x="431467" y="666379"/>
            <a:ext cx="6830201" cy="500232"/>
          </a:xfrm>
          <a:prstGeom prst="rect">
            <a:avLst/>
          </a:prstGeom>
        </p:spPr>
        <p:txBody>
          <a:bodyPr vert="horz" wrap="square" lIns="0" tIns="11206" rIns="0" bIns="0" rtlCol="0">
            <a:spAutoFit/>
          </a:bodyPr>
          <a:lstStyle/>
          <a:p>
            <a:pPr marL="11206">
              <a:spcBef>
                <a:spcPts val="88"/>
              </a:spcBef>
            </a:pPr>
            <a:r>
              <a:rPr lang="en-US" sz="3177" b="1" dirty="0"/>
              <a:t>Plan Enhancements</a:t>
            </a:r>
            <a:endParaRPr sz="3177" b="1" dirty="0"/>
          </a:p>
        </p:txBody>
      </p:sp>
      <p:sp>
        <p:nvSpPr>
          <p:cNvPr id="6" name="Slide Number Placeholder 5">
            <a:extLst>
              <a:ext uri="{FF2B5EF4-FFF2-40B4-BE49-F238E27FC236}">
                <a16:creationId xmlns:a16="http://schemas.microsoft.com/office/drawing/2014/main" id="{08A39ADA-FEC1-4CAD-337E-409DC3A84553}"/>
              </a:ext>
            </a:extLst>
          </p:cNvPr>
          <p:cNvSpPr>
            <a:spLocks noGrp="1"/>
          </p:cNvSpPr>
          <p:nvPr>
            <p:ph type="sldNum" sz="quarter" idx="12"/>
          </p:nvPr>
        </p:nvSpPr>
        <p:spPr/>
        <p:txBody>
          <a:bodyPr/>
          <a:lstStyle/>
          <a:p>
            <a:fld id="{3A98EE3D-8CD1-4C3F-BD1C-C98C9596463C}" type="slidenum">
              <a:rPr lang="en-US" smtClean="0"/>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0" y="989902"/>
            <a:ext cx="4509247" cy="500232"/>
          </a:xfrm>
          <a:prstGeom prst="rect">
            <a:avLst/>
          </a:prstGeom>
        </p:spPr>
        <p:txBody>
          <a:bodyPr vert="horz" wrap="square" lIns="0" tIns="11206" rIns="0" bIns="0" rtlCol="0">
            <a:spAutoFit/>
          </a:bodyPr>
          <a:lstStyle/>
          <a:p>
            <a:pPr marL="11206">
              <a:spcBef>
                <a:spcPts val="88"/>
              </a:spcBef>
            </a:pPr>
            <a:r>
              <a:rPr sz="3177" i="1" dirty="0"/>
              <a:t>Healthy</a:t>
            </a:r>
            <a:r>
              <a:rPr sz="3177" i="1" spc="-57" dirty="0"/>
              <a:t> </a:t>
            </a:r>
            <a:r>
              <a:rPr sz="3177" i="1" dirty="0"/>
              <a:t>Smile,</a:t>
            </a:r>
            <a:r>
              <a:rPr sz="3177" i="1" spc="-53" dirty="0"/>
              <a:t> </a:t>
            </a:r>
            <a:r>
              <a:rPr sz="3177" i="1" dirty="0"/>
              <a:t>Healthy</a:t>
            </a:r>
            <a:r>
              <a:rPr sz="3177" i="1" spc="-53" dirty="0"/>
              <a:t> </a:t>
            </a:r>
            <a:r>
              <a:rPr sz="3177" i="1" spc="-35" dirty="0"/>
              <a:t>You®</a:t>
            </a:r>
            <a:endParaRPr sz="3177" dirty="0"/>
          </a:p>
        </p:txBody>
      </p:sp>
      <p:sp>
        <p:nvSpPr>
          <p:cNvPr id="3" name="object 3"/>
          <p:cNvSpPr txBox="1"/>
          <p:nvPr/>
        </p:nvSpPr>
        <p:spPr>
          <a:xfrm>
            <a:off x="6210577" y="1649112"/>
            <a:ext cx="4683499" cy="3834798"/>
          </a:xfrm>
          <a:prstGeom prst="rect">
            <a:avLst/>
          </a:prstGeom>
        </p:spPr>
        <p:txBody>
          <a:bodyPr vert="horz" wrap="square" lIns="0" tIns="11206" rIns="0" bIns="0" rtlCol="0">
            <a:spAutoFit/>
          </a:bodyPr>
          <a:lstStyle/>
          <a:p>
            <a:pPr marL="11206" marR="4483" defTabSz="806867">
              <a:spcBef>
                <a:spcPts val="88"/>
              </a:spcBef>
            </a:pPr>
            <a:r>
              <a:rPr sz="2118" i="1" kern="0" dirty="0">
                <a:solidFill>
                  <a:schemeClr val="tx1">
                    <a:lumMod val="75000"/>
                    <a:lumOff val="25000"/>
                  </a:schemeClr>
                </a:solidFill>
                <a:latin typeface="Calibri"/>
                <a:cs typeface="Calibri"/>
              </a:rPr>
              <a:t>Healthy</a:t>
            </a:r>
            <a:r>
              <a:rPr sz="2118" i="1" kern="0" spc="-66"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Smile,</a:t>
            </a:r>
            <a:r>
              <a:rPr sz="2118" i="1" kern="0" spc="-35"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Healthy</a:t>
            </a:r>
            <a:r>
              <a:rPr sz="2118" i="1" kern="0" spc="-53" dirty="0">
                <a:solidFill>
                  <a:schemeClr val="tx1">
                    <a:lumMod val="75000"/>
                    <a:lumOff val="25000"/>
                  </a:schemeClr>
                </a:solidFill>
                <a:latin typeface="Calibri"/>
                <a:cs typeface="Calibri"/>
              </a:rPr>
              <a:t> </a:t>
            </a:r>
            <a:r>
              <a:rPr sz="2118" i="1" kern="0" spc="-18" dirty="0">
                <a:solidFill>
                  <a:schemeClr val="tx1">
                    <a:lumMod val="75000"/>
                    <a:lumOff val="25000"/>
                  </a:schemeClr>
                </a:solidFill>
                <a:latin typeface="Calibri"/>
                <a:cs typeface="Calibri"/>
              </a:rPr>
              <a:t>You</a:t>
            </a:r>
            <a:r>
              <a:rPr sz="2118" kern="0" spc="-18" dirty="0">
                <a:solidFill>
                  <a:schemeClr val="tx1">
                    <a:lumMod val="75000"/>
                    <a:lumOff val="25000"/>
                  </a:schemeClr>
                </a:solidFill>
                <a:latin typeface="Calibri"/>
                <a:cs typeface="Calibri"/>
              </a:rPr>
              <a:t>®</a:t>
            </a:r>
            <a:r>
              <a:rPr sz="2118" kern="0" spc="-40" dirty="0">
                <a:solidFill>
                  <a:schemeClr val="tx1">
                    <a:lumMod val="75000"/>
                    <a:lumOff val="25000"/>
                  </a:schemeClr>
                </a:solidFill>
                <a:latin typeface="Calibri"/>
                <a:cs typeface="Calibri"/>
              </a:rPr>
              <a:t> </a:t>
            </a:r>
            <a:r>
              <a:rPr sz="2118" kern="0" spc="-9" dirty="0">
                <a:solidFill>
                  <a:schemeClr val="tx1">
                    <a:lumMod val="75000"/>
                    <a:lumOff val="25000"/>
                  </a:schemeClr>
                </a:solidFill>
                <a:latin typeface="Calibri"/>
                <a:cs typeface="Calibri"/>
              </a:rPr>
              <a:t>provides </a:t>
            </a:r>
            <a:r>
              <a:rPr sz="2118" kern="0" dirty="0">
                <a:solidFill>
                  <a:schemeClr val="tx1">
                    <a:lumMod val="75000"/>
                    <a:lumOff val="25000"/>
                  </a:schemeClr>
                </a:solidFill>
                <a:latin typeface="Calibri"/>
                <a:cs typeface="Calibri"/>
              </a:rPr>
              <a:t>additional</a:t>
            </a:r>
            <a:r>
              <a:rPr sz="2118" kern="0" spc="-53"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dental</a:t>
            </a:r>
            <a:r>
              <a:rPr sz="2118" kern="0" spc="-35"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benefits</a:t>
            </a:r>
            <a:r>
              <a:rPr sz="2118" kern="0" spc="-31"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for</a:t>
            </a:r>
            <a:r>
              <a:rPr sz="2118" kern="0" spc="-31"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the</a:t>
            </a:r>
            <a:r>
              <a:rPr sz="2118" kern="0" spc="-26" dirty="0">
                <a:solidFill>
                  <a:schemeClr val="tx1">
                    <a:lumMod val="75000"/>
                    <a:lumOff val="25000"/>
                  </a:schemeClr>
                </a:solidFill>
                <a:latin typeface="Calibri"/>
                <a:cs typeface="Calibri"/>
              </a:rPr>
              <a:t> </a:t>
            </a:r>
            <a:r>
              <a:rPr sz="2118" kern="0" spc="-9" dirty="0">
                <a:solidFill>
                  <a:schemeClr val="tx1">
                    <a:lumMod val="75000"/>
                    <a:lumOff val="25000"/>
                  </a:schemeClr>
                </a:solidFill>
                <a:latin typeface="Calibri"/>
                <a:cs typeface="Calibri"/>
              </a:rPr>
              <a:t>following </a:t>
            </a:r>
            <a:r>
              <a:rPr sz="2118" kern="0" dirty="0">
                <a:solidFill>
                  <a:schemeClr val="tx1">
                    <a:lumMod val="75000"/>
                    <a:lumOff val="25000"/>
                  </a:schemeClr>
                </a:solidFill>
                <a:latin typeface="Calibri"/>
                <a:cs typeface="Calibri"/>
              </a:rPr>
              <a:t>health</a:t>
            </a:r>
            <a:r>
              <a:rPr sz="2118" kern="0" spc="-4" dirty="0">
                <a:solidFill>
                  <a:schemeClr val="tx1">
                    <a:lumMod val="75000"/>
                    <a:lumOff val="25000"/>
                  </a:schemeClr>
                </a:solidFill>
                <a:latin typeface="Calibri"/>
                <a:cs typeface="Calibri"/>
              </a:rPr>
              <a:t> </a:t>
            </a:r>
            <a:r>
              <a:rPr sz="2118" kern="0" spc="-9" dirty="0">
                <a:solidFill>
                  <a:schemeClr val="tx1">
                    <a:lumMod val="75000"/>
                    <a:lumOff val="25000"/>
                  </a:schemeClr>
                </a:solidFill>
                <a:latin typeface="Calibri"/>
                <a:cs typeface="Calibri"/>
              </a:rPr>
              <a:t>conditions:</a:t>
            </a:r>
            <a:endParaRPr sz="2118" kern="0" dirty="0">
              <a:solidFill>
                <a:schemeClr val="tx1">
                  <a:lumMod val="75000"/>
                  <a:lumOff val="25000"/>
                </a:schemeClr>
              </a:solidFill>
              <a:latin typeface="Calibri"/>
              <a:cs typeface="Calibri"/>
            </a:endParaRPr>
          </a:p>
          <a:p>
            <a:pPr marL="219647" indent="-208441" defTabSz="806867">
              <a:spcBef>
                <a:spcPts val="507"/>
              </a:spcBef>
              <a:buClr>
                <a:srgbClr val="67BB49"/>
              </a:buClr>
              <a:buFont typeface="Arial"/>
              <a:buChar char="•"/>
              <a:tabLst>
                <a:tab pos="219087" algn="l"/>
                <a:tab pos="219647" algn="l"/>
              </a:tabLst>
            </a:pPr>
            <a:r>
              <a:rPr sz="2118" kern="0" spc="-9" dirty="0">
                <a:solidFill>
                  <a:schemeClr val="tx1">
                    <a:lumMod val="75000"/>
                    <a:lumOff val="25000"/>
                  </a:schemeClr>
                </a:solidFill>
                <a:latin typeface="Calibri"/>
                <a:cs typeface="Calibri"/>
              </a:rPr>
              <a:t>Pregnancy</a:t>
            </a:r>
            <a:endParaRPr sz="2118" kern="0" dirty="0">
              <a:solidFill>
                <a:schemeClr val="tx1">
                  <a:lumMod val="75000"/>
                  <a:lumOff val="25000"/>
                </a:schemeClr>
              </a:solidFill>
              <a:latin typeface="Calibri"/>
              <a:cs typeface="Calibri"/>
            </a:endParaRPr>
          </a:p>
          <a:p>
            <a:pPr marL="219647" indent="-208441" defTabSz="806867">
              <a:spcBef>
                <a:spcPts val="507"/>
              </a:spcBef>
              <a:buClr>
                <a:srgbClr val="67BB49"/>
              </a:buClr>
              <a:buFont typeface="Arial"/>
              <a:buChar char="•"/>
              <a:tabLst>
                <a:tab pos="219087" algn="l"/>
                <a:tab pos="219647" algn="l"/>
              </a:tabLst>
            </a:pPr>
            <a:r>
              <a:rPr sz="2118" kern="0" spc="-9" dirty="0">
                <a:solidFill>
                  <a:schemeClr val="tx1">
                    <a:lumMod val="75000"/>
                    <a:lumOff val="25000"/>
                  </a:schemeClr>
                </a:solidFill>
                <a:latin typeface="Calibri"/>
                <a:cs typeface="Calibri"/>
              </a:rPr>
              <a:t>Diabetes</a:t>
            </a:r>
            <a:endParaRPr sz="2118" kern="0" dirty="0">
              <a:solidFill>
                <a:schemeClr val="tx1">
                  <a:lumMod val="75000"/>
                  <a:lumOff val="25000"/>
                </a:schemeClr>
              </a:solidFill>
              <a:latin typeface="Calibri"/>
              <a:cs typeface="Calibri"/>
            </a:endParaRPr>
          </a:p>
          <a:p>
            <a:pPr marL="219647" indent="-208441" defTabSz="806867">
              <a:spcBef>
                <a:spcPts val="507"/>
              </a:spcBef>
              <a:buClr>
                <a:srgbClr val="67BB49"/>
              </a:buClr>
              <a:buFont typeface="Arial"/>
              <a:buChar char="•"/>
              <a:tabLst>
                <a:tab pos="219087" algn="l"/>
                <a:tab pos="219647" algn="l"/>
              </a:tabLst>
            </a:pPr>
            <a:r>
              <a:rPr sz="2118" kern="0" dirty="0">
                <a:solidFill>
                  <a:schemeClr val="tx1">
                    <a:lumMod val="75000"/>
                    <a:lumOff val="25000"/>
                  </a:schemeClr>
                </a:solidFill>
                <a:latin typeface="Calibri"/>
                <a:cs typeface="Calibri"/>
              </a:rPr>
              <a:t>Cancer</a:t>
            </a:r>
            <a:r>
              <a:rPr sz="2118" kern="0" spc="-18" dirty="0">
                <a:solidFill>
                  <a:schemeClr val="tx1">
                    <a:lumMod val="75000"/>
                    <a:lumOff val="25000"/>
                  </a:schemeClr>
                </a:solidFill>
                <a:latin typeface="Calibri"/>
                <a:cs typeface="Calibri"/>
              </a:rPr>
              <a:t> </a:t>
            </a:r>
            <a:r>
              <a:rPr sz="2118" kern="0" spc="-9" dirty="0">
                <a:solidFill>
                  <a:schemeClr val="tx1">
                    <a:lumMod val="75000"/>
                    <a:lumOff val="25000"/>
                  </a:schemeClr>
                </a:solidFill>
                <a:latin typeface="Calibri"/>
                <a:cs typeface="Calibri"/>
              </a:rPr>
              <a:t>treatment</a:t>
            </a:r>
            <a:endParaRPr sz="2118" kern="0" dirty="0">
              <a:solidFill>
                <a:schemeClr val="tx1">
                  <a:lumMod val="75000"/>
                  <a:lumOff val="25000"/>
                </a:schemeClr>
              </a:solidFill>
              <a:latin typeface="Calibri"/>
              <a:cs typeface="Calibri"/>
            </a:endParaRPr>
          </a:p>
          <a:p>
            <a:pPr marL="219647" indent="-208441" defTabSz="806867">
              <a:spcBef>
                <a:spcPts val="507"/>
              </a:spcBef>
              <a:buClr>
                <a:srgbClr val="67BB49"/>
              </a:buClr>
              <a:buFont typeface="Arial"/>
              <a:buChar char="•"/>
              <a:tabLst>
                <a:tab pos="219087" algn="l"/>
                <a:tab pos="219647" algn="l"/>
              </a:tabLst>
            </a:pPr>
            <a:r>
              <a:rPr sz="2118" kern="0" spc="-9" dirty="0">
                <a:solidFill>
                  <a:schemeClr val="tx1">
                    <a:lumMod val="75000"/>
                    <a:lumOff val="25000"/>
                  </a:schemeClr>
                </a:solidFill>
                <a:latin typeface="Calibri"/>
                <a:cs typeface="Calibri"/>
              </a:rPr>
              <a:t>High-</a:t>
            </a:r>
            <a:r>
              <a:rPr sz="2118" kern="0" dirty="0">
                <a:solidFill>
                  <a:schemeClr val="tx1">
                    <a:lumMod val="75000"/>
                    <a:lumOff val="25000"/>
                  </a:schemeClr>
                </a:solidFill>
                <a:latin typeface="Calibri"/>
                <a:cs typeface="Calibri"/>
              </a:rPr>
              <a:t>risk</a:t>
            </a:r>
            <a:r>
              <a:rPr sz="2118" kern="0" spc="-26"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cardiac</a:t>
            </a:r>
            <a:r>
              <a:rPr sz="2118" kern="0" spc="-22" dirty="0">
                <a:solidFill>
                  <a:schemeClr val="tx1">
                    <a:lumMod val="75000"/>
                    <a:lumOff val="25000"/>
                  </a:schemeClr>
                </a:solidFill>
                <a:latin typeface="Calibri"/>
                <a:cs typeface="Calibri"/>
              </a:rPr>
              <a:t> </a:t>
            </a:r>
            <a:r>
              <a:rPr sz="2118" kern="0" spc="-9" dirty="0">
                <a:solidFill>
                  <a:schemeClr val="tx1">
                    <a:lumMod val="75000"/>
                    <a:lumOff val="25000"/>
                  </a:schemeClr>
                </a:solidFill>
                <a:latin typeface="Calibri"/>
                <a:cs typeface="Calibri"/>
              </a:rPr>
              <a:t>conditions</a:t>
            </a:r>
            <a:endParaRPr sz="2118" kern="0" dirty="0">
              <a:solidFill>
                <a:schemeClr val="tx1">
                  <a:lumMod val="75000"/>
                  <a:lumOff val="25000"/>
                </a:schemeClr>
              </a:solidFill>
              <a:latin typeface="Calibri"/>
              <a:cs typeface="Calibri"/>
            </a:endParaRPr>
          </a:p>
          <a:p>
            <a:pPr marL="11206" defTabSz="806867">
              <a:spcBef>
                <a:spcPts val="1399"/>
              </a:spcBef>
            </a:pPr>
            <a:r>
              <a:rPr lang="en-US" sz="2118" kern="0" dirty="0">
                <a:solidFill>
                  <a:schemeClr val="tx1">
                    <a:lumMod val="75000"/>
                    <a:lumOff val="25000"/>
                  </a:schemeClr>
                </a:solidFill>
                <a:latin typeface="Calibri"/>
                <a:cs typeface="Calibri"/>
              </a:rPr>
              <a:t>Available now:</a:t>
            </a:r>
            <a:endParaRPr sz="2118" kern="0" dirty="0">
              <a:solidFill>
                <a:schemeClr val="tx1">
                  <a:lumMod val="75000"/>
                  <a:lumOff val="25000"/>
                </a:schemeClr>
              </a:solidFill>
              <a:latin typeface="Calibri"/>
              <a:cs typeface="Calibri"/>
            </a:endParaRPr>
          </a:p>
          <a:p>
            <a:pPr marL="219647" indent="-208441" defTabSz="806867">
              <a:spcBef>
                <a:spcPts val="507"/>
              </a:spcBef>
              <a:buClr>
                <a:srgbClr val="67BB49"/>
              </a:buClr>
              <a:buFont typeface="Arial"/>
              <a:buChar char="•"/>
              <a:tabLst>
                <a:tab pos="219087" algn="l"/>
                <a:tab pos="219647" algn="l"/>
              </a:tabLst>
            </a:pPr>
            <a:r>
              <a:rPr sz="2118" kern="0" spc="-9" dirty="0">
                <a:solidFill>
                  <a:schemeClr val="tx1">
                    <a:lumMod val="75000"/>
                    <a:lumOff val="25000"/>
                  </a:schemeClr>
                </a:solidFill>
                <a:latin typeface="Calibri"/>
                <a:cs typeface="Calibri"/>
              </a:rPr>
              <a:t>Weakened</a:t>
            </a:r>
            <a:r>
              <a:rPr sz="2118" kern="0" spc="-62"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immune</a:t>
            </a:r>
            <a:r>
              <a:rPr sz="2118" kern="0" spc="-44" dirty="0">
                <a:solidFill>
                  <a:schemeClr val="tx1">
                    <a:lumMod val="75000"/>
                    <a:lumOff val="25000"/>
                  </a:schemeClr>
                </a:solidFill>
                <a:latin typeface="Calibri"/>
                <a:cs typeface="Calibri"/>
              </a:rPr>
              <a:t> </a:t>
            </a:r>
            <a:r>
              <a:rPr sz="2118" kern="0" spc="-9" dirty="0">
                <a:solidFill>
                  <a:schemeClr val="tx1">
                    <a:lumMod val="75000"/>
                    <a:lumOff val="25000"/>
                  </a:schemeClr>
                </a:solidFill>
                <a:latin typeface="Calibri"/>
                <a:cs typeface="Calibri"/>
              </a:rPr>
              <a:t>systems</a:t>
            </a:r>
            <a:endParaRPr sz="2118" kern="0" dirty="0">
              <a:solidFill>
                <a:schemeClr val="tx1">
                  <a:lumMod val="75000"/>
                  <a:lumOff val="25000"/>
                </a:schemeClr>
              </a:solidFill>
              <a:latin typeface="Calibri"/>
              <a:cs typeface="Calibri"/>
            </a:endParaRPr>
          </a:p>
          <a:p>
            <a:pPr marL="219647" indent="-208441" defTabSz="806867">
              <a:spcBef>
                <a:spcPts val="512"/>
              </a:spcBef>
              <a:buClr>
                <a:srgbClr val="67BB49"/>
              </a:buClr>
              <a:buFont typeface="Arial"/>
              <a:buChar char="•"/>
              <a:tabLst>
                <a:tab pos="219087" algn="l"/>
                <a:tab pos="219647" algn="l"/>
              </a:tabLst>
            </a:pPr>
            <a:r>
              <a:rPr sz="2118" kern="0" dirty="0">
                <a:solidFill>
                  <a:schemeClr val="tx1">
                    <a:lumMod val="75000"/>
                    <a:lumOff val="25000"/>
                  </a:schemeClr>
                </a:solidFill>
                <a:latin typeface="Calibri"/>
                <a:cs typeface="Calibri"/>
              </a:rPr>
              <a:t>Kidney</a:t>
            </a:r>
            <a:r>
              <a:rPr sz="2118" kern="0" spc="-35"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failure</a:t>
            </a:r>
            <a:r>
              <a:rPr sz="2118" kern="0" spc="-35"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or</a:t>
            </a:r>
            <a:r>
              <a:rPr sz="2118" kern="0" spc="-35" dirty="0">
                <a:solidFill>
                  <a:schemeClr val="tx1">
                    <a:lumMod val="75000"/>
                    <a:lumOff val="25000"/>
                  </a:schemeClr>
                </a:solidFill>
                <a:latin typeface="Calibri"/>
                <a:cs typeface="Calibri"/>
              </a:rPr>
              <a:t> </a:t>
            </a:r>
            <a:r>
              <a:rPr sz="2118" kern="0" spc="-9" dirty="0">
                <a:solidFill>
                  <a:schemeClr val="tx1">
                    <a:lumMod val="75000"/>
                    <a:lumOff val="25000"/>
                  </a:schemeClr>
                </a:solidFill>
                <a:latin typeface="Calibri"/>
                <a:cs typeface="Calibri"/>
              </a:rPr>
              <a:t>dialysis</a:t>
            </a:r>
            <a:endParaRPr sz="2118" kern="0" dirty="0">
              <a:solidFill>
                <a:schemeClr val="tx1">
                  <a:lumMod val="75000"/>
                  <a:lumOff val="25000"/>
                </a:schemeClr>
              </a:solidFill>
              <a:latin typeface="Calibri"/>
              <a:cs typeface="Calibri"/>
            </a:endParaRPr>
          </a:p>
        </p:txBody>
      </p:sp>
      <p:sp>
        <p:nvSpPr>
          <p:cNvPr id="4" name="object 4"/>
          <p:cNvSpPr txBox="1"/>
          <p:nvPr/>
        </p:nvSpPr>
        <p:spPr>
          <a:xfrm>
            <a:off x="6440523" y="5893004"/>
            <a:ext cx="4356847" cy="663161"/>
          </a:xfrm>
          <a:prstGeom prst="rect">
            <a:avLst/>
          </a:prstGeom>
        </p:spPr>
        <p:txBody>
          <a:bodyPr vert="horz" wrap="square" lIns="0" tIns="11206" rIns="0" bIns="0" rtlCol="0">
            <a:spAutoFit/>
          </a:bodyPr>
          <a:lstStyle/>
          <a:p>
            <a:pPr marL="683035" marR="4483" indent="-672389" defTabSz="806867">
              <a:spcBef>
                <a:spcPts val="88"/>
              </a:spcBef>
            </a:pPr>
            <a:r>
              <a:rPr sz="2118" kern="0" dirty="0">
                <a:solidFill>
                  <a:schemeClr val="tx1">
                    <a:lumMod val="75000"/>
                    <a:lumOff val="25000"/>
                  </a:schemeClr>
                </a:solidFill>
                <a:latin typeface="Calibri"/>
                <a:cs typeface="Calibri"/>
              </a:rPr>
              <a:t>Members</a:t>
            </a:r>
            <a:r>
              <a:rPr sz="2118" kern="0" spc="-49"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can</a:t>
            </a:r>
            <a:r>
              <a:rPr sz="2118" kern="0" spc="-35"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download</a:t>
            </a:r>
            <a:r>
              <a:rPr sz="2118" kern="0" spc="-13"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the</a:t>
            </a:r>
            <a:r>
              <a:rPr sz="2118" kern="0" spc="-26" dirty="0">
                <a:solidFill>
                  <a:schemeClr val="tx1">
                    <a:lumMod val="75000"/>
                    <a:lumOff val="25000"/>
                  </a:schemeClr>
                </a:solidFill>
                <a:latin typeface="Calibri"/>
                <a:cs typeface="Calibri"/>
              </a:rPr>
              <a:t> </a:t>
            </a:r>
            <a:r>
              <a:rPr sz="2118" kern="0" spc="-9" dirty="0">
                <a:solidFill>
                  <a:schemeClr val="tx1">
                    <a:lumMod val="75000"/>
                    <a:lumOff val="25000"/>
                  </a:schemeClr>
                </a:solidFill>
                <a:latin typeface="Calibri"/>
                <a:cs typeface="Calibri"/>
              </a:rPr>
              <a:t>enrollment </a:t>
            </a:r>
            <a:r>
              <a:rPr sz="2118" kern="0" dirty="0">
                <a:solidFill>
                  <a:schemeClr val="tx1">
                    <a:lumMod val="75000"/>
                    <a:lumOff val="25000"/>
                  </a:schemeClr>
                </a:solidFill>
                <a:latin typeface="Calibri"/>
                <a:cs typeface="Calibri"/>
              </a:rPr>
              <a:t>form</a:t>
            </a:r>
            <a:r>
              <a:rPr sz="2118" kern="0" spc="-62"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at</a:t>
            </a:r>
            <a:r>
              <a:rPr sz="2118" kern="0" spc="-40" dirty="0">
                <a:solidFill>
                  <a:schemeClr val="tx1">
                    <a:lumMod val="75000"/>
                    <a:lumOff val="25000"/>
                  </a:schemeClr>
                </a:solidFill>
                <a:latin typeface="Calibri"/>
                <a:cs typeface="Calibri"/>
              </a:rPr>
              <a:t> </a:t>
            </a:r>
            <a:r>
              <a:rPr sz="2118" u="sng" kern="0" spc="-9" dirty="0">
                <a:solidFill>
                  <a:srgbClr val="0000FF"/>
                </a:solidFill>
                <a:uFill>
                  <a:solidFill>
                    <a:srgbClr val="0000FF"/>
                  </a:solidFill>
                </a:uFill>
                <a:latin typeface="Calibri"/>
                <a:cs typeface="Calibri"/>
                <a:hlinkClick r:id="rId2"/>
              </a:rPr>
              <a:t>DeltaDentalVA.com</a:t>
            </a:r>
            <a:endParaRPr sz="2118" kern="0" dirty="0">
              <a:solidFill>
                <a:sysClr val="windowText" lastClr="000000"/>
              </a:solidFill>
              <a:latin typeface="Calibri"/>
              <a:cs typeface="Calibri"/>
            </a:endParaRPr>
          </a:p>
        </p:txBody>
      </p:sp>
      <p:grpSp>
        <p:nvGrpSpPr>
          <p:cNvPr id="5" name="object 5"/>
          <p:cNvGrpSpPr/>
          <p:nvPr/>
        </p:nvGrpSpPr>
        <p:grpSpPr>
          <a:xfrm>
            <a:off x="594030" y="595619"/>
            <a:ext cx="5104840" cy="6051176"/>
            <a:chOff x="3047" y="0"/>
            <a:chExt cx="5785485" cy="6858000"/>
          </a:xfrm>
        </p:grpSpPr>
        <p:pic>
          <p:nvPicPr>
            <p:cNvPr id="6" name="object 6"/>
            <p:cNvPicPr/>
            <p:nvPr/>
          </p:nvPicPr>
          <p:blipFill>
            <a:blip r:embed="rId3" cstate="print"/>
            <a:stretch>
              <a:fillRect/>
            </a:stretch>
          </p:blipFill>
          <p:spPr>
            <a:xfrm>
              <a:off x="3047" y="0"/>
              <a:ext cx="5785103" cy="6857999"/>
            </a:xfrm>
            <a:prstGeom prst="rect">
              <a:avLst/>
            </a:prstGeom>
          </p:spPr>
        </p:pic>
        <p:pic>
          <p:nvPicPr>
            <p:cNvPr id="7" name="object 7"/>
            <p:cNvPicPr/>
            <p:nvPr/>
          </p:nvPicPr>
          <p:blipFill>
            <a:blip r:embed="rId4" cstate="print"/>
            <a:stretch>
              <a:fillRect/>
            </a:stretch>
          </p:blipFill>
          <p:spPr>
            <a:xfrm>
              <a:off x="1982724" y="2497835"/>
              <a:ext cx="1825751" cy="1828799"/>
            </a:xfrm>
            <a:prstGeom prst="rect">
              <a:avLst/>
            </a:prstGeom>
          </p:spPr>
        </p:pic>
      </p:grpSp>
      <p:sp>
        <p:nvSpPr>
          <p:cNvPr id="8" name="object 8"/>
          <p:cNvSpPr txBox="1"/>
          <p:nvPr/>
        </p:nvSpPr>
        <p:spPr>
          <a:xfrm>
            <a:off x="2229698" y="4513421"/>
            <a:ext cx="1832722" cy="1164229"/>
          </a:xfrm>
          <a:prstGeom prst="rect">
            <a:avLst/>
          </a:prstGeom>
        </p:spPr>
        <p:txBody>
          <a:bodyPr vert="horz" wrap="square" lIns="0" tIns="0" rIns="0" bIns="0" rtlCol="0">
            <a:spAutoFit/>
          </a:bodyPr>
          <a:lstStyle/>
          <a:p>
            <a:pPr marL="50989" marR="4483" indent="-40343" defTabSz="806867">
              <a:lnSpc>
                <a:spcPts val="4703"/>
              </a:lnSpc>
            </a:pPr>
            <a:r>
              <a:rPr sz="3750" kern="0" spc="-9" dirty="0">
                <a:solidFill>
                  <a:srgbClr val="FFFFFF"/>
                </a:solidFill>
                <a:latin typeface="Arial"/>
                <a:cs typeface="Arial"/>
              </a:rPr>
              <a:t>Included Benefits</a:t>
            </a:r>
            <a:endParaRPr sz="3750" kern="0">
              <a:solidFill>
                <a:sysClr val="windowText" lastClr="000000"/>
              </a:solidFill>
              <a:latin typeface="Arial"/>
              <a:cs typeface="Arial"/>
            </a:endParaRPr>
          </a:p>
        </p:txBody>
      </p:sp>
      <p:sp>
        <p:nvSpPr>
          <p:cNvPr id="9" name="Slide Number Placeholder 8">
            <a:extLst>
              <a:ext uri="{FF2B5EF4-FFF2-40B4-BE49-F238E27FC236}">
                <a16:creationId xmlns:a16="http://schemas.microsoft.com/office/drawing/2014/main" id="{4F8131F6-A80F-B33C-70E2-742E30A75B26}"/>
              </a:ext>
            </a:extLst>
          </p:cNvPr>
          <p:cNvSpPr>
            <a:spLocks noGrp="1"/>
          </p:cNvSpPr>
          <p:nvPr>
            <p:ph type="sldNum" sz="quarter" idx="12"/>
          </p:nvPr>
        </p:nvSpPr>
        <p:spPr/>
        <p:txBody>
          <a:bodyPr/>
          <a:lstStyle/>
          <a:p>
            <a:fld id="{3A98EE3D-8CD1-4C3F-BD1C-C98C9596463C}" type="slidenum">
              <a:rPr lang="en-US" smtClean="0"/>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9382" y="1100320"/>
            <a:ext cx="9973235" cy="641792"/>
          </a:xfrm>
          <a:prstGeom prst="rect">
            <a:avLst/>
          </a:prstGeom>
        </p:spPr>
        <p:txBody>
          <a:bodyPr vert="horz" wrap="square" lIns="0" tIns="97613" rIns="0" bIns="0" rtlCol="0">
            <a:spAutoFit/>
          </a:bodyPr>
          <a:lstStyle/>
          <a:p>
            <a:pPr marL="5022184">
              <a:spcBef>
                <a:spcPts val="84"/>
              </a:spcBef>
            </a:pPr>
            <a:r>
              <a:rPr sz="3530" dirty="0"/>
              <a:t>Delta</a:t>
            </a:r>
            <a:r>
              <a:rPr sz="3530" spc="-119" dirty="0"/>
              <a:t> </a:t>
            </a:r>
            <a:r>
              <a:rPr sz="3530" dirty="0"/>
              <a:t>Dental</a:t>
            </a:r>
            <a:r>
              <a:rPr sz="3530" spc="-101" dirty="0"/>
              <a:t> </a:t>
            </a:r>
            <a:r>
              <a:rPr sz="3530" dirty="0"/>
              <a:t>–</a:t>
            </a:r>
            <a:r>
              <a:rPr sz="3530" spc="-119" dirty="0"/>
              <a:t> </a:t>
            </a:r>
            <a:r>
              <a:rPr sz="3530" dirty="0"/>
              <a:t>Virtual</a:t>
            </a:r>
            <a:r>
              <a:rPr sz="3530" spc="-115" dirty="0"/>
              <a:t> </a:t>
            </a:r>
            <a:r>
              <a:rPr sz="3530" spc="-9" dirty="0"/>
              <a:t>Visits</a:t>
            </a:r>
            <a:endParaRPr sz="3530" dirty="0"/>
          </a:p>
        </p:txBody>
      </p:sp>
      <p:sp>
        <p:nvSpPr>
          <p:cNvPr id="3" name="object 3"/>
          <p:cNvSpPr txBox="1"/>
          <p:nvPr/>
        </p:nvSpPr>
        <p:spPr>
          <a:xfrm>
            <a:off x="6120375" y="2154967"/>
            <a:ext cx="4753535" cy="3201099"/>
          </a:xfrm>
          <a:prstGeom prst="rect">
            <a:avLst/>
          </a:prstGeom>
        </p:spPr>
        <p:txBody>
          <a:bodyPr vert="horz" wrap="square" lIns="0" tIns="11206" rIns="0" bIns="0" rtlCol="0">
            <a:spAutoFit/>
          </a:bodyPr>
          <a:lstStyle/>
          <a:p>
            <a:pPr marL="11206" marR="4483" defTabSz="806867">
              <a:spcBef>
                <a:spcPts val="88"/>
              </a:spcBef>
            </a:pPr>
            <a:r>
              <a:rPr sz="2118" kern="0" dirty="0">
                <a:solidFill>
                  <a:schemeClr val="tx1">
                    <a:lumMod val="75000"/>
                    <a:lumOff val="25000"/>
                  </a:schemeClr>
                </a:solidFill>
                <a:latin typeface="Calibri"/>
                <a:cs typeface="Calibri"/>
              </a:rPr>
              <a:t>Delta</a:t>
            </a:r>
            <a:r>
              <a:rPr sz="2118" kern="0" spc="-49"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Dental</a:t>
            </a:r>
            <a:r>
              <a:rPr sz="2118" kern="0" spc="-40"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a:t>
            </a:r>
            <a:r>
              <a:rPr sz="2118" kern="0" spc="-31"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Virtual</a:t>
            </a:r>
            <a:r>
              <a:rPr sz="2118" kern="0" spc="-31"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Visits</a:t>
            </a:r>
            <a:r>
              <a:rPr sz="2118" kern="0" spc="-35"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provides</a:t>
            </a:r>
            <a:r>
              <a:rPr sz="2118" kern="0" spc="-31" dirty="0">
                <a:solidFill>
                  <a:schemeClr val="tx1">
                    <a:lumMod val="75000"/>
                    <a:lumOff val="25000"/>
                  </a:schemeClr>
                </a:solidFill>
                <a:latin typeface="Calibri"/>
                <a:cs typeface="Calibri"/>
              </a:rPr>
              <a:t> </a:t>
            </a:r>
            <a:r>
              <a:rPr sz="2118" kern="0" spc="-9" dirty="0">
                <a:solidFill>
                  <a:schemeClr val="tx1">
                    <a:lumMod val="75000"/>
                    <a:lumOff val="25000"/>
                  </a:schemeClr>
                </a:solidFill>
                <a:latin typeface="Calibri"/>
                <a:cs typeface="Calibri"/>
              </a:rPr>
              <a:t>access </a:t>
            </a:r>
            <a:r>
              <a:rPr sz="2118" kern="0" dirty="0">
                <a:solidFill>
                  <a:schemeClr val="tx1">
                    <a:lumMod val="75000"/>
                    <a:lumOff val="25000"/>
                  </a:schemeClr>
                </a:solidFill>
                <a:latin typeface="Calibri"/>
                <a:cs typeface="Calibri"/>
              </a:rPr>
              <a:t>to</a:t>
            </a:r>
            <a:r>
              <a:rPr sz="2118" kern="0" spc="-35"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dentists</a:t>
            </a:r>
            <a:r>
              <a:rPr sz="2118" kern="0" spc="-40"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24/7,</a:t>
            </a:r>
            <a:r>
              <a:rPr sz="2118" kern="0" spc="-26"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365</a:t>
            </a:r>
            <a:r>
              <a:rPr sz="2118" kern="0" spc="-31"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online</a:t>
            </a:r>
            <a:r>
              <a:rPr sz="2118" kern="0" spc="-26"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or</a:t>
            </a:r>
            <a:r>
              <a:rPr sz="2118" kern="0" spc="-26"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over</a:t>
            </a:r>
            <a:r>
              <a:rPr sz="2118" kern="0" spc="-13" dirty="0">
                <a:solidFill>
                  <a:schemeClr val="tx1">
                    <a:lumMod val="75000"/>
                    <a:lumOff val="25000"/>
                  </a:schemeClr>
                </a:solidFill>
                <a:latin typeface="Calibri"/>
                <a:cs typeface="Calibri"/>
              </a:rPr>
              <a:t> </a:t>
            </a:r>
            <a:r>
              <a:rPr sz="2118" kern="0" spc="-22" dirty="0">
                <a:solidFill>
                  <a:schemeClr val="tx1">
                    <a:lumMod val="75000"/>
                    <a:lumOff val="25000"/>
                  </a:schemeClr>
                </a:solidFill>
                <a:latin typeface="Calibri"/>
                <a:cs typeface="Calibri"/>
              </a:rPr>
              <a:t>the </a:t>
            </a:r>
            <a:r>
              <a:rPr sz="2118" kern="0" spc="-9" dirty="0">
                <a:solidFill>
                  <a:schemeClr val="tx1">
                    <a:lumMod val="75000"/>
                    <a:lumOff val="25000"/>
                  </a:schemeClr>
                </a:solidFill>
                <a:latin typeface="Calibri"/>
                <a:cs typeface="Calibri"/>
              </a:rPr>
              <a:t>phone.</a:t>
            </a:r>
            <a:endParaRPr sz="2118" kern="0" dirty="0">
              <a:solidFill>
                <a:schemeClr val="tx1">
                  <a:lumMod val="75000"/>
                  <a:lumOff val="25000"/>
                </a:schemeClr>
              </a:solidFill>
              <a:latin typeface="Calibri"/>
              <a:cs typeface="Calibri"/>
            </a:endParaRPr>
          </a:p>
          <a:p>
            <a:pPr marL="11206" defTabSz="806867">
              <a:spcBef>
                <a:spcPts val="507"/>
              </a:spcBef>
            </a:pPr>
            <a:r>
              <a:rPr sz="2118" kern="0" dirty="0">
                <a:solidFill>
                  <a:schemeClr val="tx1">
                    <a:lumMod val="75000"/>
                    <a:lumOff val="25000"/>
                  </a:schemeClr>
                </a:solidFill>
                <a:latin typeface="Calibri"/>
                <a:cs typeface="Calibri"/>
              </a:rPr>
              <a:t>Members</a:t>
            </a:r>
            <a:r>
              <a:rPr sz="2118" kern="0" spc="-40"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may</a:t>
            </a:r>
            <a:r>
              <a:rPr sz="2118" kern="0" spc="-22"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use</a:t>
            </a:r>
            <a:r>
              <a:rPr sz="2118" kern="0" spc="-9"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service</a:t>
            </a:r>
            <a:r>
              <a:rPr sz="2118" kern="0" spc="-22" dirty="0">
                <a:solidFill>
                  <a:schemeClr val="tx1">
                    <a:lumMod val="75000"/>
                    <a:lumOff val="25000"/>
                  </a:schemeClr>
                </a:solidFill>
                <a:latin typeface="Calibri"/>
                <a:cs typeface="Calibri"/>
              </a:rPr>
              <a:t> </a:t>
            </a:r>
            <a:r>
              <a:rPr sz="2118" kern="0" dirty="0">
                <a:solidFill>
                  <a:schemeClr val="tx1">
                    <a:lumMod val="75000"/>
                    <a:lumOff val="25000"/>
                  </a:schemeClr>
                </a:solidFill>
                <a:latin typeface="Calibri"/>
                <a:cs typeface="Calibri"/>
              </a:rPr>
              <a:t>when</a:t>
            </a:r>
            <a:r>
              <a:rPr sz="2118" kern="0" spc="-13" dirty="0">
                <a:solidFill>
                  <a:schemeClr val="tx1">
                    <a:lumMod val="75000"/>
                    <a:lumOff val="25000"/>
                  </a:schemeClr>
                </a:solidFill>
                <a:latin typeface="Calibri"/>
                <a:cs typeface="Calibri"/>
              </a:rPr>
              <a:t> </a:t>
            </a:r>
            <a:r>
              <a:rPr sz="2118" kern="0" spc="-9" dirty="0">
                <a:solidFill>
                  <a:schemeClr val="tx1">
                    <a:lumMod val="75000"/>
                    <a:lumOff val="25000"/>
                  </a:schemeClr>
                </a:solidFill>
                <a:latin typeface="Calibri"/>
                <a:cs typeface="Calibri"/>
              </a:rPr>
              <a:t>they:</a:t>
            </a:r>
            <a:endParaRPr sz="2118" kern="0" dirty="0">
              <a:solidFill>
                <a:schemeClr val="tx1">
                  <a:lumMod val="75000"/>
                  <a:lumOff val="25000"/>
                </a:schemeClr>
              </a:solidFill>
              <a:latin typeface="Calibri"/>
              <a:cs typeface="Calibri"/>
            </a:endParaRPr>
          </a:p>
          <a:p>
            <a:pPr marL="219087" marR="516058" indent="-208441" defTabSz="806867">
              <a:spcBef>
                <a:spcPts val="507"/>
              </a:spcBef>
              <a:buClr>
                <a:srgbClr val="67BB49"/>
              </a:buClr>
              <a:buFont typeface="Arial"/>
              <a:buChar char="•"/>
              <a:tabLst>
                <a:tab pos="219087" algn="l"/>
                <a:tab pos="219647" algn="l"/>
              </a:tabLst>
            </a:pPr>
            <a:r>
              <a:rPr sz="2118" i="1" kern="0" dirty="0">
                <a:solidFill>
                  <a:schemeClr val="tx1">
                    <a:lumMod val="75000"/>
                    <a:lumOff val="25000"/>
                  </a:schemeClr>
                </a:solidFill>
                <a:latin typeface="Calibri"/>
                <a:cs typeface="Calibri"/>
              </a:rPr>
              <a:t>Have</a:t>
            </a:r>
            <a:r>
              <a:rPr sz="2118" i="1" kern="0" spc="-31"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a</a:t>
            </a:r>
            <a:r>
              <a:rPr sz="2118" i="1" kern="0" spc="-35"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dental</a:t>
            </a:r>
            <a:r>
              <a:rPr sz="2118" i="1" kern="0" spc="-35"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emergency,</a:t>
            </a:r>
            <a:r>
              <a:rPr sz="2118" i="1" kern="0" spc="-22"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but</a:t>
            </a:r>
            <a:r>
              <a:rPr sz="2118" i="1" kern="0" spc="-35"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do</a:t>
            </a:r>
            <a:r>
              <a:rPr sz="2118" i="1" kern="0" spc="-26" dirty="0">
                <a:solidFill>
                  <a:schemeClr val="tx1">
                    <a:lumMod val="75000"/>
                    <a:lumOff val="25000"/>
                  </a:schemeClr>
                </a:solidFill>
                <a:latin typeface="Calibri"/>
                <a:cs typeface="Calibri"/>
              </a:rPr>
              <a:t> </a:t>
            </a:r>
            <a:r>
              <a:rPr sz="2118" i="1" kern="0" spc="-22" dirty="0">
                <a:solidFill>
                  <a:schemeClr val="tx1">
                    <a:lumMod val="75000"/>
                    <a:lumOff val="25000"/>
                  </a:schemeClr>
                </a:solidFill>
                <a:latin typeface="Calibri"/>
                <a:cs typeface="Calibri"/>
              </a:rPr>
              <a:t>not </a:t>
            </a:r>
            <a:r>
              <a:rPr sz="2118" i="1" kern="0" dirty="0">
                <a:solidFill>
                  <a:schemeClr val="tx1">
                    <a:lumMod val="75000"/>
                    <a:lumOff val="25000"/>
                  </a:schemeClr>
                </a:solidFill>
                <a:latin typeface="Calibri"/>
                <a:cs typeface="Calibri"/>
              </a:rPr>
              <a:t>have</a:t>
            </a:r>
            <a:r>
              <a:rPr sz="2118" i="1" kern="0" spc="-4"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a</a:t>
            </a:r>
            <a:r>
              <a:rPr sz="2118" i="1" kern="0" spc="-4" dirty="0">
                <a:solidFill>
                  <a:schemeClr val="tx1">
                    <a:lumMod val="75000"/>
                    <a:lumOff val="25000"/>
                  </a:schemeClr>
                </a:solidFill>
                <a:latin typeface="Calibri"/>
                <a:cs typeface="Calibri"/>
              </a:rPr>
              <a:t> </a:t>
            </a:r>
            <a:r>
              <a:rPr sz="2118" i="1" kern="0" spc="-9" dirty="0">
                <a:solidFill>
                  <a:schemeClr val="tx1">
                    <a:lumMod val="75000"/>
                    <a:lumOff val="25000"/>
                  </a:schemeClr>
                </a:solidFill>
                <a:latin typeface="Calibri"/>
                <a:cs typeface="Calibri"/>
              </a:rPr>
              <a:t>dentist,</a:t>
            </a:r>
            <a:endParaRPr sz="2118" kern="0" dirty="0">
              <a:solidFill>
                <a:schemeClr val="tx1">
                  <a:lumMod val="75000"/>
                  <a:lumOff val="25000"/>
                </a:schemeClr>
              </a:solidFill>
              <a:latin typeface="Calibri"/>
              <a:cs typeface="Calibri"/>
            </a:endParaRPr>
          </a:p>
          <a:p>
            <a:pPr marL="219647" indent="-208441" defTabSz="806867">
              <a:spcBef>
                <a:spcPts val="507"/>
              </a:spcBef>
              <a:buClr>
                <a:srgbClr val="67BB49"/>
              </a:buClr>
              <a:buFont typeface="Arial"/>
              <a:buChar char="•"/>
              <a:tabLst>
                <a:tab pos="219087" algn="l"/>
                <a:tab pos="219647" algn="l"/>
              </a:tabLst>
            </a:pPr>
            <a:r>
              <a:rPr sz="2118" i="1" kern="0" dirty="0">
                <a:solidFill>
                  <a:schemeClr val="tx1">
                    <a:lumMod val="75000"/>
                    <a:lumOff val="25000"/>
                  </a:schemeClr>
                </a:solidFill>
                <a:latin typeface="Calibri"/>
                <a:cs typeface="Calibri"/>
              </a:rPr>
              <a:t>Need</a:t>
            </a:r>
            <a:r>
              <a:rPr sz="2118" i="1" kern="0" spc="-26"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access</a:t>
            </a:r>
            <a:r>
              <a:rPr sz="2118" i="1" kern="0" spc="-22"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to</a:t>
            </a:r>
            <a:r>
              <a:rPr sz="2118" i="1" kern="0" spc="-18"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a</a:t>
            </a:r>
            <a:r>
              <a:rPr sz="2118" i="1" kern="0" spc="-31"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dentist</a:t>
            </a:r>
            <a:r>
              <a:rPr sz="2118" i="1" kern="0" spc="-31"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after</a:t>
            </a:r>
            <a:r>
              <a:rPr sz="2118" i="1" kern="0" spc="-18" dirty="0">
                <a:solidFill>
                  <a:schemeClr val="tx1">
                    <a:lumMod val="75000"/>
                    <a:lumOff val="25000"/>
                  </a:schemeClr>
                </a:solidFill>
                <a:latin typeface="Calibri"/>
                <a:cs typeface="Calibri"/>
              </a:rPr>
              <a:t> </a:t>
            </a:r>
            <a:r>
              <a:rPr sz="2118" i="1" kern="0" spc="-9" dirty="0">
                <a:solidFill>
                  <a:schemeClr val="tx1">
                    <a:lumMod val="75000"/>
                    <a:lumOff val="25000"/>
                  </a:schemeClr>
                </a:solidFill>
                <a:latin typeface="Calibri"/>
                <a:cs typeface="Calibri"/>
              </a:rPr>
              <a:t>hours,</a:t>
            </a:r>
            <a:endParaRPr sz="2118" kern="0" dirty="0">
              <a:solidFill>
                <a:schemeClr val="tx1">
                  <a:lumMod val="75000"/>
                  <a:lumOff val="25000"/>
                </a:schemeClr>
              </a:solidFill>
              <a:latin typeface="Calibri"/>
              <a:cs typeface="Calibri"/>
            </a:endParaRPr>
          </a:p>
          <a:p>
            <a:pPr marL="219087" marR="618598" indent="-208441" defTabSz="806867">
              <a:spcBef>
                <a:spcPts val="507"/>
              </a:spcBef>
              <a:buClr>
                <a:srgbClr val="67BB49"/>
              </a:buClr>
              <a:buFont typeface="Arial"/>
              <a:buChar char="•"/>
              <a:tabLst>
                <a:tab pos="219087" algn="l"/>
                <a:tab pos="219647" algn="l"/>
              </a:tabLst>
            </a:pPr>
            <a:r>
              <a:rPr sz="2118" i="1" kern="0" dirty="0">
                <a:solidFill>
                  <a:schemeClr val="tx1">
                    <a:lumMod val="75000"/>
                    <a:lumOff val="25000"/>
                  </a:schemeClr>
                </a:solidFill>
                <a:latin typeface="Calibri"/>
                <a:cs typeface="Calibri"/>
              </a:rPr>
              <a:t>Would</a:t>
            </a:r>
            <a:r>
              <a:rPr sz="2118" i="1" kern="0" spc="-49"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like</a:t>
            </a:r>
            <a:r>
              <a:rPr sz="2118" i="1" kern="0" spc="-49"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to</a:t>
            </a:r>
            <a:r>
              <a:rPr sz="2118" i="1" kern="0" spc="-57"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consult</a:t>
            </a:r>
            <a:r>
              <a:rPr sz="2118" i="1" kern="0" spc="-40"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a</a:t>
            </a:r>
            <a:r>
              <a:rPr sz="2118" i="1" kern="0" spc="-44" dirty="0">
                <a:solidFill>
                  <a:schemeClr val="tx1">
                    <a:lumMod val="75000"/>
                    <a:lumOff val="25000"/>
                  </a:schemeClr>
                </a:solidFill>
                <a:latin typeface="Calibri"/>
                <a:cs typeface="Calibri"/>
              </a:rPr>
              <a:t> </a:t>
            </a:r>
            <a:r>
              <a:rPr sz="2118" i="1" kern="0" dirty="0">
                <a:solidFill>
                  <a:schemeClr val="tx1">
                    <a:lumMod val="75000"/>
                    <a:lumOff val="25000"/>
                  </a:schemeClr>
                </a:solidFill>
                <a:latin typeface="Calibri"/>
                <a:cs typeface="Calibri"/>
              </a:rPr>
              <a:t>dentist</a:t>
            </a:r>
            <a:r>
              <a:rPr sz="2118" i="1" kern="0" spc="-53" dirty="0">
                <a:solidFill>
                  <a:schemeClr val="tx1">
                    <a:lumMod val="75000"/>
                    <a:lumOff val="25000"/>
                  </a:schemeClr>
                </a:solidFill>
                <a:latin typeface="Calibri"/>
                <a:cs typeface="Calibri"/>
              </a:rPr>
              <a:t> </a:t>
            </a:r>
            <a:r>
              <a:rPr sz="2118" i="1" kern="0" spc="-9" dirty="0">
                <a:solidFill>
                  <a:schemeClr val="tx1">
                    <a:lumMod val="75000"/>
                    <a:lumOff val="25000"/>
                  </a:schemeClr>
                </a:solidFill>
                <a:latin typeface="Calibri"/>
                <a:cs typeface="Calibri"/>
              </a:rPr>
              <a:t>while traveling.</a:t>
            </a:r>
            <a:endParaRPr sz="2118" kern="0" dirty="0">
              <a:solidFill>
                <a:schemeClr val="tx1">
                  <a:lumMod val="75000"/>
                  <a:lumOff val="25000"/>
                </a:schemeClr>
              </a:solidFill>
              <a:latin typeface="Calibri"/>
              <a:cs typeface="Calibri"/>
            </a:endParaRPr>
          </a:p>
        </p:txBody>
      </p:sp>
      <p:sp>
        <p:nvSpPr>
          <p:cNvPr id="4" name="object 4"/>
          <p:cNvSpPr txBox="1"/>
          <p:nvPr/>
        </p:nvSpPr>
        <p:spPr>
          <a:xfrm>
            <a:off x="6476722" y="5721127"/>
            <a:ext cx="4104715" cy="577444"/>
          </a:xfrm>
          <a:prstGeom prst="rect">
            <a:avLst/>
          </a:prstGeom>
        </p:spPr>
        <p:txBody>
          <a:bodyPr vert="horz" wrap="square" lIns="0" tIns="10646" rIns="0" bIns="0" rtlCol="0">
            <a:spAutoFit/>
          </a:bodyPr>
          <a:lstStyle/>
          <a:p>
            <a:pPr marL="1354303" marR="4483" indent="-1343657" defTabSz="806867">
              <a:lnSpc>
                <a:spcPct val="101499"/>
              </a:lnSpc>
              <a:spcBef>
                <a:spcPts val="84"/>
              </a:spcBef>
            </a:pPr>
            <a:r>
              <a:rPr sz="1853" kern="0" dirty="0">
                <a:solidFill>
                  <a:schemeClr val="tx1">
                    <a:lumMod val="75000"/>
                    <a:lumOff val="25000"/>
                  </a:schemeClr>
                </a:solidFill>
                <a:latin typeface="Calibri"/>
                <a:cs typeface="Calibri"/>
              </a:rPr>
              <a:t>*A</a:t>
            </a:r>
            <a:r>
              <a:rPr sz="1853" kern="0" spc="22" dirty="0">
                <a:solidFill>
                  <a:schemeClr val="tx1">
                    <a:lumMod val="75000"/>
                    <a:lumOff val="25000"/>
                  </a:schemeClr>
                </a:solidFill>
                <a:latin typeface="Calibri"/>
                <a:cs typeface="Calibri"/>
              </a:rPr>
              <a:t> </a:t>
            </a:r>
            <a:r>
              <a:rPr sz="1853" kern="0" dirty="0">
                <a:solidFill>
                  <a:schemeClr val="tx1">
                    <a:lumMod val="75000"/>
                    <a:lumOff val="25000"/>
                  </a:schemeClr>
                </a:solidFill>
                <a:latin typeface="Calibri"/>
                <a:cs typeface="Calibri"/>
              </a:rPr>
              <a:t>teledentistry</a:t>
            </a:r>
            <a:r>
              <a:rPr sz="1853" kern="0" spc="-9" dirty="0">
                <a:solidFill>
                  <a:schemeClr val="tx1">
                    <a:lumMod val="75000"/>
                    <a:lumOff val="25000"/>
                  </a:schemeClr>
                </a:solidFill>
                <a:latin typeface="Calibri"/>
                <a:cs typeface="Calibri"/>
              </a:rPr>
              <a:t> </a:t>
            </a:r>
            <a:r>
              <a:rPr sz="1853" kern="0" dirty="0">
                <a:solidFill>
                  <a:schemeClr val="tx1">
                    <a:lumMod val="75000"/>
                    <a:lumOff val="25000"/>
                  </a:schemeClr>
                </a:solidFill>
                <a:latin typeface="Calibri"/>
                <a:cs typeface="Calibri"/>
              </a:rPr>
              <a:t>visit</a:t>
            </a:r>
            <a:r>
              <a:rPr sz="1853" kern="0" spc="18" dirty="0">
                <a:solidFill>
                  <a:schemeClr val="tx1">
                    <a:lumMod val="75000"/>
                    <a:lumOff val="25000"/>
                  </a:schemeClr>
                </a:solidFill>
                <a:latin typeface="Calibri"/>
                <a:cs typeface="Calibri"/>
              </a:rPr>
              <a:t> </a:t>
            </a:r>
            <a:r>
              <a:rPr sz="1853" kern="0" dirty="0">
                <a:solidFill>
                  <a:schemeClr val="tx1">
                    <a:lumMod val="75000"/>
                    <a:lumOff val="25000"/>
                  </a:schemeClr>
                </a:solidFill>
                <a:latin typeface="Calibri"/>
                <a:cs typeface="Calibri"/>
              </a:rPr>
              <a:t>counts</a:t>
            </a:r>
            <a:r>
              <a:rPr sz="1853" kern="0" spc="18" dirty="0">
                <a:solidFill>
                  <a:schemeClr val="tx1">
                    <a:lumMod val="75000"/>
                    <a:lumOff val="25000"/>
                  </a:schemeClr>
                </a:solidFill>
                <a:latin typeface="Calibri"/>
                <a:cs typeface="Calibri"/>
              </a:rPr>
              <a:t> </a:t>
            </a:r>
            <a:r>
              <a:rPr sz="1853" kern="0" dirty="0">
                <a:solidFill>
                  <a:schemeClr val="tx1">
                    <a:lumMod val="75000"/>
                    <a:lumOff val="25000"/>
                  </a:schemeClr>
                </a:solidFill>
                <a:latin typeface="Calibri"/>
                <a:cs typeface="Calibri"/>
              </a:rPr>
              <a:t>as</a:t>
            </a:r>
            <a:r>
              <a:rPr sz="1853" kern="0" spc="44" dirty="0">
                <a:solidFill>
                  <a:schemeClr val="tx1">
                    <a:lumMod val="75000"/>
                    <a:lumOff val="25000"/>
                  </a:schemeClr>
                </a:solidFill>
                <a:latin typeface="Calibri"/>
                <a:cs typeface="Calibri"/>
              </a:rPr>
              <a:t> </a:t>
            </a:r>
            <a:r>
              <a:rPr sz="1853" kern="0" dirty="0">
                <a:solidFill>
                  <a:schemeClr val="tx1">
                    <a:lumMod val="75000"/>
                    <a:lumOff val="25000"/>
                  </a:schemeClr>
                </a:solidFill>
                <a:latin typeface="Calibri"/>
                <a:cs typeface="Calibri"/>
              </a:rPr>
              <a:t>a</a:t>
            </a:r>
            <a:r>
              <a:rPr sz="1853" kern="0" spc="31" dirty="0">
                <a:solidFill>
                  <a:schemeClr val="tx1">
                    <a:lumMod val="75000"/>
                    <a:lumOff val="25000"/>
                  </a:schemeClr>
                </a:solidFill>
                <a:latin typeface="Calibri"/>
                <a:cs typeface="Calibri"/>
              </a:rPr>
              <a:t> </a:t>
            </a:r>
            <a:r>
              <a:rPr sz="1853" kern="0" spc="-9" dirty="0">
                <a:solidFill>
                  <a:schemeClr val="tx1">
                    <a:lumMod val="75000"/>
                    <a:lumOff val="25000"/>
                  </a:schemeClr>
                </a:solidFill>
                <a:latin typeface="Calibri"/>
                <a:cs typeface="Calibri"/>
              </a:rPr>
              <a:t>problem- </a:t>
            </a:r>
            <a:r>
              <a:rPr sz="1853" kern="0" dirty="0">
                <a:solidFill>
                  <a:schemeClr val="tx1">
                    <a:lumMod val="75000"/>
                    <a:lumOff val="25000"/>
                  </a:schemeClr>
                </a:solidFill>
                <a:latin typeface="Calibri"/>
                <a:cs typeface="Calibri"/>
              </a:rPr>
              <a:t>focused</a:t>
            </a:r>
            <a:r>
              <a:rPr sz="1853" kern="0" spc="22" dirty="0">
                <a:solidFill>
                  <a:schemeClr val="tx1">
                    <a:lumMod val="75000"/>
                    <a:lumOff val="25000"/>
                  </a:schemeClr>
                </a:solidFill>
                <a:latin typeface="Calibri"/>
                <a:cs typeface="Calibri"/>
              </a:rPr>
              <a:t> </a:t>
            </a:r>
            <a:r>
              <a:rPr sz="1853" kern="0" spc="-9" dirty="0">
                <a:solidFill>
                  <a:schemeClr val="tx1">
                    <a:lumMod val="75000"/>
                    <a:lumOff val="25000"/>
                  </a:schemeClr>
                </a:solidFill>
                <a:latin typeface="Calibri"/>
                <a:cs typeface="Calibri"/>
              </a:rPr>
              <a:t>exam.</a:t>
            </a:r>
            <a:endParaRPr sz="1853" kern="0" dirty="0">
              <a:solidFill>
                <a:schemeClr val="tx1">
                  <a:lumMod val="75000"/>
                  <a:lumOff val="25000"/>
                </a:schemeClr>
              </a:solidFill>
              <a:latin typeface="Calibri"/>
              <a:cs typeface="Calibri"/>
            </a:endParaRPr>
          </a:p>
        </p:txBody>
      </p:sp>
      <p:grpSp>
        <p:nvGrpSpPr>
          <p:cNvPr id="5" name="object 5"/>
          <p:cNvGrpSpPr/>
          <p:nvPr/>
        </p:nvGrpSpPr>
        <p:grpSpPr>
          <a:xfrm>
            <a:off x="719865" y="679509"/>
            <a:ext cx="5104840" cy="6051176"/>
            <a:chOff x="3047" y="0"/>
            <a:chExt cx="5785485" cy="6858000"/>
          </a:xfrm>
        </p:grpSpPr>
        <p:pic>
          <p:nvPicPr>
            <p:cNvPr id="6" name="object 6"/>
            <p:cNvPicPr/>
            <p:nvPr/>
          </p:nvPicPr>
          <p:blipFill>
            <a:blip r:embed="rId2" cstate="print"/>
            <a:stretch>
              <a:fillRect/>
            </a:stretch>
          </p:blipFill>
          <p:spPr>
            <a:xfrm>
              <a:off x="3047" y="0"/>
              <a:ext cx="5785103" cy="6857999"/>
            </a:xfrm>
            <a:prstGeom prst="rect">
              <a:avLst/>
            </a:prstGeom>
          </p:spPr>
        </p:pic>
        <p:pic>
          <p:nvPicPr>
            <p:cNvPr id="7" name="object 7"/>
            <p:cNvPicPr/>
            <p:nvPr/>
          </p:nvPicPr>
          <p:blipFill>
            <a:blip r:embed="rId3" cstate="print"/>
            <a:stretch>
              <a:fillRect/>
            </a:stretch>
          </p:blipFill>
          <p:spPr>
            <a:xfrm>
              <a:off x="1982724" y="2497835"/>
              <a:ext cx="1825751" cy="1828799"/>
            </a:xfrm>
            <a:prstGeom prst="rect">
              <a:avLst/>
            </a:prstGeom>
          </p:spPr>
        </p:pic>
      </p:grpSp>
      <p:sp>
        <p:nvSpPr>
          <p:cNvPr id="8" name="object 8"/>
          <p:cNvSpPr txBox="1"/>
          <p:nvPr/>
        </p:nvSpPr>
        <p:spPr>
          <a:xfrm>
            <a:off x="2355533" y="4597311"/>
            <a:ext cx="1832722" cy="1078726"/>
          </a:xfrm>
          <a:prstGeom prst="rect">
            <a:avLst/>
          </a:prstGeom>
        </p:spPr>
        <p:txBody>
          <a:bodyPr vert="horz" wrap="square" lIns="0" tIns="103093" rIns="0" bIns="0" rtlCol="0">
            <a:spAutoFit/>
          </a:bodyPr>
          <a:lstStyle/>
          <a:p>
            <a:pPr marL="50989" marR="4483" indent="-40343" defTabSz="806867">
              <a:lnSpc>
                <a:spcPts val="3803"/>
              </a:lnSpc>
              <a:spcBef>
                <a:spcPts val="811"/>
              </a:spcBef>
            </a:pPr>
            <a:r>
              <a:rPr sz="3750" kern="0" spc="-9" dirty="0">
                <a:solidFill>
                  <a:srgbClr val="FFFFFF"/>
                </a:solidFill>
                <a:latin typeface="Arial"/>
                <a:cs typeface="Arial"/>
              </a:rPr>
              <a:t>Included Benefits</a:t>
            </a:r>
            <a:endParaRPr sz="3750" kern="0">
              <a:solidFill>
                <a:sysClr val="windowText" lastClr="000000"/>
              </a:solidFill>
              <a:latin typeface="Arial"/>
              <a:cs typeface="Arial"/>
            </a:endParaRPr>
          </a:p>
        </p:txBody>
      </p:sp>
      <p:sp>
        <p:nvSpPr>
          <p:cNvPr id="9" name="Slide Number Placeholder 8">
            <a:extLst>
              <a:ext uri="{FF2B5EF4-FFF2-40B4-BE49-F238E27FC236}">
                <a16:creationId xmlns:a16="http://schemas.microsoft.com/office/drawing/2014/main" id="{0B3B9E63-7232-6D6E-071D-2A5E6D009AED}"/>
              </a:ext>
            </a:extLst>
          </p:cNvPr>
          <p:cNvSpPr>
            <a:spLocks noGrp="1"/>
          </p:cNvSpPr>
          <p:nvPr>
            <p:ph type="sldNum" sz="quarter" idx="12"/>
          </p:nvPr>
        </p:nvSpPr>
        <p:spPr/>
        <p:txBody>
          <a:bodyPr/>
          <a:lstStyle/>
          <a:p>
            <a:fld id="{3A98EE3D-8CD1-4C3F-BD1C-C98C9596463C}" type="slidenum">
              <a:rPr lang="en-US" smtClean="0"/>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73123" y="688003"/>
            <a:ext cx="7513320" cy="4572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sz="3200" b="1" dirty="0">
                <a:solidFill>
                  <a:schemeClr val="tx1">
                    <a:lumMod val="75000"/>
                    <a:lumOff val="25000"/>
                  </a:schemeClr>
                </a:solidFill>
                <a:latin typeface="Calibri" panose="020F0502020204030204" pitchFamily="34" charset="0"/>
              </a:rPr>
              <a:t>Dental Plan Highlights</a:t>
            </a:r>
          </a:p>
        </p:txBody>
      </p:sp>
      <p:graphicFrame>
        <p:nvGraphicFramePr>
          <p:cNvPr id="8" name="Table 7"/>
          <p:cNvGraphicFramePr>
            <a:graphicFrameLocks noGrp="1"/>
          </p:cNvGraphicFramePr>
          <p:nvPr>
            <p:extLst>
              <p:ext uri="{D42A27DB-BD31-4B8C-83A1-F6EECF244321}">
                <p14:modId xmlns:p14="http://schemas.microsoft.com/office/powerpoint/2010/main" val="2842443306"/>
              </p:ext>
            </p:extLst>
          </p:nvPr>
        </p:nvGraphicFramePr>
        <p:xfrm>
          <a:off x="1628775" y="1676401"/>
          <a:ext cx="8763000" cy="3733799"/>
        </p:xfrm>
        <a:graphic>
          <a:graphicData uri="http://schemas.openxmlformats.org/drawingml/2006/table">
            <a:tbl>
              <a:tblPr/>
              <a:tblGrid>
                <a:gridCol w="2329405">
                  <a:extLst>
                    <a:ext uri="{9D8B030D-6E8A-4147-A177-3AD203B41FA5}">
                      <a16:colId xmlns:a16="http://schemas.microsoft.com/office/drawing/2014/main" val="20000"/>
                    </a:ext>
                  </a:extLst>
                </a:gridCol>
                <a:gridCol w="206162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162175">
                  <a:extLst>
                    <a:ext uri="{9D8B030D-6E8A-4147-A177-3AD203B41FA5}">
                      <a16:colId xmlns:a16="http://schemas.microsoft.com/office/drawing/2014/main" val="20003"/>
                    </a:ext>
                  </a:extLst>
                </a:gridCol>
              </a:tblGrid>
              <a:tr h="372512">
                <a:tc>
                  <a:txBody>
                    <a:bodyPr/>
                    <a:lstStyle/>
                    <a:p>
                      <a:pPr marL="0" marR="0" algn="ctr">
                        <a:spcBef>
                          <a:spcPts val="0"/>
                        </a:spcBef>
                        <a:spcAft>
                          <a:spcPts val="0"/>
                        </a:spcAft>
                      </a:pPr>
                      <a:r>
                        <a:rPr lang="en-US" sz="1100" b="1" dirty="0">
                          <a:solidFill>
                            <a:srgbClr val="FFFFFF"/>
                          </a:solidFill>
                          <a:latin typeface="Calibri" panose="020F0502020204030204" pitchFamily="34" charset="0"/>
                          <a:ea typeface="Times New Roman"/>
                          <a:cs typeface="Calibri"/>
                        </a:rPr>
                        <a:t>Plan Design Feature</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100" b="1" dirty="0">
                          <a:solidFill>
                            <a:srgbClr val="FFFFFF"/>
                          </a:solidFill>
                          <a:latin typeface="Calibri" panose="020F0502020204030204" pitchFamily="34" charset="0"/>
                          <a:ea typeface="Times New Roman"/>
                          <a:cs typeface="Calibri"/>
                        </a:rPr>
                        <a:t>Basic</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100" b="1" dirty="0">
                          <a:solidFill>
                            <a:srgbClr val="FFFFFF"/>
                          </a:solidFill>
                          <a:latin typeface="Calibri" panose="020F0502020204030204" pitchFamily="34" charset="0"/>
                          <a:ea typeface="Times New Roman"/>
                          <a:cs typeface="Calibri"/>
                        </a:rPr>
                        <a:t>Comprehensive</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100" b="1" dirty="0">
                          <a:solidFill>
                            <a:srgbClr val="FFFFFF"/>
                          </a:solidFill>
                          <a:latin typeface="Calibri" panose="020F0502020204030204" pitchFamily="34" charset="0"/>
                          <a:ea typeface="Times New Roman"/>
                          <a:cs typeface="Calibri"/>
                        </a:rPr>
                        <a:t>Enhanced Indemnity</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83720">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Annual Deductible</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$50 (3 per family)</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$50 (3 per family)</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$50 (3 per family)</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3720">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Annual Benefit Max</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$1,000 per person</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$1,500 per person</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$1,500 per person</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5026">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Preventive &amp; Diagnostic Services (cleanings, exams, x-rays)</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100%  allowable charge (AC); 80% out-of-network</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100% AC: 80% out-of-network</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100%; no network required; can be balanced billed by dentist</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31283">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Primary Services (fillings, oral surgery, endodontics &amp; periodontics)</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80% AC after deductible; 60% out-of-network</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80% AC after deductible; 60% out-of-network.  </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80% AC after deductible</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8769">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Major Services (crowns, bridges, dentures, implants)</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No coverage</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50% AC after deductible</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50% AC after deductible</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8769">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Orthodontia (both dependent children &amp; adults)</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No coverage</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50% up to $1,000 lifetime maximum</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Calibri" panose="020F0502020204030204" pitchFamily="34" charset="0"/>
                          <a:ea typeface="Times New Roman"/>
                          <a:cs typeface="Calibri"/>
                        </a:rPr>
                        <a:t>50% up to $1,000 lifetime maximum</a:t>
                      </a:r>
                      <a:endParaRPr lang="en-US" sz="1100" dirty="0">
                        <a:solidFill>
                          <a:srgbClr val="000000"/>
                        </a:solidFill>
                        <a:latin typeface="Calibri" panose="020F0502020204030204" pitchFamily="34" charset="0"/>
                        <a:ea typeface="Calibri"/>
                        <a:cs typeface="Calibri"/>
                      </a:endParaRPr>
                    </a:p>
                  </a:txBody>
                  <a:tcPr marL="61906" marR="61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Content Placeholder 2">
            <a:extLst>
              <a:ext uri="{FF2B5EF4-FFF2-40B4-BE49-F238E27FC236}">
                <a16:creationId xmlns:a16="http://schemas.microsoft.com/office/drawing/2014/main" id="{AF4B1828-937D-4D1B-9517-12BECC72C76B}"/>
              </a:ext>
            </a:extLst>
          </p:cNvPr>
          <p:cNvSpPr>
            <a:spLocks noGrp="1"/>
          </p:cNvSpPr>
          <p:nvPr>
            <p:ph idx="1"/>
          </p:nvPr>
        </p:nvSpPr>
        <p:spPr>
          <a:xfrm>
            <a:off x="1800225" y="991701"/>
            <a:ext cx="8412480" cy="838202"/>
          </a:xfrm>
        </p:spPr>
        <p:txBody>
          <a:bodyPr>
            <a:noAutofit/>
          </a:bodyPr>
          <a:lstStyle/>
          <a:p>
            <a:r>
              <a:rPr lang="en-US" sz="1400" dirty="0">
                <a:latin typeface="Calibri" panose="020F0502020204030204" pitchFamily="34" charset="0"/>
              </a:rPr>
              <a:t>No plan or rate changes</a:t>
            </a:r>
          </a:p>
        </p:txBody>
      </p:sp>
      <p:sp>
        <p:nvSpPr>
          <p:cNvPr id="2" name="Slide Number Placeholder 1">
            <a:extLst>
              <a:ext uri="{FF2B5EF4-FFF2-40B4-BE49-F238E27FC236}">
                <a16:creationId xmlns:a16="http://schemas.microsoft.com/office/drawing/2014/main" id="{34337580-5237-38B7-B78C-9E44DF180D19}"/>
              </a:ext>
            </a:extLst>
          </p:cNvPr>
          <p:cNvSpPr>
            <a:spLocks noGrp="1"/>
          </p:cNvSpPr>
          <p:nvPr>
            <p:ph type="sldNum" sz="quarter" idx="12"/>
          </p:nvPr>
        </p:nvSpPr>
        <p:spPr/>
        <p:txBody>
          <a:bodyPr/>
          <a:lstStyle/>
          <a:p>
            <a:fld id="{3A98EE3D-8CD1-4C3F-BD1C-C98C9596463C}" type="slidenum">
              <a:rPr lang="en-US" smtClean="0"/>
              <a:t>49</a:t>
            </a:fld>
            <a:endParaRPr lang="en-US" dirty="0"/>
          </a:p>
        </p:txBody>
      </p:sp>
    </p:spTree>
    <p:extLst>
      <p:ext uri="{BB962C8B-B14F-4D97-AF65-F5344CB8AC3E}">
        <p14:creationId xmlns:p14="http://schemas.microsoft.com/office/powerpoint/2010/main" val="13680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970867-88DE-447B-9020-D9E6B707E406}"/>
              </a:ext>
            </a:extLst>
          </p:cNvPr>
          <p:cNvSpPr txBox="1">
            <a:spLocks/>
          </p:cNvSpPr>
          <p:nvPr/>
        </p:nvSpPr>
        <p:spPr>
          <a:xfrm>
            <a:off x="431467" y="534175"/>
            <a:ext cx="7620000" cy="639762"/>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sz="3200" b="1" dirty="0">
                <a:solidFill>
                  <a:srgbClr val="FF0000"/>
                </a:solidFill>
                <a:latin typeface="Calibri" panose="020F0502020204030204" pitchFamily="34" charset="0"/>
              </a:rPr>
              <a:t>2023 Medical &amp; Rx Changes</a:t>
            </a:r>
          </a:p>
        </p:txBody>
      </p:sp>
      <p:sp>
        <p:nvSpPr>
          <p:cNvPr id="9" name="Title 1">
            <a:extLst>
              <a:ext uri="{FF2B5EF4-FFF2-40B4-BE49-F238E27FC236}">
                <a16:creationId xmlns:a16="http://schemas.microsoft.com/office/drawing/2014/main" id="{37E306E9-92D8-4561-AF8A-33DF5C2573F5}"/>
              </a:ext>
            </a:extLst>
          </p:cNvPr>
          <p:cNvSpPr>
            <a:spLocks noGrp="1"/>
          </p:cNvSpPr>
          <p:nvPr>
            <p:ph type="title"/>
          </p:nvPr>
        </p:nvSpPr>
        <p:spPr>
          <a:xfrm>
            <a:off x="1784380" y="1447801"/>
            <a:ext cx="8534400" cy="1908215"/>
          </a:xfrm>
        </p:spPr>
        <p:txBody>
          <a:bodyPr>
            <a:normAutofit/>
          </a:bodyPr>
          <a:lstStyle/>
          <a:p>
            <a:br>
              <a:rPr lang="en-US" sz="2000" dirty="0">
                <a:latin typeface="Calibri" panose="020F0502020204030204" pitchFamily="34" charset="0"/>
              </a:rPr>
            </a:br>
            <a:br>
              <a:rPr lang="en-US" sz="2000" dirty="0">
                <a:latin typeface="Calibri" panose="020F0502020204030204" pitchFamily="34" charset="0"/>
              </a:rPr>
            </a:br>
            <a:r>
              <a:rPr lang="en-US" sz="2000" dirty="0">
                <a:latin typeface="Calibri" panose="020F0502020204030204" pitchFamily="34" charset="0"/>
              </a:rPr>
              <a:t> </a:t>
            </a:r>
          </a:p>
        </p:txBody>
      </p:sp>
      <p:graphicFrame>
        <p:nvGraphicFramePr>
          <p:cNvPr id="2" name="Table 1">
            <a:extLst>
              <a:ext uri="{FF2B5EF4-FFF2-40B4-BE49-F238E27FC236}">
                <a16:creationId xmlns:a16="http://schemas.microsoft.com/office/drawing/2014/main" id="{19EF3BFB-6BA9-D9B8-96DC-429D1457AF71}"/>
              </a:ext>
            </a:extLst>
          </p:cNvPr>
          <p:cNvGraphicFramePr>
            <a:graphicFrameLocks noGrp="1"/>
          </p:cNvGraphicFramePr>
          <p:nvPr>
            <p:extLst>
              <p:ext uri="{D42A27DB-BD31-4B8C-83A1-F6EECF244321}">
                <p14:modId xmlns:p14="http://schemas.microsoft.com/office/powerpoint/2010/main" val="2694523523"/>
              </p:ext>
            </p:extLst>
          </p:nvPr>
        </p:nvGraphicFramePr>
        <p:xfrm>
          <a:off x="581191" y="2724454"/>
          <a:ext cx="9294088" cy="1295319"/>
        </p:xfrm>
        <a:graphic>
          <a:graphicData uri="http://schemas.openxmlformats.org/drawingml/2006/table">
            <a:tbl>
              <a:tblPr firstRow="1" firstCol="1" bandRow="1">
                <a:tableStyleId>{5C22544A-7EE6-4342-B048-85BDC9FD1C3A}</a:tableStyleId>
              </a:tblPr>
              <a:tblGrid>
                <a:gridCol w="2792360">
                  <a:extLst>
                    <a:ext uri="{9D8B030D-6E8A-4147-A177-3AD203B41FA5}">
                      <a16:colId xmlns:a16="http://schemas.microsoft.com/office/drawing/2014/main" val="1462083605"/>
                    </a:ext>
                  </a:extLst>
                </a:gridCol>
                <a:gridCol w="3184652">
                  <a:extLst>
                    <a:ext uri="{9D8B030D-6E8A-4147-A177-3AD203B41FA5}">
                      <a16:colId xmlns:a16="http://schemas.microsoft.com/office/drawing/2014/main" val="2547111492"/>
                    </a:ext>
                  </a:extLst>
                </a:gridCol>
                <a:gridCol w="3317076">
                  <a:extLst>
                    <a:ext uri="{9D8B030D-6E8A-4147-A177-3AD203B41FA5}">
                      <a16:colId xmlns:a16="http://schemas.microsoft.com/office/drawing/2014/main" val="3022812072"/>
                    </a:ext>
                  </a:extLst>
                </a:gridCol>
              </a:tblGrid>
              <a:tr h="335782">
                <a:tc>
                  <a:txBody>
                    <a:bodyPr/>
                    <a:lstStyle/>
                    <a:p>
                      <a:pPr marL="0" marR="0">
                        <a:lnSpc>
                          <a:spcPct val="107000"/>
                        </a:lnSpc>
                        <a:spcBef>
                          <a:spcPts val="480"/>
                        </a:spcBef>
                        <a:spcAft>
                          <a:spcPts val="480"/>
                        </a:spcAft>
                      </a:pPr>
                      <a:r>
                        <a:rPr lang="en-US" sz="1400" dirty="0">
                          <a:effectLst/>
                          <a:latin typeface="Calibri" panose="020F0502020204030204" pitchFamily="34" charset="0"/>
                          <a:cs typeface="Calibri" panose="020F0502020204030204" pitchFamily="34" charset="0"/>
                        </a:rPr>
                        <a:t>HMO 25 &amp; HMO $3000 Plans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6830" marR="36830" marT="18415" marB="18415"/>
                </a:tc>
                <a:tc>
                  <a:txBody>
                    <a:bodyPr/>
                    <a:lstStyle/>
                    <a:p>
                      <a:pPr marL="0" marR="0">
                        <a:lnSpc>
                          <a:spcPct val="107000"/>
                        </a:lnSpc>
                        <a:spcBef>
                          <a:spcPts val="480"/>
                        </a:spcBef>
                        <a:spcAft>
                          <a:spcPts val="480"/>
                        </a:spcAft>
                      </a:pPr>
                      <a:r>
                        <a:rPr lang="en-US" sz="1400" dirty="0">
                          <a:effectLst/>
                          <a:latin typeface="Calibri" panose="020F0502020204030204" pitchFamily="34" charset="0"/>
                          <a:cs typeface="Calibri" panose="020F0502020204030204" pitchFamily="34" charset="0"/>
                        </a:rPr>
                        <a:t>2022 benefit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6830" marR="36830" marT="18415" marB="18415"/>
                </a:tc>
                <a:tc>
                  <a:txBody>
                    <a:bodyPr/>
                    <a:lstStyle/>
                    <a:p>
                      <a:pPr marL="0" marR="0">
                        <a:lnSpc>
                          <a:spcPct val="107000"/>
                        </a:lnSpc>
                        <a:spcBef>
                          <a:spcPts val="480"/>
                        </a:spcBef>
                        <a:spcAft>
                          <a:spcPts val="480"/>
                        </a:spcAft>
                      </a:pPr>
                      <a:r>
                        <a:rPr lang="en-US" sz="1400" dirty="0">
                          <a:effectLst/>
                          <a:latin typeface="Calibri" panose="020F0502020204030204" pitchFamily="34" charset="0"/>
                          <a:cs typeface="Calibri" panose="020F0502020204030204" pitchFamily="34" charset="0"/>
                        </a:rPr>
                        <a:t>2023 benefit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6830" marR="36830" marT="18415" marB="18415"/>
                </a:tc>
                <a:extLst>
                  <a:ext uri="{0D108BD9-81ED-4DB2-BD59-A6C34878D82A}">
                    <a16:rowId xmlns:a16="http://schemas.microsoft.com/office/drawing/2014/main" val="3167522687"/>
                  </a:ext>
                </a:extLst>
              </a:tr>
              <a:tr h="959537">
                <a:tc>
                  <a:txBody>
                    <a:bodyPr/>
                    <a:lstStyle/>
                    <a:p>
                      <a:pPr marL="0" marR="0">
                        <a:lnSpc>
                          <a:spcPct val="107000"/>
                        </a:lnSpc>
                        <a:spcBef>
                          <a:spcPts val="480"/>
                        </a:spcBef>
                        <a:spcAft>
                          <a:spcPts val="480"/>
                        </a:spcAft>
                      </a:pPr>
                      <a:r>
                        <a:rPr lang="en-US" sz="1400" dirty="0">
                          <a:effectLst/>
                          <a:latin typeface="Calibri" panose="020F0502020204030204" pitchFamily="34" charset="0"/>
                          <a:cs typeface="Calibri" panose="020F0502020204030204" pitchFamily="34" charset="0"/>
                        </a:rPr>
                        <a:t>HealthKeepers out-of-area access to benefits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6830" marR="36830" marT="18415" marB="18415"/>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cs typeface="Calibri" panose="020F0502020204030204" pitchFamily="34" charset="0"/>
                        </a:rPr>
                        <a:t>Out of area benefits available through the Traditional/ Par Network</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cs typeface="Calibri" panose="020F0502020204030204" pitchFamily="34" charset="0"/>
                        </a:rPr>
                        <a:t>Guest Membership available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6830" marR="36830" marT="18415" marB="18415"/>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cs typeface="Calibri" panose="020F0502020204030204" pitchFamily="34" charset="0"/>
                        </a:rPr>
                        <a:t>Out of area benefits available through the BlueCard PPO network; benefits paid as though in-network</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cs typeface="Calibri" panose="020F0502020204030204" pitchFamily="34" charset="0"/>
                        </a:rPr>
                        <a:t>Guest Membership not available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6830" marR="36830" marT="18415" marB="18415"/>
                </a:tc>
                <a:extLst>
                  <a:ext uri="{0D108BD9-81ED-4DB2-BD59-A6C34878D82A}">
                    <a16:rowId xmlns:a16="http://schemas.microsoft.com/office/drawing/2014/main" val="1492557865"/>
                  </a:ext>
                </a:extLst>
              </a:tr>
            </a:tbl>
          </a:graphicData>
        </a:graphic>
      </p:graphicFrame>
      <p:sp>
        <p:nvSpPr>
          <p:cNvPr id="3" name="TextBox 2">
            <a:extLst>
              <a:ext uri="{FF2B5EF4-FFF2-40B4-BE49-F238E27FC236}">
                <a16:creationId xmlns:a16="http://schemas.microsoft.com/office/drawing/2014/main" id="{057E151C-C5C4-1BE1-B4F8-E1D1DFB83084}"/>
              </a:ext>
            </a:extLst>
          </p:cNvPr>
          <p:cNvSpPr txBox="1"/>
          <p:nvPr/>
        </p:nvSpPr>
        <p:spPr bwMode="gray">
          <a:xfrm>
            <a:off x="860540" y="1354848"/>
            <a:ext cx="11169441" cy="13696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marL="177800" lvl="1">
              <a:spcAft>
                <a:spcPts val="600"/>
              </a:spcAft>
            </a:pPr>
            <a:endParaRPr lang="en-US" sz="1400" dirty="0">
              <a:latin typeface="Calibri" panose="020F0502020204030204" pitchFamily="34" charset="0"/>
              <a:cs typeface="Calibri" panose="020F0502020204030204" pitchFamily="34" charset="0"/>
            </a:endParaRPr>
          </a:p>
          <a:p>
            <a:pPr marL="285750" indent="-285750">
              <a:spcAft>
                <a:spcPts val="400"/>
              </a:spcAft>
              <a:buClr>
                <a:schemeClr val="accent1"/>
              </a:buClr>
              <a:buFont typeface="Wingdings" panose="05000000000000000000" pitchFamily="2" charset="2"/>
              <a:buChar char="§"/>
            </a:pPr>
            <a:r>
              <a:rPr lang="en-US" sz="1600" dirty="0">
                <a:solidFill>
                  <a:schemeClr val="tx1">
                    <a:lumMod val="75000"/>
                    <a:lumOff val="25000"/>
                  </a:schemeClr>
                </a:solidFill>
                <a:latin typeface="Calibri" panose="020F0502020204030204" pitchFamily="34" charset="0"/>
                <a:ea typeface="Noto Sans" panose="020B0502040504020204" pitchFamily="34" charset="0"/>
                <a:cs typeface="Calibri" panose="020F0502020204030204" pitchFamily="34" charset="0"/>
              </a:rPr>
              <a:t>Anthem HMO (</a:t>
            </a:r>
            <a:r>
              <a:rPr lang="en-US" sz="1600" dirty="0" err="1">
                <a:solidFill>
                  <a:schemeClr val="tx1">
                    <a:lumMod val="75000"/>
                    <a:lumOff val="25000"/>
                  </a:schemeClr>
                </a:solidFill>
                <a:latin typeface="Calibri" panose="020F0502020204030204" pitchFamily="34" charset="0"/>
                <a:ea typeface="Noto Sans" panose="020B0502040504020204" pitchFamily="34" charset="0"/>
                <a:cs typeface="Calibri" panose="020F0502020204030204" pitchFamily="34" charset="0"/>
              </a:rPr>
              <a:t>HealthKeepers</a:t>
            </a:r>
            <a:r>
              <a:rPr lang="en-US" sz="1600" dirty="0">
                <a:solidFill>
                  <a:schemeClr val="tx1">
                    <a:lumMod val="75000"/>
                    <a:lumOff val="25000"/>
                  </a:schemeClr>
                </a:solidFill>
                <a:latin typeface="Calibri" panose="020F0502020204030204" pitchFamily="34" charset="0"/>
                <a:ea typeface="Noto Sans" panose="020B0502040504020204" pitchFamily="34" charset="0"/>
                <a:cs typeface="Calibri" panose="020F0502020204030204" pitchFamily="34" charset="0"/>
              </a:rPr>
              <a:t>) out of area benefits network changing in 2023</a:t>
            </a:r>
          </a:p>
          <a:p>
            <a:pPr marL="285750" indent="-285750">
              <a:spcAft>
                <a:spcPts val="400"/>
              </a:spcAft>
              <a:buClr>
                <a:schemeClr val="accent1"/>
              </a:buClr>
              <a:buFont typeface="Wingdings" panose="05000000000000000000" pitchFamily="2" charset="2"/>
              <a:buChar char="§"/>
            </a:pPr>
            <a:r>
              <a:rPr lang="en-US" sz="1600" dirty="0">
                <a:solidFill>
                  <a:schemeClr val="tx1">
                    <a:lumMod val="75000"/>
                    <a:lumOff val="25000"/>
                  </a:schemeClr>
                </a:solidFill>
                <a:latin typeface="Calibri" panose="020F0502020204030204" pitchFamily="34" charset="0"/>
                <a:ea typeface="Noto Sans" panose="020B0502040504020204" pitchFamily="34" charset="0"/>
                <a:cs typeface="Calibri" panose="020F0502020204030204" pitchFamily="34" charset="0"/>
              </a:rPr>
              <a:t>Members must either live or work in Virginia to be eligible for the HMO plans</a:t>
            </a:r>
            <a:endParaRPr lang="en-US" sz="1200" dirty="0">
              <a:solidFill>
                <a:schemeClr val="tx1">
                  <a:lumMod val="75000"/>
                  <a:lumOff val="25000"/>
                </a:schemeClr>
              </a:solidFill>
              <a:latin typeface="Calibri" panose="020F0502020204030204" pitchFamily="34" charset="0"/>
              <a:ea typeface="Noto Sans" panose="020B0502040504020204" pitchFamily="34" charset="0"/>
              <a:cs typeface="Calibri" panose="020F0502020204030204" pitchFamily="34" charset="0"/>
            </a:endParaRPr>
          </a:p>
          <a:p>
            <a:pPr>
              <a:spcAft>
                <a:spcPts val="400"/>
              </a:spcAft>
            </a:pPr>
            <a:endParaRPr lang="en-US" sz="1400" dirty="0">
              <a:cs typeface="Calibri" panose="020F0502020204030204" pitchFamily="34" charset="0"/>
            </a:endParaRPr>
          </a:p>
          <a:p>
            <a:pPr>
              <a:spcAft>
                <a:spcPts val="400"/>
              </a:spcAft>
            </a:pPr>
            <a:endParaRPr lang="en-US" sz="1400" dirty="0">
              <a:cs typeface="Calibri" panose="020F0502020204030204" pitchFamily="34" charset="0"/>
            </a:endParaRPr>
          </a:p>
        </p:txBody>
      </p:sp>
      <p:sp>
        <p:nvSpPr>
          <p:cNvPr id="4" name="TextBox 3">
            <a:extLst>
              <a:ext uri="{FF2B5EF4-FFF2-40B4-BE49-F238E27FC236}">
                <a16:creationId xmlns:a16="http://schemas.microsoft.com/office/drawing/2014/main" id="{5580D30C-19ED-AC4C-1DAC-B3F7DBA808A1}"/>
              </a:ext>
            </a:extLst>
          </p:cNvPr>
          <p:cNvSpPr txBox="1"/>
          <p:nvPr/>
        </p:nvSpPr>
        <p:spPr>
          <a:xfrm>
            <a:off x="3180032" y="4961057"/>
            <a:ext cx="5144568" cy="1200329"/>
          </a:xfrm>
          <a:prstGeom prst="rect">
            <a:avLst/>
          </a:prstGeom>
          <a:noFill/>
          <a:ln w="12700">
            <a:solidFill>
              <a:schemeClr val="tx1"/>
            </a:solidFill>
          </a:ln>
        </p:spPr>
        <p:txBody>
          <a:bodyPr wrap="square" rtlCol="0">
            <a:spAutoFit/>
          </a:bodyPr>
          <a:lstStyle/>
          <a:p>
            <a:r>
              <a:rPr lang="en-US" i="1" dirty="0">
                <a:solidFill>
                  <a:schemeClr val="tx1">
                    <a:lumMod val="75000"/>
                    <a:lumOff val="25000"/>
                  </a:schemeClr>
                </a:solidFill>
                <a:latin typeface="Calibri" panose="020F0502020204030204" pitchFamily="34" charset="0"/>
                <a:cs typeface="Calibri" panose="020F0502020204030204" pitchFamily="34" charset="0"/>
              </a:rPr>
              <a:t>IMPORTANT:  ALL HMO MEMBERS WILL RECEIVE NEW ID CARDS FOR 2023.  THERE WILL BE A SUITCASE LOGO ADDED FOR ACCESS TO THE BC PPO NETWORK.</a:t>
            </a:r>
          </a:p>
        </p:txBody>
      </p:sp>
      <p:sp>
        <p:nvSpPr>
          <p:cNvPr id="7" name="Slide Number Placeholder 6">
            <a:extLst>
              <a:ext uri="{FF2B5EF4-FFF2-40B4-BE49-F238E27FC236}">
                <a16:creationId xmlns:a16="http://schemas.microsoft.com/office/drawing/2014/main" id="{ABD00544-3A1B-A376-E72E-4D689EB218B5}"/>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35897248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00417" y="677840"/>
            <a:ext cx="7513320" cy="4572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sz="3200" b="1" dirty="0">
                <a:solidFill>
                  <a:schemeClr val="tx1">
                    <a:lumMod val="75000"/>
                    <a:lumOff val="25000"/>
                  </a:schemeClr>
                </a:solidFill>
                <a:latin typeface="Calibri" panose="020F0502020204030204" pitchFamily="34" charset="0"/>
              </a:rPr>
              <a:t>Dental Plan Rates</a:t>
            </a:r>
          </a:p>
        </p:txBody>
      </p:sp>
      <p:graphicFrame>
        <p:nvGraphicFramePr>
          <p:cNvPr id="5" name="Table 4">
            <a:extLst>
              <a:ext uri="{FF2B5EF4-FFF2-40B4-BE49-F238E27FC236}">
                <a16:creationId xmlns:a16="http://schemas.microsoft.com/office/drawing/2014/main" id="{099F2FA3-E5B6-45B3-8301-A216C90540F0}"/>
              </a:ext>
            </a:extLst>
          </p:cNvPr>
          <p:cNvGraphicFramePr>
            <a:graphicFrameLocks noGrp="1"/>
          </p:cNvGraphicFramePr>
          <p:nvPr>
            <p:extLst>
              <p:ext uri="{D42A27DB-BD31-4B8C-83A1-F6EECF244321}">
                <p14:modId xmlns:p14="http://schemas.microsoft.com/office/powerpoint/2010/main" val="2897475824"/>
              </p:ext>
            </p:extLst>
          </p:nvPr>
        </p:nvGraphicFramePr>
        <p:xfrm>
          <a:off x="3048000" y="1447800"/>
          <a:ext cx="6405634" cy="3048001"/>
        </p:xfrm>
        <a:graphic>
          <a:graphicData uri="http://schemas.openxmlformats.org/drawingml/2006/table">
            <a:tbl>
              <a:tblPr/>
              <a:tblGrid>
                <a:gridCol w="1699379">
                  <a:extLst>
                    <a:ext uri="{9D8B030D-6E8A-4147-A177-3AD203B41FA5}">
                      <a16:colId xmlns:a16="http://schemas.microsoft.com/office/drawing/2014/main" val="20000"/>
                    </a:ext>
                  </a:extLst>
                </a:gridCol>
                <a:gridCol w="1410045">
                  <a:extLst>
                    <a:ext uri="{9D8B030D-6E8A-4147-A177-3AD203B41FA5}">
                      <a16:colId xmlns:a16="http://schemas.microsoft.com/office/drawing/2014/main" val="20001"/>
                    </a:ext>
                  </a:extLst>
                </a:gridCol>
                <a:gridCol w="1582181">
                  <a:extLst>
                    <a:ext uri="{9D8B030D-6E8A-4147-A177-3AD203B41FA5}">
                      <a16:colId xmlns:a16="http://schemas.microsoft.com/office/drawing/2014/main" val="20002"/>
                    </a:ext>
                  </a:extLst>
                </a:gridCol>
                <a:gridCol w="1714029">
                  <a:extLst>
                    <a:ext uri="{9D8B030D-6E8A-4147-A177-3AD203B41FA5}">
                      <a16:colId xmlns:a16="http://schemas.microsoft.com/office/drawing/2014/main" val="20003"/>
                    </a:ext>
                  </a:extLst>
                </a:gridCol>
              </a:tblGrid>
              <a:tr h="574693">
                <a:tc>
                  <a:txBody>
                    <a:bodyPr/>
                    <a:lstStyle/>
                    <a:p>
                      <a:pPr marL="0" marR="0">
                        <a:spcBef>
                          <a:spcPts val="0"/>
                        </a:spcBef>
                        <a:spcAft>
                          <a:spcPts val="0"/>
                        </a:spcAft>
                      </a:pPr>
                      <a:r>
                        <a:rPr lang="en-US" sz="1200" b="1" dirty="0">
                          <a:solidFill>
                            <a:srgbClr val="FFFFFF"/>
                          </a:solidFill>
                          <a:latin typeface="Calibri" panose="020F0502020204030204" pitchFamily="34" charset="0"/>
                          <a:ea typeface="Times New Roman"/>
                          <a:cs typeface="Calibri"/>
                        </a:rPr>
                        <a:t>Employee Category</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200" b="1" dirty="0">
                          <a:solidFill>
                            <a:srgbClr val="FFFFFF"/>
                          </a:solidFill>
                          <a:latin typeface="Calibri" panose="020F0502020204030204" pitchFamily="34" charset="0"/>
                          <a:ea typeface="Times New Roman"/>
                          <a:cs typeface="Calibri"/>
                        </a:rPr>
                        <a:t>Basic</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200" b="1" dirty="0">
                          <a:solidFill>
                            <a:srgbClr val="FFFFFF"/>
                          </a:solidFill>
                          <a:latin typeface="Calibri" panose="020F0502020204030204" pitchFamily="34" charset="0"/>
                          <a:ea typeface="Times New Roman"/>
                          <a:cs typeface="Calibri"/>
                        </a:rPr>
                        <a:t>Comprehensive</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200" b="1" dirty="0">
                          <a:solidFill>
                            <a:srgbClr val="FFFFFF"/>
                          </a:solidFill>
                          <a:latin typeface="Calibri" panose="020F0502020204030204" pitchFamily="34" charset="0"/>
                          <a:ea typeface="Times New Roman"/>
                          <a:cs typeface="Calibri"/>
                        </a:rPr>
                        <a:t>Enhanced Indemnity</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574693">
                <a:tc>
                  <a:txBody>
                    <a:bodyPr/>
                    <a:lstStyle/>
                    <a:p>
                      <a:pPr marL="0" marR="0">
                        <a:spcBef>
                          <a:spcPts val="0"/>
                        </a:spcBef>
                        <a:spcAft>
                          <a:spcPts val="0"/>
                        </a:spcAft>
                      </a:pPr>
                      <a:r>
                        <a:rPr lang="en-US" sz="1200" dirty="0">
                          <a:solidFill>
                            <a:srgbClr val="000000"/>
                          </a:solidFill>
                          <a:latin typeface="Calibri" panose="020F0502020204030204" pitchFamily="34" charset="0"/>
                          <a:ea typeface="Times New Roman"/>
                          <a:cs typeface="Calibri"/>
                        </a:rPr>
                        <a:t>Employee</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$25.50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$41.20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$49.50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9229">
                <a:tc>
                  <a:txBody>
                    <a:bodyPr/>
                    <a:lstStyle/>
                    <a:p>
                      <a:pPr marL="0" marR="0">
                        <a:spcBef>
                          <a:spcPts val="0"/>
                        </a:spcBef>
                        <a:spcAft>
                          <a:spcPts val="0"/>
                        </a:spcAft>
                      </a:pPr>
                      <a:r>
                        <a:rPr lang="en-US" sz="1200" dirty="0">
                          <a:solidFill>
                            <a:srgbClr val="000000"/>
                          </a:solidFill>
                          <a:latin typeface="Calibri" panose="020F0502020204030204" pitchFamily="34" charset="0"/>
                          <a:ea typeface="Times New Roman"/>
                          <a:cs typeface="Calibri"/>
                        </a:rPr>
                        <a:t>Employee &amp; Child(ren)</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$48.80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$77.50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$93.90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4693">
                <a:tc>
                  <a:txBody>
                    <a:bodyPr/>
                    <a:lstStyle/>
                    <a:p>
                      <a:pPr marL="0" marR="0">
                        <a:spcBef>
                          <a:spcPts val="0"/>
                        </a:spcBef>
                        <a:spcAft>
                          <a:spcPts val="0"/>
                        </a:spcAft>
                      </a:pPr>
                      <a:r>
                        <a:rPr lang="en-US" sz="1200" dirty="0">
                          <a:solidFill>
                            <a:srgbClr val="000000"/>
                          </a:solidFill>
                          <a:latin typeface="Calibri" panose="020F0502020204030204" pitchFamily="34" charset="0"/>
                          <a:ea typeface="Times New Roman"/>
                          <a:cs typeface="Calibri"/>
                        </a:rPr>
                        <a:t>Employee &amp; Spouse</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$51.70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$83.30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$99.80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4693">
                <a:tc>
                  <a:txBody>
                    <a:bodyPr/>
                    <a:lstStyle/>
                    <a:p>
                      <a:pPr marL="0" marR="0">
                        <a:spcBef>
                          <a:spcPts val="0"/>
                        </a:spcBef>
                        <a:spcAft>
                          <a:spcPts val="0"/>
                        </a:spcAft>
                      </a:pPr>
                      <a:r>
                        <a:rPr lang="en-US" sz="1200" dirty="0">
                          <a:solidFill>
                            <a:srgbClr val="000000"/>
                          </a:solidFill>
                          <a:latin typeface="Calibri" panose="020F0502020204030204" pitchFamily="34" charset="0"/>
                          <a:ea typeface="Times New Roman"/>
                          <a:cs typeface="Calibri"/>
                        </a:rPr>
                        <a:t>Employee &amp; Family</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$82.40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$131.20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64135" algn="ctr">
                        <a:spcBef>
                          <a:spcPts val="0"/>
                        </a:spcBef>
                        <a:spcAft>
                          <a:spcPts val="0"/>
                        </a:spcAft>
                      </a:pPr>
                      <a:r>
                        <a:rPr lang="en-US" sz="1200" dirty="0">
                          <a:solidFill>
                            <a:srgbClr val="000000"/>
                          </a:solidFill>
                          <a:latin typeface="Calibri" panose="020F0502020204030204" pitchFamily="34" charset="0"/>
                          <a:ea typeface="Calibri"/>
                          <a:cs typeface="Arial"/>
                        </a:rPr>
                        <a:t>$159.10</a:t>
                      </a:r>
                      <a:endParaRPr lang="en-US" sz="1200" dirty="0">
                        <a:solidFill>
                          <a:srgbClr val="000000"/>
                        </a:solidFill>
                        <a:latin typeface="Calibri" panose="020F0502020204030204" pitchFamily="34" charset="0"/>
                        <a:ea typeface="Calibri"/>
                        <a:cs typeface="Calibri"/>
                      </a:endParaRPr>
                    </a:p>
                  </a:txBody>
                  <a:tcPr marL="60274" marR="60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4E9E8583-CDEA-FBDB-DCB3-C595607D5C96}"/>
              </a:ext>
            </a:extLst>
          </p:cNvPr>
          <p:cNvSpPr>
            <a:spLocks noGrp="1"/>
          </p:cNvSpPr>
          <p:nvPr>
            <p:ph type="sldNum" sz="quarter" idx="12"/>
          </p:nvPr>
        </p:nvSpPr>
        <p:spPr/>
        <p:txBody>
          <a:bodyPr/>
          <a:lstStyle/>
          <a:p>
            <a:fld id="{3A98EE3D-8CD1-4C3F-BD1C-C98C9596463C}" type="slidenum">
              <a:rPr lang="en-US" smtClean="0"/>
              <a:t>50</a:t>
            </a:fld>
            <a:endParaRPr lang="en-US" dirty="0"/>
          </a:p>
        </p:txBody>
      </p:sp>
    </p:spTree>
    <p:extLst>
      <p:ext uri="{BB962C8B-B14F-4D97-AF65-F5344CB8AC3E}">
        <p14:creationId xmlns:p14="http://schemas.microsoft.com/office/powerpoint/2010/main" val="431404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732" y="551021"/>
            <a:ext cx="7889149" cy="582453"/>
          </a:xfrm>
        </p:spPr>
        <p:txBody>
          <a:bodyPr/>
          <a:lstStyle/>
          <a:p>
            <a:pPr lvl="0"/>
            <a:r>
              <a:rPr lang="en-US" sz="3200" b="1" dirty="0">
                <a:latin typeface="Calibri" pitchFamily="34" charset="0"/>
              </a:rPr>
              <a:t>Vision Plan Highlights</a:t>
            </a:r>
            <a:endParaRPr lang="en-US" sz="3200" b="1" dirty="0"/>
          </a:p>
        </p:txBody>
      </p:sp>
      <p:sp>
        <p:nvSpPr>
          <p:cNvPr id="6" name="Rectangle 1"/>
          <p:cNvSpPr>
            <a:spLocks noChangeArrowheads="1"/>
          </p:cNvSpPr>
          <p:nvPr/>
        </p:nvSpPr>
        <p:spPr bwMode="auto">
          <a:xfrm>
            <a:off x="-241935" y="-1014928"/>
            <a:ext cx="184731"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TextBox 7"/>
          <p:cNvSpPr txBox="1"/>
          <p:nvPr/>
        </p:nvSpPr>
        <p:spPr>
          <a:xfrm>
            <a:off x="1981200" y="5544980"/>
            <a:ext cx="2362200" cy="246221"/>
          </a:xfrm>
          <a:prstGeom prst="rect">
            <a:avLst/>
          </a:prstGeom>
          <a:noFill/>
        </p:spPr>
        <p:txBody>
          <a:bodyPr wrap="square" rtlCol="0">
            <a:spAutoFit/>
          </a:bodyPr>
          <a:lstStyle/>
          <a:p>
            <a:r>
              <a:rPr lang="en-US" sz="1000" dirty="0">
                <a:latin typeface="Calibri" panose="020F0502020204030204" pitchFamily="34" charset="0"/>
              </a:rPr>
              <a:t>*$80 allowance at Costco</a:t>
            </a:r>
          </a:p>
        </p:txBody>
      </p:sp>
      <p:graphicFrame>
        <p:nvGraphicFramePr>
          <p:cNvPr id="4" name="Table 3"/>
          <p:cNvGraphicFramePr>
            <a:graphicFrameLocks noGrp="1"/>
          </p:cNvGraphicFramePr>
          <p:nvPr>
            <p:extLst>
              <p:ext uri="{D42A27DB-BD31-4B8C-83A1-F6EECF244321}">
                <p14:modId xmlns:p14="http://schemas.microsoft.com/office/powerpoint/2010/main" val="69350152"/>
              </p:ext>
            </p:extLst>
          </p:nvPr>
        </p:nvGraphicFramePr>
        <p:xfrm>
          <a:off x="1943100" y="1780086"/>
          <a:ext cx="8305800" cy="3764894"/>
        </p:xfrm>
        <a:graphic>
          <a:graphicData uri="http://schemas.openxmlformats.org/drawingml/2006/table">
            <a:tbl>
              <a:tblPr firstRow="1" firstCol="1" bandRow="1">
                <a:tableStyleId>{5C22544A-7EE6-4342-B048-85BDC9FD1C3A}</a:tableStyleId>
              </a:tblPr>
              <a:tblGrid>
                <a:gridCol w="2005246">
                  <a:extLst>
                    <a:ext uri="{9D8B030D-6E8A-4147-A177-3AD203B41FA5}">
                      <a16:colId xmlns:a16="http://schemas.microsoft.com/office/drawing/2014/main" val="20000"/>
                    </a:ext>
                  </a:extLst>
                </a:gridCol>
                <a:gridCol w="1664138">
                  <a:extLst>
                    <a:ext uri="{9D8B030D-6E8A-4147-A177-3AD203B41FA5}">
                      <a16:colId xmlns:a16="http://schemas.microsoft.com/office/drawing/2014/main" val="20001"/>
                    </a:ext>
                  </a:extLst>
                </a:gridCol>
                <a:gridCol w="1938378">
                  <a:extLst>
                    <a:ext uri="{9D8B030D-6E8A-4147-A177-3AD203B41FA5}">
                      <a16:colId xmlns:a16="http://schemas.microsoft.com/office/drawing/2014/main" val="20002"/>
                    </a:ext>
                  </a:extLst>
                </a:gridCol>
                <a:gridCol w="2698038">
                  <a:extLst>
                    <a:ext uri="{9D8B030D-6E8A-4147-A177-3AD203B41FA5}">
                      <a16:colId xmlns:a16="http://schemas.microsoft.com/office/drawing/2014/main" val="20003"/>
                    </a:ext>
                  </a:extLst>
                </a:gridCol>
              </a:tblGrid>
              <a:tr h="221216">
                <a:tc>
                  <a:txBody>
                    <a:bodyPr/>
                    <a:lstStyle/>
                    <a:p>
                      <a:pPr marL="0" marR="0">
                        <a:lnSpc>
                          <a:spcPct val="115000"/>
                        </a:lnSpc>
                        <a:spcBef>
                          <a:spcPts val="0"/>
                        </a:spcBef>
                        <a:spcAft>
                          <a:spcPts val="0"/>
                        </a:spcAft>
                      </a:pPr>
                      <a:r>
                        <a:rPr lang="en-US" sz="1200" dirty="0">
                          <a:effectLst/>
                          <a:latin typeface="Calibri" panose="020F0502020204030204" pitchFamily="34" charset="0"/>
                        </a:rPr>
                        <a:t>In-network </a:t>
                      </a:r>
                    </a:p>
                    <a:p>
                      <a:pPr marL="0" marR="0">
                        <a:lnSpc>
                          <a:spcPct val="115000"/>
                        </a:lnSpc>
                        <a:spcBef>
                          <a:spcPts val="0"/>
                        </a:spcBef>
                        <a:spcAft>
                          <a:spcPts val="0"/>
                        </a:spcAft>
                      </a:pPr>
                      <a:r>
                        <a:rPr lang="en-US" sz="1200" dirty="0">
                          <a:effectLst/>
                          <a:latin typeface="Calibri" panose="020F0502020204030204" pitchFamily="34" charset="0"/>
                        </a:rPr>
                        <a:t>Plan Design Features</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005DAA"/>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Anthem Blue View Vision</a:t>
                      </a:r>
                    </a:p>
                    <a:p>
                      <a:pPr marL="0" marR="0" algn="ctr">
                        <a:lnSpc>
                          <a:spcPct val="115000"/>
                        </a:lnSpc>
                        <a:spcBef>
                          <a:spcPts val="0"/>
                        </a:spcBef>
                        <a:spcAft>
                          <a:spcPts val="0"/>
                        </a:spcAft>
                      </a:pPr>
                      <a:r>
                        <a:rPr lang="en-US" sz="1200" dirty="0">
                          <a:effectLst/>
                          <a:latin typeface="Calibri" panose="020F0502020204030204" pitchFamily="34" charset="0"/>
                        </a:rPr>
                        <a:t>(Included with Anthem)</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005DAA"/>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Basic Plan</a:t>
                      </a:r>
                    </a:p>
                    <a:p>
                      <a:pPr marL="0" marR="0" algn="ctr">
                        <a:lnSpc>
                          <a:spcPct val="115000"/>
                        </a:lnSpc>
                        <a:spcBef>
                          <a:spcPts val="0"/>
                        </a:spcBef>
                        <a:spcAft>
                          <a:spcPts val="0"/>
                        </a:spcAft>
                      </a:pPr>
                      <a:r>
                        <a:rPr lang="en-US" sz="1200" dirty="0">
                          <a:effectLst/>
                          <a:latin typeface="Calibri" panose="020F0502020204030204" pitchFamily="34" charset="0"/>
                        </a:rPr>
                        <a:t>(VSP)</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005DAA"/>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Enhanced Plan</a:t>
                      </a:r>
                    </a:p>
                    <a:p>
                      <a:pPr marL="0" marR="0" algn="ctr">
                        <a:lnSpc>
                          <a:spcPct val="115000"/>
                        </a:lnSpc>
                        <a:spcBef>
                          <a:spcPts val="0"/>
                        </a:spcBef>
                        <a:spcAft>
                          <a:spcPts val="0"/>
                        </a:spcAft>
                      </a:pPr>
                      <a:r>
                        <a:rPr lang="en-US" sz="1200" dirty="0">
                          <a:effectLst/>
                          <a:latin typeface="Calibri" panose="020F0502020204030204" pitchFamily="34" charset="0"/>
                        </a:rPr>
                        <a:t>(VSP)</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005DAA"/>
                    </a:solidFill>
                  </a:tcPr>
                </a:tc>
                <a:extLst>
                  <a:ext uri="{0D108BD9-81ED-4DB2-BD59-A6C34878D82A}">
                    <a16:rowId xmlns:a16="http://schemas.microsoft.com/office/drawing/2014/main" val="10000"/>
                  </a:ext>
                </a:extLst>
              </a:tr>
              <a:tr h="224589">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rPr>
                        <a:t>Comprehensive Eye Exam</a:t>
                      </a:r>
                      <a:endParaRPr lang="en-US" sz="12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$15 copay</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$15 copay</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$15 copay</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673768">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rPr>
                        <a:t>Frames/Lenses – </a:t>
                      </a:r>
                      <a:r>
                        <a:rPr lang="en-US" sz="1200" b="0" dirty="0">
                          <a:solidFill>
                            <a:schemeClr val="tx1"/>
                          </a:solidFill>
                          <a:effectLst/>
                          <a:latin typeface="Calibri" panose="020F0502020204030204" pitchFamily="34" charset="0"/>
                        </a:rPr>
                        <a:t>single vision, bifocal, trifocal and lenticular</a:t>
                      </a:r>
                      <a:endParaRPr lang="en-US" sz="1200" b="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35% discount off retail</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$30 copay </a:t>
                      </a:r>
                    </a:p>
                    <a:p>
                      <a:pPr marL="0" marR="0" algn="ctr">
                        <a:lnSpc>
                          <a:spcPct val="115000"/>
                        </a:lnSpc>
                        <a:spcBef>
                          <a:spcPts val="0"/>
                        </a:spcBef>
                        <a:spcAft>
                          <a:spcPts val="0"/>
                        </a:spcAft>
                      </a:pPr>
                      <a:r>
                        <a:rPr lang="en-US" sz="1200" dirty="0">
                          <a:effectLst/>
                          <a:latin typeface="Calibri" panose="020F0502020204030204" pitchFamily="34" charset="0"/>
                        </a:rPr>
                        <a:t>($150 allowance*); frame benefit available every 24 months</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$15 copay </a:t>
                      </a:r>
                    </a:p>
                    <a:p>
                      <a:pPr marL="0" marR="0" algn="ctr">
                        <a:lnSpc>
                          <a:spcPct val="115000"/>
                        </a:lnSpc>
                        <a:spcBef>
                          <a:spcPts val="0"/>
                        </a:spcBef>
                        <a:spcAft>
                          <a:spcPts val="0"/>
                        </a:spcAft>
                      </a:pPr>
                      <a:r>
                        <a:rPr lang="en-US" sz="1200" dirty="0">
                          <a:effectLst/>
                          <a:latin typeface="Calibri" panose="020F0502020204030204" pitchFamily="34" charset="0"/>
                        </a:rPr>
                        <a:t>($150 allowance*); frame benefit available every 12 months</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2"/>
                  </a:ext>
                </a:extLst>
              </a:tr>
              <a:tr h="898358">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rPr>
                        <a:t>Covered Lens Options</a:t>
                      </a:r>
                      <a:endParaRPr lang="en-US" sz="12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Varying discounts</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Standard scratch-resistant coating; polycarbonate lenses for children</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Standard scratch-resistant coating, progressive lenses, photochromic, polycarbonate lenses (children and adults), ultraviolet coating and Pink Tints (1 &amp; 2)</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802105">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rPr>
                        <a:t>Contact Lenses</a:t>
                      </a:r>
                    </a:p>
                    <a:p>
                      <a:pPr marL="0" marR="0">
                        <a:lnSpc>
                          <a:spcPct val="115000"/>
                        </a:lnSpc>
                        <a:spcBef>
                          <a:spcPts val="0"/>
                        </a:spcBef>
                        <a:spcAft>
                          <a:spcPts val="0"/>
                        </a:spcAft>
                      </a:pPr>
                      <a:r>
                        <a:rPr lang="en-US" sz="1200" b="0" dirty="0">
                          <a:solidFill>
                            <a:schemeClr val="tx1"/>
                          </a:solidFill>
                          <a:effectLst/>
                          <a:latin typeface="Calibri" panose="020F0502020204030204" pitchFamily="34" charset="0"/>
                        </a:rPr>
                        <a:t>(Contact lens benefit in lieu of frames benefit every 12 months)</a:t>
                      </a:r>
                      <a:endParaRPr lang="en-US" sz="1200" b="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15% off retail</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$30 copay; </a:t>
                      </a:r>
                    </a:p>
                    <a:p>
                      <a:pPr marL="0" marR="0" algn="ctr">
                        <a:lnSpc>
                          <a:spcPct val="115000"/>
                        </a:lnSpc>
                        <a:spcBef>
                          <a:spcPts val="0"/>
                        </a:spcBef>
                        <a:spcAft>
                          <a:spcPts val="0"/>
                        </a:spcAft>
                      </a:pPr>
                      <a:r>
                        <a:rPr lang="en-US" sz="1200" dirty="0">
                          <a:effectLst/>
                          <a:latin typeface="Calibri" panose="020F0502020204030204" pitchFamily="34" charset="0"/>
                        </a:rPr>
                        <a:t>$150 allowance</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$15 copay; </a:t>
                      </a:r>
                    </a:p>
                    <a:p>
                      <a:pPr marL="0" marR="0" algn="ctr">
                        <a:lnSpc>
                          <a:spcPct val="115000"/>
                        </a:lnSpc>
                        <a:spcBef>
                          <a:spcPts val="0"/>
                        </a:spcBef>
                        <a:spcAft>
                          <a:spcPts val="0"/>
                        </a:spcAft>
                      </a:pPr>
                      <a:r>
                        <a:rPr lang="en-US" sz="1200" dirty="0">
                          <a:effectLst/>
                          <a:latin typeface="Calibri" panose="020F0502020204030204" pitchFamily="34" charset="0"/>
                        </a:rPr>
                        <a:t>$150 allowance</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4"/>
                  </a:ext>
                </a:extLst>
              </a:tr>
              <a:tr h="224589">
                <a:tc>
                  <a:txBody>
                    <a:bodyPr/>
                    <a:lstStyle/>
                    <a:p>
                      <a:pPr marL="0" marR="0">
                        <a:lnSpc>
                          <a:spcPct val="115000"/>
                        </a:lnSpc>
                        <a:spcBef>
                          <a:spcPts val="0"/>
                        </a:spcBef>
                        <a:spcAft>
                          <a:spcPts val="0"/>
                        </a:spcAft>
                      </a:pPr>
                      <a:r>
                        <a:rPr lang="en-US" sz="1200" dirty="0">
                          <a:solidFill>
                            <a:schemeClr val="tx1"/>
                          </a:solidFill>
                          <a:effectLst/>
                          <a:latin typeface="Calibri" panose="020F0502020204030204" pitchFamily="34" charset="0"/>
                        </a:rPr>
                        <a:t>Contact lenses fitting fee</a:t>
                      </a:r>
                      <a:endParaRPr lang="en-US" sz="12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No discount</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Copay not to exceed $60</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rPr>
                        <a:t>Copay not to exceed $60</a:t>
                      </a:r>
                      <a:endParaRPr lang="en-US" sz="1200" dirty="0">
                        <a:solidFill>
                          <a:srgbClr val="404040"/>
                        </a:solidFill>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5"/>
                  </a:ext>
                </a:extLst>
              </a:tr>
            </a:tbl>
          </a:graphicData>
        </a:graphic>
      </p:graphicFrame>
      <p:sp>
        <p:nvSpPr>
          <p:cNvPr id="7" name="Content Placeholder 2">
            <a:extLst>
              <a:ext uri="{FF2B5EF4-FFF2-40B4-BE49-F238E27FC236}">
                <a16:creationId xmlns:a16="http://schemas.microsoft.com/office/drawing/2014/main" id="{6C2F4DDE-3788-4D49-BDEC-E3AA72E4EF43}"/>
              </a:ext>
            </a:extLst>
          </p:cNvPr>
          <p:cNvSpPr>
            <a:spLocks noGrp="1"/>
          </p:cNvSpPr>
          <p:nvPr>
            <p:ph idx="1"/>
          </p:nvPr>
        </p:nvSpPr>
        <p:spPr>
          <a:xfrm>
            <a:off x="1659727" y="1037679"/>
            <a:ext cx="8412480" cy="838202"/>
          </a:xfrm>
        </p:spPr>
        <p:txBody>
          <a:bodyPr>
            <a:noAutofit/>
          </a:bodyPr>
          <a:lstStyle/>
          <a:p>
            <a:r>
              <a:rPr lang="en-US" sz="1400" dirty="0">
                <a:latin typeface="Calibri" panose="020F0502020204030204" pitchFamily="34" charset="0"/>
              </a:rPr>
              <a:t>No plan or rate changes</a:t>
            </a:r>
          </a:p>
        </p:txBody>
      </p:sp>
      <p:sp>
        <p:nvSpPr>
          <p:cNvPr id="5" name="TextBox 4">
            <a:extLst>
              <a:ext uri="{FF2B5EF4-FFF2-40B4-BE49-F238E27FC236}">
                <a16:creationId xmlns:a16="http://schemas.microsoft.com/office/drawing/2014/main" id="{D4CE7022-039A-30D3-B773-F6714F29C87B}"/>
              </a:ext>
            </a:extLst>
          </p:cNvPr>
          <p:cNvSpPr txBox="1"/>
          <p:nvPr/>
        </p:nvSpPr>
        <p:spPr>
          <a:xfrm>
            <a:off x="431467" y="36421"/>
            <a:ext cx="11329066" cy="584775"/>
          </a:xfrm>
          <a:prstGeom prst="rect">
            <a:avLst/>
          </a:prstGeom>
          <a:solidFill>
            <a:schemeClr val="accent1"/>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Vision</a:t>
            </a:r>
          </a:p>
        </p:txBody>
      </p:sp>
      <p:sp>
        <p:nvSpPr>
          <p:cNvPr id="3" name="Slide Number Placeholder 2">
            <a:extLst>
              <a:ext uri="{FF2B5EF4-FFF2-40B4-BE49-F238E27FC236}">
                <a16:creationId xmlns:a16="http://schemas.microsoft.com/office/drawing/2014/main" id="{8A49E9A7-012D-5D63-DD47-90B30B439584}"/>
              </a:ext>
            </a:extLst>
          </p:cNvPr>
          <p:cNvSpPr>
            <a:spLocks noGrp="1"/>
          </p:cNvSpPr>
          <p:nvPr>
            <p:ph type="sldNum" sz="quarter" idx="12"/>
          </p:nvPr>
        </p:nvSpPr>
        <p:spPr/>
        <p:txBody>
          <a:bodyPr/>
          <a:lstStyle/>
          <a:p>
            <a:fld id="{3A98EE3D-8CD1-4C3F-BD1C-C98C9596463C}" type="slidenum">
              <a:rPr lang="en-US" smtClean="0"/>
              <a:t>51</a:t>
            </a:fld>
            <a:endParaRPr lang="en-US" dirty="0"/>
          </a:p>
        </p:txBody>
      </p:sp>
    </p:spTree>
    <p:extLst>
      <p:ext uri="{BB962C8B-B14F-4D97-AF65-F5344CB8AC3E}">
        <p14:creationId xmlns:p14="http://schemas.microsoft.com/office/powerpoint/2010/main" val="3911185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67435" y="526035"/>
            <a:ext cx="7723414" cy="497546"/>
          </a:xfrm>
        </p:spPr>
        <p:txBody>
          <a:bodyPr>
            <a:normAutofit fontScale="90000"/>
          </a:bodyPr>
          <a:lstStyle/>
          <a:p>
            <a:pPr lvl="0"/>
            <a:r>
              <a:rPr lang="en-US" sz="3200" b="1" dirty="0">
                <a:latin typeface="Calibri" pitchFamily="34" charset="0"/>
              </a:rPr>
              <a:t>Vision (VSP) Plan Rates</a:t>
            </a:r>
            <a:endParaRPr lang="en-US" sz="3200" b="1" dirty="0"/>
          </a:p>
        </p:txBody>
      </p:sp>
      <p:graphicFrame>
        <p:nvGraphicFramePr>
          <p:cNvPr id="8" name="Table 7"/>
          <p:cNvGraphicFramePr>
            <a:graphicFrameLocks noGrp="1"/>
          </p:cNvGraphicFramePr>
          <p:nvPr>
            <p:extLst>
              <p:ext uri="{D42A27DB-BD31-4B8C-83A1-F6EECF244321}">
                <p14:modId xmlns:p14="http://schemas.microsoft.com/office/powerpoint/2010/main" val="129126655"/>
              </p:ext>
            </p:extLst>
          </p:nvPr>
        </p:nvGraphicFramePr>
        <p:xfrm>
          <a:off x="3505200" y="1828800"/>
          <a:ext cx="5410200" cy="2133600"/>
        </p:xfrm>
        <a:graphic>
          <a:graphicData uri="http://schemas.openxmlformats.org/drawingml/2006/table">
            <a:tbl>
              <a:tblPr firstRow="1" bandRow="1">
                <a:tableStyleId>{5C22544A-7EE6-4342-B048-85BDC9FD1C3A}</a:tableStyleId>
              </a:tblPr>
              <a:tblGrid>
                <a:gridCol w="2143665">
                  <a:extLst>
                    <a:ext uri="{9D8B030D-6E8A-4147-A177-3AD203B41FA5}">
                      <a16:colId xmlns:a16="http://schemas.microsoft.com/office/drawing/2014/main" val="20000"/>
                    </a:ext>
                  </a:extLst>
                </a:gridCol>
                <a:gridCol w="1440576">
                  <a:extLst>
                    <a:ext uri="{9D8B030D-6E8A-4147-A177-3AD203B41FA5}">
                      <a16:colId xmlns:a16="http://schemas.microsoft.com/office/drawing/2014/main" val="20001"/>
                    </a:ext>
                  </a:extLst>
                </a:gridCol>
                <a:gridCol w="1825959">
                  <a:extLst>
                    <a:ext uri="{9D8B030D-6E8A-4147-A177-3AD203B41FA5}">
                      <a16:colId xmlns:a16="http://schemas.microsoft.com/office/drawing/2014/main" val="20002"/>
                    </a:ext>
                  </a:extLst>
                </a:gridCol>
              </a:tblGrid>
              <a:tr h="426720">
                <a:tc>
                  <a:txBody>
                    <a:bodyPr/>
                    <a:lstStyle/>
                    <a:p>
                      <a:r>
                        <a:rPr lang="en-US" sz="1100" dirty="0">
                          <a:latin typeface="Calibri" panose="020F0502020204030204" pitchFamily="34" charset="0"/>
                        </a:rPr>
                        <a:t>Employee 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100" dirty="0">
                          <a:latin typeface="Calibri" panose="020F0502020204030204" pitchFamily="34" charset="0"/>
                        </a:rPr>
                        <a:t>Basic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100" dirty="0">
                          <a:latin typeface="Calibri" panose="020F0502020204030204" pitchFamily="34" charset="0"/>
                        </a:rPr>
                        <a:t>Enhanced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26720">
                <a:tc>
                  <a:txBody>
                    <a:bodyPr/>
                    <a:lstStyle/>
                    <a:p>
                      <a:r>
                        <a:rPr lang="en-US" sz="1100" dirty="0">
                          <a:latin typeface="Calibri" panose="020F0502020204030204" pitchFamily="34" charset="0"/>
                        </a:rPr>
                        <a:t>Employee</a:t>
                      </a:r>
                      <a:r>
                        <a:rPr lang="en-US" sz="1100" baseline="0" dirty="0">
                          <a:latin typeface="Calibri" panose="020F0502020204030204" pitchFamily="34" charset="0"/>
                        </a:rPr>
                        <a:t> only</a:t>
                      </a:r>
                      <a:endParaRPr lang="en-US" sz="11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Calibri" panose="020F0502020204030204" pitchFamily="34" charset="0"/>
                        </a:rPr>
                        <a:t>$6.30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Calibri" panose="020F0502020204030204" pitchFamily="34" charset="0"/>
                        </a:rPr>
                        <a:t>$11.20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6720">
                <a:tc>
                  <a:txBody>
                    <a:bodyPr/>
                    <a:lstStyle/>
                    <a:p>
                      <a:r>
                        <a:rPr lang="en-US" sz="1100" dirty="0">
                          <a:latin typeface="Calibri" panose="020F0502020204030204" pitchFamily="34" charset="0"/>
                        </a:rPr>
                        <a:t>Employee +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Calibri" panose="020F0502020204030204" pitchFamily="34" charset="0"/>
                        </a:rPr>
                        <a:t>$10.60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Calibri" panose="020F0502020204030204" pitchFamily="34" charset="0"/>
                        </a:rPr>
                        <a:t>$17.10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6720">
                <a:tc>
                  <a:txBody>
                    <a:bodyPr/>
                    <a:lstStyle/>
                    <a:p>
                      <a:r>
                        <a:rPr lang="en-US" sz="1100" dirty="0">
                          <a:latin typeface="Calibri" panose="020F0502020204030204" pitchFamily="34" charset="0"/>
                        </a:rPr>
                        <a:t>Employee +</a:t>
                      </a:r>
                      <a:r>
                        <a:rPr lang="en-US" sz="1100" baseline="0" dirty="0">
                          <a:latin typeface="Calibri" panose="020F0502020204030204" pitchFamily="34" charset="0"/>
                        </a:rPr>
                        <a:t> spouse</a:t>
                      </a:r>
                      <a:endParaRPr lang="en-US" sz="11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Calibri" panose="020F0502020204030204" pitchFamily="34" charset="0"/>
                        </a:rPr>
                        <a:t>$9.90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Calibri" panose="020F0502020204030204" pitchFamily="34" charset="0"/>
                        </a:rPr>
                        <a:t>$16.00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26720">
                <a:tc>
                  <a:txBody>
                    <a:bodyPr/>
                    <a:lstStyle/>
                    <a:p>
                      <a:r>
                        <a:rPr lang="en-US" sz="1100" dirty="0">
                          <a:latin typeface="Calibri" panose="020F0502020204030204" pitchFamily="34" charset="0"/>
                        </a:rPr>
                        <a:t>Employee +</a:t>
                      </a:r>
                      <a:r>
                        <a:rPr lang="en-US" sz="1100" baseline="0" dirty="0">
                          <a:latin typeface="Calibri" panose="020F0502020204030204" pitchFamily="34" charset="0"/>
                        </a:rPr>
                        <a:t> family</a:t>
                      </a:r>
                      <a:endParaRPr lang="en-US" sz="11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Calibri" panose="020F0502020204030204" pitchFamily="34" charset="0"/>
                        </a:rPr>
                        <a:t>$16.90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latin typeface="Calibri" panose="020F0502020204030204" pitchFamily="34" charset="0"/>
                        </a:rPr>
                        <a:t>$27.40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9F31C1C0-E556-4B38-F1CD-4990E91494D6}"/>
              </a:ext>
            </a:extLst>
          </p:cNvPr>
          <p:cNvSpPr>
            <a:spLocks noGrp="1"/>
          </p:cNvSpPr>
          <p:nvPr>
            <p:ph type="sldNum" sz="quarter" idx="12"/>
          </p:nvPr>
        </p:nvSpPr>
        <p:spPr/>
        <p:txBody>
          <a:bodyPr/>
          <a:lstStyle/>
          <a:p>
            <a:fld id="{3A98EE3D-8CD1-4C3F-BD1C-C98C9596463C}" type="slidenum">
              <a:rPr lang="en-US" smtClean="0"/>
              <a:t>52</a:t>
            </a:fld>
            <a:endParaRPr lang="en-US" dirty="0"/>
          </a:p>
        </p:txBody>
      </p:sp>
    </p:spTree>
    <p:extLst>
      <p:ext uri="{BB962C8B-B14F-4D97-AF65-F5344CB8AC3E}">
        <p14:creationId xmlns:p14="http://schemas.microsoft.com/office/powerpoint/2010/main" val="1701639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A684C6B-E009-2817-C4EE-4A943B88FD6E}"/>
              </a:ext>
            </a:extLst>
          </p:cNvPr>
          <p:cNvPicPr>
            <a:picLocks noGrp="1" noChangeAspect="1"/>
          </p:cNvPicPr>
          <p:nvPr>
            <p:ph idx="1"/>
          </p:nvPr>
        </p:nvPicPr>
        <p:blipFill>
          <a:blip r:embed="rId2"/>
          <a:stretch>
            <a:fillRect/>
          </a:stretch>
        </p:blipFill>
        <p:spPr>
          <a:xfrm>
            <a:off x="404381" y="656492"/>
            <a:ext cx="11383238" cy="6132547"/>
          </a:xfrm>
        </p:spPr>
      </p:pic>
      <p:sp>
        <p:nvSpPr>
          <p:cNvPr id="4" name="Slide Number Placeholder 3">
            <a:extLst>
              <a:ext uri="{FF2B5EF4-FFF2-40B4-BE49-F238E27FC236}">
                <a16:creationId xmlns:a16="http://schemas.microsoft.com/office/drawing/2014/main" id="{D8CCE93E-62D9-95DE-981B-102A00E4ADE2}"/>
              </a:ext>
            </a:extLst>
          </p:cNvPr>
          <p:cNvSpPr>
            <a:spLocks noGrp="1"/>
          </p:cNvSpPr>
          <p:nvPr>
            <p:ph type="sldNum" sz="quarter" idx="12"/>
          </p:nvPr>
        </p:nvSpPr>
        <p:spPr/>
        <p:txBody>
          <a:bodyPr/>
          <a:lstStyle/>
          <a:p>
            <a:fld id="{3A98EE3D-8CD1-4C3F-BD1C-C98C9596463C}" type="slidenum">
              <a:rPr lang="en-US" smtClean="0"/>
              <a:t>53</a:t>
            </a:fld>
            <a:endParaRPr lang="en-US" dirty="0"/>
          </a:p>
        </p:txBody>
      </p:sp>
      <p:sp>
        <p:nvSpPr>
          <p:cNvPr id="2" name="TextBox 1">
            <a:extLst>
              <a:ext uri="{FF2B5EF4-FFF2-40B4-BE49-F238E27FC236}">
                <a16:creationId xmlns:a16="http://schemas.microsoft.com/office/drawing/2014/main" id="{DB25C85A-E5E8-50D8-FBAC-969AFBE2CF70}"/>
              </a:ext>
            </a:extLst>
          </p:cNvPr>
          <p:cNvSpPr txBox="1"/>
          <p:nvPr/>
        </p:nvSpPr>
        <p:spPr>
          <a:xfrm>
            <a:off x="431467" y="36421"/>
            <a:ext cx="11329066" cy="584775"/>
          </a:xfrm>
          <a:prstGeom prst="rect">
            <a:avLst/>
          </a:prstGeom>
          <a:solidFill>
            <a:schemeClr val="accent1"/>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Flexible Spending Account (FSA)</a:t>
            </a:r>
          </a:p>
        </p:txBody>
      </p:sp>
    </p:spTree>
    <p:extLst>
      <p:ext uri="{BB962C8B-B14F-4D97-AF65-F5344CB8AC3E}">
        <p14:creationId xmlns:p14="http://schemas.microsoft.com/office/powerpoint/2010/main" val="3214185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211" y="659134"/>
            <a:ext cx="7620000" cy="523220"/>
          </a:xfrm>
        </p:spPr>
        <p:txBody>
          <a:bodyPr>
            <a:normAutofit fontScale="90000"/>
          </a:bodyPr>
          <a:lstStyle/>
          <a:p>
            <a:pPr>
              <a:defRPr/>
            </a:pPr>
            <a:r>
              <a:rPr lang="en-US" sz="3200" b="1" dirty="0">
                <a:latin typeface="Calibri" pitchFamily="34" charset="0"/>
              </a:rPr>
              <a:t>Healthcare Spending Account</a:t>
            </a:r>
          </a:p>
        </p:txBody>
      </p:sp>
      <p:sp>
        <p:nvSpPr>
          <p:cNvPr id="3" name="Content Placeholder 2"/>
          <p:cNvSpPr>
            <a:spLocks noGrp="1"/>
          </p:cNvSpPr>
          <p:nvPr>
            <p:ph idx="1"/>
          </p:nvPr>
        </p:nvSpPr>
        <p:spPr>
          <a:xfrm>
            <a:off x="1981200" y="1295400"/>
            <a:ext cx="8077200" cy="4953000"/>
          </a:xfrm>
        </p:spPr>
        <p:txBody>
          <a:bodyPr>
            <a:normAutofit fontScale="92500" lnSpcReduction="20000"/>
          </a:bodyPr>
          <a:lstStyle/>
          <a:p>
            <a:pPr>
              <a:lnSpc>
                <a:spcPct val="80000"/>
              </a:lnSpc>
              <a:defRPr/>
            </a:pPr>
            <a:r>
              <a:rPr lang="en-US" sz="1900" dirty="0">
                <a:latin typeface="Calibri" pitchFamily="34" charset="0"/>
              </a:rPr>
              <a:t>Set aside pretax dollars to pay for qualified out-of-pocket healthcare expenses throughout the plan year</a:t>
            </a:r>
          </a:p>
          <a:p>
            <a:pPr>
              <a:lnSpc>
                <a:spcPct val="80000"/>
              </a:lnSpc>
              <a:buFont typeface="Arial" panose="020B0604020202020204" pitchFamily="34" charset="0"/>
              <a:buNone/>
              <a:defRPr/>
            </a:pPr>
            <a:endParaRPr lang="en-US" sz="1900" dirty="0">
              <a:latin typeface="Calibri" pitchFamily="34" charset="0"/>
            </a:endParaRPr>
          </a:p>
          <a:p>
            <a:pPr>
              <a:lnSpc>
                <a:spcPct val="80000"/>
              </a:lnSpc>
              <a:defRPr/>
            </a:pPr>
            <a:r>
              <a:rPr lang="en-US" sz="1900" dirty="0">
                <a:latin typeface="Calibri" pitchFamily="34" charset="0"/>
              </a:rPr>
              <a:t>Pre-funded annual account; payroll deductions made on per pay period basis</a:t>
            </a:r>
          </a:p>
          <a:p>
            <a:pPr>
              <a:lnSpc>
                <a:spcPct val="80000"/>
              </a:lnSpc>
              <a:buFont typeface="Arial" panose="020B0604020202020204" pitchFamily="34" charset="0"/>
              <a:buNone/>
              <a:defRPr/>
            </a:pPr>
            <a:endParaRPr lang="en-US" sz="1900" dirty="0">
              <a:latin typeface="Calibri" pitchFamily="34" charset="0"/>
            </a:endParaRPr>
          </a:p>
          <a:p>
            <a:pPr>
              <a:lnSpc>
                <a:spcPct val="80000"/>
              </a:lnSpc>
              <a:defRPr/>
            </a:pPr>
            <a:r>
              <a:rPr lang="en-US" sz="1900" dirty="0">
                <a:latin typeface="Calibri" pitchFamily="34" charset="0"/>
              </a:rPr>
              <a:t>Maximum annual deferral is</a:t>
            </a:r>
            <a:r>
              <a:rPr lang="en-US" sz="1900" dirty="0">
                <a:solidFill>
                  <a:schemeClr val="tx2"/>
                </a:solidFill>
                <a:latin typeface="Calibri" pitchFamily="34" charset="0"/>
              </a:rPr>
              <a:t> </a:t>
            </a:r>
            <a:r>
              <a:rPr lang="en-US" sz="1900" dirty="0">
                <a:solidFill>
                  <a:srgbClr val="FF0000"/>
                </a:solidFill>
                <a:latin typeface="Calibri" pitchFamily="34" charset="0"/>
              </a:rPr>
              <a:t>$3,050 **Can change**</a:t>
            </a:r>
          </a:p>
          <a:p>
            <a:pPr marL="109728" indent="0">
              <a:lnSpc>
                <a:spcPct val="80000"/>
              </a:lnSpc>
              <a:buNone/>
              <a:defRPr/>
            </a:pPr>
            <a:endParaRPr lang="en-US" sz="1900" dirty="0">
              <a:solidFill>
                <a:schemeClr val="tx2"/>
              </a:solidFill>
              <a:latin typeface="Calibri" pitchFamily="34" charset="0"/>
            </a:endParaRPr>
          </a:p>
          <a:p>
            <a:pPr>
              <a:lnSpc>
                <a:spcPct val="80000"/>
              </a:lnSpc>
              <a:defRPr/>
            </a:pPr>
            <a:r>
              <a:rPr lang="en-US" sz="1900" dirty="0">
                <a:latin typeface="Calibri" pitchFamily="34" charset="0"/>
              </a:rPr>
              <a:t>Examples of eligible expenses include copayments, coinsurance, orthodontics, eyeglasses, contact lenses</a:t>
            </a:r>
          </a:p>
          <a:p>
            <a:pPr>
              <a:lnSpc>
                <a:spcPct val="80000"/>
              </a:lnSpc>
              <a:defRPr/>
            </a:pPr>
            <a:endParaRPr lang="en-US" sz="1900" dirty="0">
              <a:latin typeface="Calibri" pitchFamily="34" charset="0"/>
            </a:endParaRPr>
          </a:p>
          <a:p>
            <a:pPr>
              <a:lnSpc>
                <a:spcPct val="80000"/>
              </a:lnSpc>
              <a:defRPr/>
            </a:pPr>
            <a:r>
              <a:rPr lang="en-US" sz="1900" dirty="0">
                <a:latin typeface="Calibri" pitchFamily="34" charset="0"/>
              </a:rPr>
              <a:t>Limited FSA is available for employees who have a health saving account (HSA) to use on dental and vision expenses </a:t>
            </a:r>
          </a:p>
          <a:p>
            <a:pPr>
              <a:lnSpc>
                <a:spcPct val="80000"/>
              </a:lnSpc>
              <a:defRPr/>
            </a:pPr>
            <a:endParaRPr lang="en-US" sz="1900" dirty="0">
              <a:latin typeface="Calibri" pitchFamily="34" charset="0"/>
            </a:endParaRPr>
          </a:p>
          <a:p>
            <a:pPr>
              <a:lnSpc>
                <a:spcPct val="80000"/>
              </a:lnSpc>
              <a:defRPr/>
            </a:pPr>
            <a:r>
              <a:rPr lang="en-US" sz="1900" dirty="0">
                <a:latin typeface="Calibri" pitchFamily="34" charset="0"/>
              </a:rPr>
              <a:t>“Use it or lose it”</a:t>
            </a:r>
          </a:p>
          <a:p>
            <a:pPr lvl="1">
              <a:lnSpc>
                <a:spcPct val="80000"/>
              </a:lnSpc>
              <a:defRPr/>
            </a:pPr>
            <a:r>
              <a:rPr lang="en-US" sz="1800" dirty="0">
                <a:solidFill>
                  <a:srgbClr val="FF0000"/>
                </a:solidFill>
                <a:latin typeface="Calibri" pitchFamily="34" charset="0"/>
              </a:rPr>
              <a:t>2 </a:t>
            </a:r>
            <a:r>
              <a:rPr lang="en-US" sz="1800" baseline="30000" dirty="0">
                <a:solidFill>
                  <a:srgbClr val="FF0000"/>
                </a:solidFill>
                <a:latin typeface="Calibri" pitchFamily="34" charset="0"/>
              </a:rPr>
              <a:t>½ </a:t>
            </a:r>
            <a:r>
              <a:rPr lang="en-US" sz="1800" dirty="0">
                <a:solidFill>
                  <a:srgbClr val="FF0000"/>
                </a:solidFill>
                <a:latin typeface="Calibri" pitchFamily="34" charset="0"/>
              </a:rPr>
              <a:t> month grace period </a:t>
            </a:r>
            <a:r>
              <a:rPr lang="en-US" sz="1800">
                <a:solidFill>
                  <a:srgbClr val="FF0000"/>
                </a:solidFill>
                <a:latin typeface="Calibri" pitchFamily="34" charset="0"/>
              </a:rPr>
              <a:t>or $610 </a:t>
            </a:r>
            <a:r>
              <a:rPr lang="en-US" sz="1800" dirty="0">
                <a:solidFill>
                  <a:srgbClr val="FF0000"/>
                </a:solidFill>
                <a:latin typeface="Calibri" pitchFamily="34" charset="0"/>
              </a:rPr>
              <a:t>carryover</a:t>
            </a:r>
            <a:endParaRPr lang="en-US" sz="2000" dirty="0">
              <a:solidFill>
                <a:srgbClr val="FF0000"/>
              </a:solidFill>
              <a:latin typeface="Calibri" pitchFamily="34" charset="0"/>
            </a:endParaRPr>
          </a:p>
          <a:p>
            <a:pPr lvl="1">
              <a:lnSpc>
                <a:spcPct val="80000"/>
              </a:lnSpc>
              <a:defRPr/>
            </a:pPr>
            <a:r>
              <a:rPr lang="en-US" sz="1800" dirty="0">
                <a:solidFill>
                  <a:srgbClr val="FF0000"/>
                </a:solidFill>
                <a:latin typeface="Calibri" panose="020F0502020204030204" pitchFamily="34" charset="0"/>
              </a:rPr>
              <a:t>For new HSA participants, automatic rollover into limited FSA with grace/carryover provision</a:t>
            </a:r>
          </a:p>
          <a:p>
            <a:pPr lvl="1">
              <a:lnSpc>
                <a:spcPct val="80000"/>
              </a:lnSpc>
              <a:defRPr/>
            </a:pPr>
            <a:endParaRPr lang="en-US" sz="1800" dirty="0">
              <a:solidFill>
                <a:srgbClr val="FF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ABD29479-C5D8-8B04-5AF6-307D3F305845}"/>
              </a:ext>
            </a:extLst>
          </p:cNvPr>
          <p:cNvSpPr>
            <a:spLocks noGrp="1"/>
          </p:cNvSpPr>
          <p:nvPr>
            <p:ph type="sldNum" sz="quarter" idx="12"/>
          </p:nvPr>
        </p:nvSpPr>
        <p:spPr/>
        <p:txBody>
          <a:bodyPr/>
          <a:lstStyle/>
          <a:p>
            <a:fld id="{3A98EE3D-8CD1-4C3F-BD1C-C98C9596463C}" type="slidenum">
              <a:rPr lang="en-US" smtClean="0"/>
              <a:t>54</a:t>
            </a:fld>
            <a:endParaRPr lang="en-US" dirty="0"/>
          </a:p>
        </p:txBody>
      </p:sp>
    </p:spTree>
    <p:extLst>
      <p:ext uri="{BB962C8B-B14F-4D97-AF65-F5344CB8AC3E}">
        <p14:creationId xmlns:p14="http://schemas.microsoft.com/office/powerpoint/2010/main" val="38894123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36" y="568656"/>
            <a:ext cx="8229600" cy="539087"/>
          </a:xfrm>
        </p:spPr>
        <p:txBody>
          <a:bodyPr>
            <a:normAutofit fontScale="90000"/>
          </a:bodyPr>
          <a:lstStyle/>
          <a:p>
            <a:pPr>
              <a:defRPr/>
            </a:pPr>
            <a:r>
              <a:rPr lang="en-US" sz="3200" b="1" dirty="0">
                <a:latin typeface="Calibri" pitchFamily="34" charset="0"/>
              </a:rPr>
              <a:t>Dependent Care Spending Account</a:t>
            </a:r>
          </a:p>
        </p:txBody>
      </p:sp>
      <p:sp>
        <p:nvSpPr>
          <p:cNvPr id="52227" name="Content Placeholder 2"/>
          <p:cNvSpPr>
            <a:spLocks noGrp="1"/>
          </p:cNvSpPr>
          <p:nvPr>
            <p:ph idx="1"/>
          </p:nvPr>
        </p:nvSpPr>
        <p:spPr>
          <a:xfrm>
            <a:off x="1981200" y="1676400"/>
            <a:ext cx="7620000" cy="4343400"/>
          </a:xfrm>
        </p:spPr>
        <p:txBody>
          <a:bodyPr/>
          <a:lstStyle/>
          <a:p>
            <a:pPr>
              <a:lnSpc>
                <a:spcPct val="80000"/>
              </a:lnSpc>
              <a:defRPr/>
            </a:pPr>
            <a:r>
              <a:rPr lang="en-US" altLang="en-US" sz="2000" dirty="0">
                <a:latin typeface="Calibri" panose="020F0502020204030204" pitchFamily="34" charset="0"/>
              </a:rPr>
              <a:t>Set aside pretax dollars to pay for qualified dependent care expenses throughout the plan year</a:t>
            </a:r>
          </a:p>
          <a:p>
            <a:pPr>
              <a:lnSpc>
                <a:spcPct val="80000"/>
              </a:lnSpc>
              <a:buFont typeface="Arial" panose="020B0604020202020204" pitchFamily="34" charset="0"/>
              <a:buNone/>
              <a:defRPr/>
            </a:pPr>
            <a:endParaRPr lang="en-US" altLang="en-US" sz="700" dirty="0">
              <a:latin typeface="Calibri" panose="020F0502020204030204" pitchFamily="34" charset="0"/>
            </a:endParaRPr>
          </a:p>
          <a:p>
            <a:pPr>
              <a:lnSpc>
                <a:spcPct val="80000"/>
              </a:lnSpc>
              <a:defRPr/>
            </a:pPr>
            <a:r>
              <a:rPr lang="en-US" altLang="en-US" sz="2000" dirty="0">
                <a:latin typeface="Calibri" panose="020F0502020204030204" pitchFamily="34" charset="0"/>
              </a:rPr>
              <a:t>Not a pre-funded annual account; payroll deductions made on per pay period basis</a:t>
            </a:r>
          </a:p>
          <a:p>
            <a:pPr>
              <a:lnSpc>
                <a:spcPct val="80000"/>
              </a:lnSpc>
              <a:buFont typeface="Arial" panose="020B0604020202020204" pitchFamily="34" charset="0"/>
              <a:buNone/>
              <a:defRPr/>
            </a:pPr>
            <a:endParaRPr lang="en-US" altLang="en-US" sz="2000" dirty="0">
              <a:latin typeface="Calibri" panose="020F0502020204030204" pitchFamily="34" charset="0"/>
            </a:endParaRPr>
          </a:p>
          <a:p>
            <a:pPr>
              <a:lnSpc>
                <a:spcPct val="80000"/>
              </a:lnSpc>
              <a:defRPr/>
            </a:pPr>
            <a:r>
              <a:rPr lang="en-US" altLang="en-US" sz="2000" dirty="0">
                <a:latin typeface="Calibri" panose="020F0502020204030204" pitchFamily="34" charset="0"/>
              </a:rPr>
              <a:t>Maximum annual deferral is $5,000</a:t>
            </a:r>
          </a:p>
          <a:p>
            <a:pPr>
              <a:lnSpc>
                <a:spcPct val="80000"/>
              </a:lnSpc>
              <a:defRPr/>
            </a:pPr>
            <a:endParaRPr lang="en-US" altLang="en-US" sz="2000" dirty="0">
              <a:latin typeface="Calibri" panose="020F0502020204030204" pitchFamily="34" charset="0"/>
            </a:endParaRPr>
          </a:p>
          <a:p>
            <a:pPr>
              <a:lnSpc>
                <a:spcPct val="80000"/>
              </a:lnSpc>
              <a:defRPr/>
            </a:pPr>
            <a:r>
              <a:rPr lang="en-US" altLang="en-US" sz="2000" dirty="0">
                <a:latin typeface="Calibri" panose="020F0502020204030204" pitchFamily="34" charset="0"/>
              </a:rPr>
              <a:t>Examples of eligible expenses include licensed day care centers, babysitters/nannies, before and after school care, day care for elderly or disabled dependent</a:t>
            </a:r>
          </a:p>
          <a:p>
            <a:pPr>
              <a:defRPr/>
            </a:pPr>
            <a:endParaRPr lang="en-US" altLang="en-US" dirty="0"/>
          </a:p>
        </p:txBody>
      </p:sp>
      <p:sp>
        <p:nvSpPr>
          <p:cNvPr id="52228"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ABDE538E-4E72-4085-BB92-56F827CFBAEC}" type="slidenum">
              <a:rPr lang="en-US" altLang="en-US" sz="1800">
                <a:solidFill>
                  <a:schemeClr val="bg1"/>
                </a:solidFill>
                <a:latin typeface="Arial" panose="020B0604020202020204" pitchFamily="34" charset="0"/>
              </a:rPr>
              <a:pPr algn="ctr" eaLnBrk="1" hangingPunct="1">
                <a:spcBef>
                  <a:spcPct val="0"/>
                </a:spcBef>
                <a:buClrTx/>
                <a:buFontTx/>
                <a:buNone/>
              </a:pPr>
              <a:t>55</a:t>
            </a:fld>
            <a:endParaRPr lang="en-US" altLang="en-US" sz="180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3C72AA51-4C51-6804-F019-F91B48F164F3}"/>
              </a:ext>
            </a:extLst>
          </p:cNvPr>
          <p:cNvSpPr>
            <a:spLocks noGrp="1"/>
          </p:cNvSpPr>
          <p:nvPr>
            <p:ph type="sldNum" sz="quarter" idx="12"/>
          </p:nvPr>
        </p:nvSpPr>
        <p:spPr/>
        <p:txBody>
          <a:bodyPr/>
          <a:lstStyle/>
          <a:p>
            <a:fld id="{3A98EE3D-8CD1-4C3F-BD1C-C98C9596463C}" type="slidenum">
              <a:rPr lang="en-US" smtClean="0"/>
              <a:t>55</a:t>
            </a:fld>
            <a:endParaRPr lang="en-US" dirty="0"/>
          </a:p>
        </p:txBody>
      </p:sp>
    </p:spTree>
    <p:extLst>
      <p:ext uri="{BB962C8B-B14F-4D97-AF65-F5344CB8AC3E}">
        <p14:creationId xmlns:p14="http://schemas.microsoft.com/office/powerpoint/2010/main" val="1581445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FCE8988-19E9-F426-C0D3-5CAE1581DEC0}"/>
              </a:ext>
            </a:extLst>
          </p:cNvPr>
          <p:cNvPicPr>
            <a:picLocks noGrp="1" noChangeAspect="1"/>
          </p:cNvPicPr>
          <p:nvPr>
            <p:ph idx="1"/>
          </p:nvPr>
        </p:nvPicPr>
        <p:blipFill>
          <a:blip r:embed="rId2"/>
          <a:stretch>
            <a:fillRect/>
          </a:stretch>
        </p:blipFill>
        <p:spPr>
          <a:xfrm>
            <a:off x="562708" y="738188"/>
            <a:ext cx="11048102" cy="5685726"/>
          </a:xfrm>
        </p:spPr>
      </p:pic>
      <p:sp>
        <p:nvSpPr>
          <p:cNvPr id="2" name="Slide Number Placeholder 1">
            <a:extLst>
              <a:ext uri="{FF2B5EF4-FFF2-40B4-BE49-F238E27FC236}">
                <a16:creationId xmlns:a16="http://schemas.microsoft.com/office/drawing/2014/main" id="{A035F007-49F6-97B9-DC83-517B59196992}"/>
              </a:ext>
            </a:extLst>
          </p:cNvPr>
          <p:cNvSpPr>
            <a:spLocks noGrp="1"/>
          </p:cNvSpPr>
          <p:nvPr>
            <p:ph type="sldNum" sz="quarter" idx="12"/>
          </p:nvPr>
        </p:nvSpPr>
        <p:spPr/>
        <p:txBody>
          <a:bodyPr/>
          <a:lstStyle/>
          <a:p>
            <a:fld id="{3A98EE3D-8CD1-4C3F-BD1C-C98C9596463C}" type="slidenum">
              <a:rPr lang="en-US" smtClean="0"/>
              <a:t>56</a:t>
            </a:fld>
            <a:endParaRPr lang="en-US" dirty="0"/>
          </a:p>
        </p:txBody>
      </p:sp>
    </p:spTree>
    <p:extLst>
      <p:ext uri="{BB962C8B-B14F-4D97-AF65-F5344CB8AC3E}">
        <p14:creationId xmlns:p14="http://schemas.microsoft.com/office/powerpoint/2010/main" val="3820472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209" y="668825"/>
            <a:ext cx="8229600" cy="498523"/>
          </a:xfrm>
        </p:spPr>
        <p:txBody>
          <a:bodyPr>
            <a:normAutofit fontScale="90000"/>
          </a:bodyPr>
          <a:lstStyle/>
          <a:p>
            <a:pPr>
              <a:defRPr/>
            </a:pPr>
            <a:r>
              <a:rPr lang="en-US" sz="3200" b="1" dirty="0">
                <a:latin typeface="Calibri" pitchFamily="34" charset="0"/>
                <a:cs typeface="Arial" panose="020B0604020202020204" pitchFamily="34" charset="0"/>
              </a:rPr>
              <a:t>Long Term Disability (LTD</a:t>
            </a:r>
            <a:r>
              <a:rPr lang="en-US" sz="3200" dirty="0">
                <a:latin typeface="Calibri" pitchFamily="34" charset="0"/>
                <a:cs typeface="Arial" panose="020B0604020202020204" pitchFamily="34" charset="0"/>
              </a:rPr>
              <a:t>)</a:t>
            </a:r>
          </a:p>
        </p:txBody>
      </p:sp>
      <p:sp>
        <p:nvSpPr>
          <p:cNvPr id="50179" name="Content Placeholder 2"/>
          <p:cNvSpPr>
            <a:spLocks noGrp="1"/>
          </p:cNvSpPr>
          <p:nvPr>
            <p:ph idx="1"/>
          </p:nvPr>
        </p:nvSpPr>
        <p:spPr>
          <a:xfrm>
            <a:off x="1600200" y="1524001"/>
            <a:ext cx="8229600" cy="4373563"/>
          </a:xfrm>
        </p:spPr>
        <p:txBody>
          <a:bodyPr/>
          <a:lstStyle/>
          <a:p>
            <a:pPr>
              <a:lnSpc>
                <a:spcPct val="120000"/>
              </a:lnSpc>
              <a:defRPr/>
            </a:pPr>
            <a:r>
              <a:rPr lang="en-US" sz="2000" dirty="0">
                <a:latin typeface="Calibri" pitchFamily="34" charset="0"/>
              </a:rPr>
              <a:t>Pays monthly income replacement</a:t>
            </a:r>
          </a:p>
          <a:p>
            <a:pPr>
              <a:lnSpc>
                <a:spcPct val="120000"/>
              </a:lnSpc>
              <a:defRPr/>
            </a:pPr>
            <a:r>
              <a:rPr lang="en-US" sz="2000" dirty="0">
                <a:solidFill>
                  <a:srgbClr val="FF0000"/>
                </a:solidFill>
                <a:latin typeface="Calibri" pitchFamily="34" charset="0"/>
              </a:rPr>
              <a:t>60, 90, or 180</a:t>
            </a:r>
            <a:r>
              <a:rPr lang="en-US" sz="2000" dirty="0">
                <a:solidFill>
                  <a:schemeClr val="tx1">
                    <a:lumMod val="65000"/>
                    <a:lumOff val="35000"/>
                  </a:schemeClr>
                </a:solidFill>
                <a:latin typeface="Calibri" pitchFamily="34" charset="0"/>
              </a:rPr>
              <a:t> </a:t>
            </a:r>
            <a:r>
              <a:rPr lang="en-US" sz="2000" dirty="0">
                <a:latin typeface="Calibri" pitchFamily="34" charset="0"/>
              </a:rPr>
              <a:t>day elimination period</a:t>
            </a:r>
          </a:p>
          <a:p>
            <a:pPr>
              <a:lnSpc>
                <a:spcPct val="110000"/>
              </a:lnSpc>
              <a:defRPr/>
            </a:pPr>
            <a:r>
              <a:rPr lang="en-US" sz="2000" dirty="0">
                <a:solidFill>
                  <a:srgbClr val="FF0000"/>
                </a:solidFill>
                <a:latin typeface="Calibri" pitchFamily="34" charset="0"/>
              </a:rPr>
              <a:t>60% or 70% </a:t>
            </a:r>
            <a:r>
              <a:rPr lang="en-US" sz="2000" dirty="0">
                <a:latin typeface="Calibri" pitchFamily="34" charset="0"/>
              </a:rPr>
              <a:t>benefit</a:t>
            </a:r>
          </a:p>
          <a:p>
            <a:pPr lvl="1">
              <a:lnSpc>
                <a:spcPct val="110000"/>
              </a:lnSpc>
              <a:defRPr/>
            </a:pPr>
            <a:r>
              <a:rPr lang="en-US" sz="2000" i="1" dirty="0">
                <a:solidFill>
                  <a:schemeClr val="tx1"/>
                </a:solidFill>
                <a:latin typeface="Calibri" pitchFamily="34" charset="0"/>
              </a:rPr>
              <a:t>$15,000 monthly benefit maximum</a:t>
            </a:r>
            <a:endParaRPr lang="en-US" sz="2000" dirty="0">
              <a:solidFill>
                <a:schemeClr val="tx1"/>
              </a:solidFill>
              <a:latin typeface="Calibri" pitchFamily="34" charset="0"/>
            </a:endParaRPr>
          </a:p>
          <a:p>
            <a:pPr>
              <a:lnSpc>
                <a:spcPct val="110000"/>
              </a:lnSpc>
              <a:defRPr/>
            </a:pPr>
            <a:r>
              <a:rPr lang="en-US" sz="2000" dirty="0">
                <a:solidFill>
                  <a:srgbClr val="FF0000"/>
                </a:solidFill>
                <a:latin typeface="Calibri" pitchFamily="34" charset="0"/>
              </a:rPr>
              <a:t>ABC Employer </a:t>
            </a:r>
            <a:r>
              <a:rPr lang="en-US" sz="2000" dirty="0">
                <a:latin typeface="Calibri" pitchFamily="34" charset="0"/>
              </a:rPr>
              <a:t>funds the cost of the </a:t>
            </a:r>
            <a:r>
              <a:rPr lang="en-US" sz="2000" dirty="0">
                <a:solidFill>
                  <a:srgbClr val="FF0000"/>
                </a:solidFill>
                <a:latin typeface="Calibri" pitchFamily="34" charset="0"/>
              </a:rPr>
              <a:t>90 day/60% </a:t>
            </a:r>
            <a:r>
              <a:rPr lang="en-US" sz="2000" dirty="0">
                <a:latin typeface="Calibri" pitchFamily="34" charset="0"/>
              </a:rPr>
              <a:t>LTD plan</a:t>
            </a:r>
          </a:p>
          <a:p>
            <a:pPr lvl="1">
              <a:defRPr/>
            </a:pPr>
            <a:endParaRPr lang="en-US" dirty="0">
              <a:latin typeface="Arial" pitchFamily="34" charset="0"/>
              <a:cs typeface="Arial" pitchFamily="34" charset="0"/>
            </a:endParaRPr>
          </a:p>
        </p:txBody>
      </p:sp>
      <p:sp>
        <p:nvSpPr>
          <p:cNvPr id="46084"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CFFBB709-7DA1-4E98-84AC-5C7713FD6D64}" type="slidenum">
              <a:rPr lang="en-US" altLang="en-US" sz="1800">
                <a:solidFill>
                  <a:schemeClr val="bg1"/>
                </a:solidFill>
                <a:latin typeface="Arial" panose="020B0604020202020204" pitchFamily="34" charset="0"/>
              </a:rPr>
              <a:pPr algn="ctr" eaLnBrk="1" hangingPunct="1">
                <a:spcBef>
                  <a:spcPct val="0"/>
                </a:spcBef>
                <a:buClrTx/>
                <a:buFontTx/>
                <a:buNone/>
              </a:pPr>
              <a:t>57</a:t>
            </a:fld>
            <a:endParaRPr lang="en-US" altLang="en-US" sz="1800">
              <a:solidFill>
                <a:schemeClr val="bg1"/>
              </a:solidFill>
              <a:latin typeface="Arial" panose="020B0604020202020204" pitchFamily="34" charset="0"/>
            </a:endParaRPr>
          </a:p>
        </p:txBody>
      </p:sp>
      <p:sp>
        <p:nvSpPr>
          <p:cNvPr id="4" name="TextBox 3">
            <a:extLst>
              <a:ext uri="{FF2B5EF4-FFF2-40B4-BE49-F238E27FC236}">
                <a16:creationId xmlns:a16="http://schemas.microsoft.com/office/drawing/2014/main" id="{E044FDA4-275A-7817-61B3-157B3254A174}"/>
              </a:ext>
            </a:extLst>
          </p:cNvPr>
          <p:cNvSpPr txBox="1"/>
          <p:nvPr/>
        </p:nvSpPr>
        <p:spPr>
          <a:xfrm>
            <a:off x="431467" y="36421"/>
            <a:ext cx="11329066" cy="584775"/>
          </a:xfrm>
          <a:prstGeom prst="rect">
            <a:avLst/>
          </a:prstGeom>
          <a:solidFill>
            <a:schemeClr val="accent1"/>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Disability</a:t>
            </a:r>
          </a:p>
        </p:txBody>
      </p:sp>
      <p:sp>
        <p:nvSpPr>
          <p:cNvPr id="3" name="Slide Number Placeholder 2">
            <a:extLst>
              <a:ext uri="{FF2B5EF4-FFF2-40B4-BE49-F238E27FC236}">
                <a16:creationId xmlns:a16="http://schemas.microsoft.com/office/drawing/2014/main" id="{0D73EDDA-65E8-BF78-4B15-2740EE0A4422}"/>
              </a:ext>
            </a:extLst>
          </p:cNvPr>
          <p:cNvSpPr>
            <a:spLocks noGrp="1"/>
          </p:cNvSpPr>
          <p:nvPr>
            <p:ph type="sldNum" sz="quarter" idx="12"/>
          </p:nvPr>
        </p:nvSpPr>
        <p:spPr/>
        <p:txBody>
          <a:bodyPr/>
          <a:lstStyle/>
          <a:p>
            <a:fld id="{3A98EE3D-8CD1-4C3F-BD1C-C98C9596463C}" type="slidenum">
              <a:rPr lang="en-US" smtClean="0"/>
              <a:t>57</a:t>
            </a:fld>
            <a:endParaRPr lang="en-US" dirty="0"/>
          </a:p>
        </p:txBody>
      </p:sp>
    </p:spTree>
    <p:extLst>
      <p:ext uri="{BB962C8B-B14F-4D97-AF65-F5344CB8AC3E}">
        <p14:creationId xmlns:p14="http://schemas.microsoft.com/office/powerpoint/2010/main" val="42479221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45" y="557851"/>
            <a:ext cx="8229600" cy="560696"/>
          </a:xfrm>
        </p:spPr>
        <p:txBody>
          <a:bodyPr>
            <a:normAutofit fontScale="90000"/>
          </a:bodyPr>
          <a:lstStyle/>
          <a:p>
            <a:pPr>
              <a:defRPr/>
            </a:pPr>
            <a:r>
              <a:rPr lang="en-US" sz="3200" b="1" dirty="0">
                <a:latin typeface="Calibri" pitchFamily="34" charset="0"/>
                <a:cs typeface="Arial" panose="020B0604020202020204" pitchFamily="34" charset="0"/>
              </a:rPr>
              <a:t>Short Term Disability (STD)</a:t>
            </a:r>
          </a:p>
        </p:txBody>
      </p:sp>
      <p:sp>
        <p:nvSpPr>
          <p:cNvPr id="6" name="Content Placeholder 2"/>
          <p:cNvSpPr txBox="1">
            <a:spLocks/>
          </p:cNvSpPr>
          <p:nvPr/>
        </p:nvSpPr>
        <p:spPr bwMode="auto">
          <a:xfrm>
            <a:off x="1676400" y="1493838"/>
            <a:ext cx="8229600" cy="4525963"/>
          </a:xfrm>
          <a:prstGeom prst="rect">
            <a:avLst/>
          </a:prstGeom>
          <a:noFill/>
          <a:ln w="9525">
            <a:noFill/>
            <a:miter lim="800000"/>
            <a:headEnd/>
            <a:tailEnd/>
          </a:ln>
        </p:spPr>
        <p:txBody>
          <a:bodyPr/>
          <a:lstStyle/>
          <a:p>
            <a:pPr marL="342900" indent="-342900">
              <a:lnSpc>
                <a:spcPct val="120000"/>
              </a:lnSpc>
              <a:spcBef>
                <a:spcPct val="20000"/>
              </a:spcBef>
              <a:buFontTx/>
              <a:buChar char="•"/>
              <a:defRPr/>
            </a:pPr>
            <a:r>
              <a:rPr lang="en-US" sz="2000" kern="0" dirty="0">
                <a:latin typeface="Calibri" pitchFamily="34" charset="0"/>
              </a:rPr>
              <a:t>Pays 60% weekly income replacement (after required 14-day elimination period)</a:t>
            </a:r>
          </a:p>
          <a:p>
            <a:pPr marL="342900" indent="-342900">
              <a:lnSpc>
                <a:spcPct val="120000"/>
              </a:lnSpc>
              <a:spcBef>
                <a:spcPct val="20000"/>
              </a:spcBef>
              <a:buFontTx/>
              <a:buChar char="•"/>
              <a:defRPr/>
            </a:pPr>
            <a:r>
              <a:rPr lang="en-US" sz="2000" kern="0" dirty="0">
                <a:solidFill>
                  <a:srgbClr val="FF0000"/>
                </a:solidFill>
                <a:latin typeface="Calibri" pitchFamily="34" charset="0"/>
              </a:rPr>
              <a:t>7 weeks, 11 weeks, 24 weeks </a:t>
            </a:r>
            <a:r>
              <a:rPr lang="en-US" sz="2000" kern="0" dirty="0">
                <a:latin typeface="Calibri" pitchFamily="34" charset="0"/>
              </a:rPr>
              <a:t>duration period</a:t>
            </a:r>
          </a:p>
          <a:p>
            <a:pPr marL="342900" indent="-342900">
              <a:lnSpc>
                <a:spcPct val="120000"/>
              </a:lnSpc>
              <a:spcBef>
                <a:spcPct val="20000"/>
              </a:spcBef>
              <a:buFontTx/>
              <a:buChar char="•"/>
              <a:defRPr/>
            </a:pPr>
            <a:r>
              <a:rPr lang="en-US" sz="2000" kern="0" dirty="0">
                <a:latin typeface="Calibri" pitchFamily="34" charset="0"/>
              </a:rPr>
              <a:t>Maximum $2,500 weekly benefit</a:t>
            </a:r>
          </a:p>
          <a:p>
            <a:pPr marL="342900" indent="-342900">
              <a:lnSpc>
                <a:spcPct val="120000"/>
              </a:lnSpc>
              <a:spcBef>
                <a:spcPct val="20000"/>
              </a:spcBef>
              <a:buFontTx/>
              <a:buChar char="•"/>
              <a:defRPr/>
            </a:pPr>
            <a:endParaRPr lang="en-US" sz="2000" kern="0" dirty="0"/>
          </a:p>
          <a:p>
            <a:pPr marL="342900" indent="-342900">
              <a:lnSpc>
                <a:spcPct val="120000"/>
              </a:lnSpc>
              <a:spcBef>
                <a:spcPct val="20000"/>
              </a:spcBef>
              <a:defRPr/>
            </a:pPr>
            <a:endParaRPr lang="en-US" sz="2400" kern="0" dirty="0"/>
          </a:p>
          <a:p>
            <a:pPr marL="342900" indent="-342900">
              <a:lnSpc>
                <a:spcPct val="120000"/>
              </a:lnSpc>
              <a:spcBef>
                <a:spcPct val="20000"/>
              </a:spcBef>
              <a:buFontTx/>
              <a:buChar char="•"/>
              <a:defRPr/>
            </a:pPr>
            <a:endParaRPr lang="en-US" sz="2400" kern="0" dirty="0"/>
          </a:p>
          <a:p>
            <a:pPr marL="342900" indent="-342900">
              <a:spcBef>
                <a:spcPct val="20000"/>
              </a:spcBef>
              <a:defRPr/>
            </a:pPr>
            <a:endParaRPr lang="en-US" sz="3200" kern="0" dirty="0"/>
          </a:p>
        </p:txBody>
      </p:sp>
      <p:sp>
        <p:nvSpPr>
          <p:cNvPr id="48132"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6021BD1D-3D90-4CCC-B4B2-41210431B66D}" type="slidenum">
              <a:rPr lang="en-US" altLang="en-US" sz="1800">
                <a:solidFill>
                  <a:schemeClr val="bg1"/>
                </a:solidFill>
                <a:latin typeface="Arial" panose="020B0604020202020204" pitchFamily="34" charset="0"/>
              </a:rPr>
              <a:pPr algn="ctr" eaLnBrk="1" hangingPunct="1">
                <a:spcBef>
                  <a:spcPct val="0"/>
                </a:spcBef>
                <a:buClrTx/>
                <a:buFontTx/>
                <a:buNone/>
              </a:pPr>
              <a:t>58</a:t>
            </a:fld>
            <a:endParaRPr lang="en-US" altLang="en-US" sz="180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DD51E2C1-A1D2-41B5-530C-E42DDEC9476C}"/>
              </a:ext>
            </a:extLst>
          </p:cNvPr>
          <p:cNvSpPr>
            <a:spLocks noGrp="1"/>
          </p:cNvSpPr>
          <p:nvPr>
            <p:ph type="sldNum" sz="quarter" idx="12"/>
          </p:nvPr>
        </p:nvSpPr>
        <p:spPr/>
        <p:txBody>
          <a:bodyPr/>
          <a:lstStyle/>
          <a:p>
            <a:fld id="{3A98EE3D-8CD1-4C3F-BD1C-C98C9596463C}" type="slidenum">
              <a:rPr lang="en-US" smtClean="0"/>
              <a:t>58</a:t>
            </a:fld>
            <a:endParaRPr lang="en-US" dirty="0"/>
          </a:p>
        </p:txBody>
      </p:sp>
    </p:spTree>
    <p:extLst>
      <p:ext uri="{BB962C8B-B14F-4D97-AF65-F5344CB8AC3E}">
        <p14:creationId xmlns:p14="http://schemas.microsoft.com/office/powerpoint/2010/main" val="3093301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68" y="682473"/>
            <a:ext cx="7620000" cy="523220"/>
          </a:xfrm>
        </p:spPr>
        <p:txBody>
          <a:bodyPr>
            <a:normAutofit fontScale="90000"/>
          </a:bodyPr>
          <a:lstStyle/>
          <a:p>
            <a:r>
              <a:rPr lang="en-US" sz="3200" b="1" dirty="0">
                <a:latin typeface="Calibri" panose="020F0502020204030204" pitchFamily="34" charset="0"/>
              </a:rPr>
              <a:t>Life Insurance and AD&amp;D</a:t>
            </a:r>
          </a:p>
        </p:txBody>
      </p:sp>
      <p:sp>
        <p:nvSpPr>
          <p:cNvPr id="3" name="Content Placeholder 2"/>
          <p:cNvSpPr>
            <a:spLocks noGrp="1"/>
          </p:cNvSpPr>
          <p:nvPr>
            <p:ph idx="1"/>
          </p:nvPr>
        </p:nvSpPr>
        <p:spPr>
          <a:xfrm>
            <a:off x="736979" y="1066800"/>
            <a:ext cx="10873831" cy="5181600"/>
          </a:xfrm>
        </p:spPr>
        <p:txBody>
          <a:bodyPr>
            <a:normAutofit/>
          </a:bodyPr>
          <a:lstStyle/>
          <a:p>
            <a:r>
              <a:rPr lang="en-US" sz="1400" dirty="0">
                <a:latin typeface="Calibri" panose="020F0502020204030204" pitchFamily="34" charset="0"/>
              </a:rPr>
              <a:t>Basic Life and AD&amp;D: </a:t>
            </a:r>
            <a:r>
              <a:rPr lang="en-US" sz="1400" dirty="0">
                <a:solidFill>
                  <a:srgbClr val="FF0000"/>
                </a:solidFill>
                <a:latin typeface="Calibri" panose="020F0502020204030204" pitchFamily="34" charset="0"/>
              </a:rPr>
              <a:t>X</a:t>
            </a:r>
            <a:r>
              <a:rPr lang="en-US" sz="1400" dirty="0">
                <a:latin typeface="Calibri" panose="020F0502020204030204" pitchFamily="34" charset="0"/>
              </a:rPr>
              <a:t> base salary</a:t>
            </a:r>
          </a:p>
          <a:p>
            <a:endParaRPr lang="en-US" sz="1400" dirty="0">
              <a:latin typeface="Calibri" panose="020F0502020204030204" pitchFamily="34" charset="0"/>
            </a:endParaRPr>
          </a:p>
          <a:p>
            <a:r>
              <a:rPr lang="en-US" sz="1400" dirty="0">
                <a:latin typeface="Calibri" panose="020F0502020204030204" pitchFamily="34" charset="0"/>
              </a:rPr>
              <a:t>Supplemental Life – </a:t>
            </a:r>
          </a:p>
          <a:p>
            <a:pPr lvl="1"/>
            <a:r>
              <a:rPr lang="en-US" dirty="0">
                <a:solidFill>
                  <a:schemeClr val="tx1"/>
                </a:solidFill>
                <a:latin typeface="Calibri" panose="020F0502020204030204" pitchFamily="34" charset="0"/>
              </a:rPr>
              <a:t>1-8 times salary (combined with basic life)</a:t>
            </a:r>
          </a:p>
          <a:p>
            <a:pPr lvl="1"/>
            <a:r>
              <a:rPr lang="en-US" dirty="0">
                <a:solidFill>
                  <a:schemeClr val="tx1"/>
                </a:solidFill>
                <a:latin typeface="Calibri" panose="020F0502020204030204" pitchFamily="34" charset="0"/>
                <a:cs typeface="Calibri" panose="020F0502020204030204" pitchFamily="34" charset="0"/>
              </a:rPr>
              <a:t>$1,500,000 maximum amount of coverage (combined with basic life)</a:t>
            </a:r>
          </a:p>
          <a:p>
            <a:pPr lvl="1"/>
            <a:r>
              <a:rPr lang="en-US" b="1" u="sng" dirty="0">
                <a:solidFill>
                  <a:srgbClr val="0060AA"/>
                </a:solidFill>
                <a:latin typeface="Calibri" panose="020F0502020204030204" pitchFamily="34" charset="0"/>
                <a:cs typeface="Calibri" panose="020F0502020204030204" pitchFamily="34" charset="0"/>
              </a:rPr>
              <a:t>NOTE: Increasing life coverage will require evidence of insurance (EOI)</a:t>
            </a:r>
            <a:endParaRPr lang="en-US" b="1" dirty="0">
              <a:solidFill>
                <a:srgbClr val="0060AA"/>
              </a:solidFill>
              <a:latin typeface="Calibri" panose="020F0502020204030204" pitchFamily="34" charset="0"/>
              <a:cs typeface="Calibri" panose="020F0502020204030204" pitchFamily="34" charset="0"/>
            </a:endParaRPr>
          </a:p>
          <a:p>
            <a:pPr marL="109728" indent="0">
              <a:buNone/>
            </a:pPr>
            <a:endParaRPr lang="en-US" sz="1400" u="sng" dirty="0">
              <a:latin typeface="Calibri" panose="020F0502020204030204" pitchFamily="34" charset="0"/>
            </a:endParaRPr>
          </a:p>
          <a:p>
            <a:r>
              <a:rPr lang="en-US" sz="1400" u="sng" dirty="0">
                <a:latin typeface="Calibri" panose="020F0502020204030204" pitchFamily="34" charset="0"/>
              </a:rPr>
              <a:t>Voluntary AD&amp;D </a:t>
            </a:r>
            <a:r>
              <a:rPr lang="en-US" sz="1400" dirty="0">
                <a:latin typeface="Calibri" panose="020F0502020204030204" pitchFamily="34" charset="0"/>
              </a:rPr>
              <a:t>– All Guarantee Issue</a:t>
            </a:r>
          </a:p>
          <a:p>
            <a:pPr marL="109728" indent="0">
              <a:buNone/>
            </a:pPr>
            <a:endParaRPr lang="en-US" sz="1600" dirty="0">
              <a:latin typeface="Calibri" panose="020F0502020204030204" pitchFamily="34" charset="0"/>
            </a:endParaRPr>
          </a:p>
          <a:p>
            <a:endParaRPr lang="en-US" sz="1600" dirty="0">
              <a:latin typeface="Calibri" panose="020F0502020204030204" pitchFamily="34" charset="0"/>
            </a:endParaRPr>
          </a:p>
          <a:p>
            <a:pPr lvl="1"/>
            <a:endParaRPr lang="en-US" sz="1600" dirty="0"/>
          </a:p>
        </p:txBody>
      </p:sp>
      <p:graphicFrame>
        <p:nvGraphicFramePr>
          <p:cNvPr id="6" name="Table 5">
            <a:extLst>
              <a:ext uri="{FF2B5EF4-FFF2-40B4-BE49-F238E27FC236}">
                <a16:creationId xmlns:a16="http://schemas.microsoft.com/office/drawing/2014/main" id="{48D1B088-FE50-4F08-8304-FA752A167347}"/>
              </a:ext>
            </a:extLst>
          </p:cNvPr>
          <p:cNvGraphicFramePr>
            <a:graphicFrameLocks noGrp="1"/>
          </p:cNvGraphicFramePr>
          <p:nvPr>
            <p:extLst>
              <p:ext uri="{D42A27DB-BD31-4B8C-83A1-F6EECF244321}">
                <p14:modId xmlns:p14="http://schemas.microsoft.com/office/powerpoint/2010/main" val="1909764192"/>
              </p:ext>
            </p:extLst>
          </p:nvPr>
        </p:nvGraphicFramePr>
        <p:xfrm>
          <a:off x="2029967" y="4831080"/>
          <a:ext cx="8132065" cy="1920240"/>
        </p:xfrm>
        <a:graphic>
          <a:graphicData uri="http://schemas.openxmlformats.org/drawingml/2006/table">
            <a:tbl>
              <a:tblPr firstRow="1" bandRow="1">
                <a:tableStyleId>{5C22544A-7EE6-4342-B048-85BDC9FD1C3A}</a:tableStyleId>
              </a:tblPr>
              <a:tblGrid>
                <a:gridCol w="1676574">
                  <a:extLst>
                    <a:ext uri="{9D8B030D-6E8A-4147-A177-3AD203B41FA5}">
                      <a16:colId xmlns:a16="http://schemas.microsoft.com/office/drawing/2014/main" val="3280109177"/>
                    </a:ext>
                  </a:extLst>
                </a:gridCol>
                <a:gridCol w="2599049">
                  <a:extLst>
                    <a:ext uri="{9D8B030D-6E8A-4147-A177-3AD203B41FA5}">
                      <a16:colId xmlns:a16="http://schemas.microsoft.com/office/drawing/2014/main" val="2334673125"/>
                    </a:ext>
                  </a:extLst>
                </a:gridCol>
                <a:gridCol w="3856442">
                  <a:extLst>
                    <a:ext uri="{9D8B030D-6E8A-4147-A177-3AD203B41FA5}">
                      <a16:colId xmlns:a16="http://schemas.microsoft.com/office/drawing/2014/main" val="373784288"/>
                    </a:ext>
                  </a:extLst>
                </a:gridCol>
              </a:tblGrid>
              <a:tr h="454668">
                <a:tc>
                  <a:txBody>
                    <a:bodyPr/>
                    <a:lstStyle/>
                    <a:p>
                      <a:r>
                        <a:rPr lang="en-US" sz="1200" b="1" dirty="0">
                          <a:solidFill>
                            <a:schemeClr val="tx1"/>
                          </a:solidFill>
                          <a:latin typeface="Calibri" panose="020F0502020204030204" pitchFamily="34" charset="0"/>
                        </a:rPr>
                        <a:t>Rate</a:t>
                      </a:r>
                    </a:p>
                  </a:txBody>
                  <a:tcPr>
                    <a:solidFill>
                      <a:schemeClr val="bg1">
                        <a:lumMod val="85000"/>
                      </a:schemeClr>
                    </a:solidFill>
                  </a:tcPr>
                </a:tc>
                <a:tc>
                  <a:txBody>
                    <a:bodyPr/>
                    <a:lstStyle/>
                    <a:p>
                      <a:r>
                        <a:rPr lang="en-US" sz="1200" b="0" dirty="0">
                          <a:solidFill>
                            <a:schemeClr val="tx1"/>
                          </a:solidFill>
                          <a:latin typeface="Calibri" panose="020F0502020204030204" pitchFamily="34" charset="0"/>
                        </a:rPr>
                        <a:t>Per Thousand of Coverage</a:t>
                      </a:r>
                    </a:p>
                  </a:txBody>
                  <a:tcPr>
                    <a:solidFill>
                      <a:schemeClr val="bg1">
                        <a:lumMod val="85000"/>
                      </a:schemeClr>
                    </a:solidFill>
                  </a:tcPr>
                </a:tc>
                <a:tc>
                  <a:txBody>
                    <a:bodyPr/>
                    <a:lstStyle/>
                    <a:p>
                      <a:r>
                        <a:rPr lang="en-US" sz="1200" b="0" dirty="0">
                          <a:solidFill>
                            <a:schemeClr val="tx1"/>
                          </a:solidFill>
                          <a:latin typeface="Calibri" panose="020F0502020204030204" pitchFamily="34" charset="0"/>
                        </a:rPr>
                        <a:t>$0.019 Employee Only Coverage</a:t>
                      </a:r>
                    </a:p>
                    <a:p>
                      <a:r>
                        <a:rPr lang="en-US" sz="1200" b="0" dirty="0">
                          <a:solidFill>
                            <a:schemeClr val="tx1"/>
                          </a:solidFill>
                          <a:latin typeface="Calibri" panose="020F0502020204030204" pitchFamily="34" charset="0"/>
                        </a:rPr>
                        <a:t>$0.03 Family Coverage</a:t>
                      </a:r>
                    </a:p>
                  </a:txBody>
                  <a:tcPr>
                    <a:solidFill>
                      <a:schemeClr val="bg1">
                        <a:lumMod val="85000"/>
                      </a:schemeClr>
                    </a:solidFill>
                  </a:tcPr>
                </a:tc>
                <a:extLst>
                  <a:ext uri="{0D108BD9-81ED-4DB2-BD59-A6C34878D82A}">
                    <a16:rowId xmlns:a16="http://schemas.microsoft.com/office/drawing/2014/main" val="4051171952"/>
                  </a:ext>
                </a:extLst>
              </a:tr>
              <a:tr h="1000270">
                <a:tc>
                  <a:txBody>
                    <a:bodyPr/>
                    <a:lstStyle/>
                    <a:p>
                      <a:r>
                        <a:rPr lang="en-US" sz="1200" b="1" dirty="0">
                          <a:latin typeface="Calibri" panose="020F0502020204030204" pitchFamily="34" charset="0"/>
                        </a:rPr>
                        <a:t>Benefit Summary</a:t>
                      </a:r>
                    </a:p>
                  </a:txBody>
                  <a:tcPr/>
                </a:tc>
                <a:tc>
                  <a:txBody>
                    <a:bodyPr/>
                    <a:lstStyle/>
                    <a:p>
                      <a:r>
                        <a:rPr lang="en-US" sz="1200" dirty="0">
                          <a:latin typeface="Calibri" panose="020F0502020204030204" pitchFamily="34" charset="0"/>
                        </a:rPr>
                        <a:t>$25,000 Increments</a:t>
                      </a:r>
                    </a:p>
                  </a:txBody>
                  <a:tcPr/>
                </a:tc>
                <a:tc>
                  <a:txBody>
                    <a:bodyPr/>
                    <a:lstStyle/>
                    <a:p>
                      <a:r>
                        <a:rPr lang="en-US" sz="1200" dirty="0">
                          <a:latin typeface="Calibri" panose="020F0502020204030204" pitchFamily="34" charset="0"/>
                        </a:rPr>
                        <a:t>% reflect employee’s principal sum:</a:t>
                      </a:r>
                    </a:p>
                    <a:p>
                      <a:r>
                        <a:rPr lang="en-US" sz="1200" dirty="0">
                          <a:latin typeface="Calibri" panose="020F0502020204030204" pitchFamily="34" charset="0"/>
                        </a:rPr>
                        <a:t>Spouse (with children):  40%</a:t>
                      </a:r>
                    </a:p>
                    <a:p>
                      <a:r>
                        <a:rPr lang="en-US" sz="1200" dirty="0">
                          <a:latin typeface="Calibri" panose="020F0502020204030204" pitchFamily="34" charset="0"/>
                        </a:rPr>
                        <a:t>Spouse (no children):  50%</a:t>
                      </a:r>
                    </a:p>
                    <a:p>
                      <a:r>
                        <a:rPr lang="en-US" sz="1200" dirty="0">
                          <a:latin typeface="Calibri" panose="020F0502020204030204" pitchFamily="34" charset="0"/>
                        </a:rPr>
                        <a:t>Each child (with spouse):  10%</a:t>
                      </a:r>
                    </a:p>
                    <a:p>
                      <a:r>
                        <a:rPr lang="en-US" sz="1200" dirty="0">
                          <a:latin typeface="Calibri" panose="020F0502020204030204" pitchFamily="34" charset="0"/>
                        </a:rPr>
                        <a:t>Each child (no spouse):  15%</a:t>
                      </a:r>
                    </a:p>
                  </a:txBody>
                  <a:tcPr/>
                </a:tc>
                <a:extLst>
                  <a:ext uri="{0D108BD9-81ED-4DB2-BD59-A6C34878D82A}">
                    <a16:rowId xmlns:a16="http://schemas.microsoft.com/office/drawing/2014/main" val="1764370184"/>
                  </a:ext>
                </a:extLst>
              </a:tr>
              <a:tr h="454668">
                <a:tc>
                  <a:txBody>
                    <a:bodyPr/>
                    <a:lstStyle/>
                    <a:p>
                      <a:r>
                        <a:rPr lang="en-US" sz="1200" b="1" dirty="0">
                          <a:latin typeface="Calibri" panose="020F0502020204030204" pitchFamily="34" charset="0"/>
                        </a:rPr>
                        <a:t>Plan Maximum</a:t>
                      </a:r>
                    </a:p>
                  </a:txBody>
                  <a:tcPr>
                    <a:solidFill>
                      <a:schemeClr val="bg1">
                        <a:lumMod val="85000"/>
                      </a:schemeClr>
                    </a:solidFill>
                  </a:tcPr>
                </a:tc>
                <a:tc>
                  <a:txBody>
                    <a:bodyPr/>
                    <a:lstStyle/>
                    <a:p>
                      <a:r>
                        <a:rPr lang="en-US" sz="1200" b="1" dirty="0">
                          <a:latin typeface="Calibri" panose="020F0502020204030204" pitchFamily="34" charset="0"/>
                        </a:rPr>
                        <a:t>$1,000,000 (increased from $500,000)</a:t>
                      </a:r>
                    </a:p>
                  </a:txBody>
                  <a:tcPr>
                    <a:solidFill>
                      <a:schemeClr val="bg1">
                        <a:lumMod val="85000"/>
                      </a:schemeClr>
                    </a:solidFill>
                  </a:tcPr>
                </a:tc>
                <a:tc>
                  <a:txBody>
                    <a:bodyPr/>
                    <a:lstStyle/>
                    <a:p>
                      <a:r>
                        <a:rPr lang="en-US" sz="1200" dirty="0">
                          <a:latin typeface="Calibri" panose="020F0502020204030204" pitchFamily="34" charset="0"/>
                        </a:rPr>
                        <a:t>Spouse:  $250,000</a:t>
                      </a:r>
                    </a:p>
                    <a:p>
                      <a:r>
                        <a:rPr lang="en-US" sz="1200" dirty="0">
                          <a:latin typeface="Calibri" panose="020F0502020204030204" pitchFamily="34" charset="0"/>
                        </a:rPr>
                        <a:t>Child:  $25,000</a:t>
                      </a:r>
                    </a:p>
                  </a:txBody>
                  <a:tcPr>
                    <a:solidFill>
                      <a:schemeClr val="bg1">
                        <a:lumMod val="85000"/>
                      </a:schemeClr>
                    </a:solidFill>
                  </a:tcPr>
                </a:tc>
                <a:extLst>
                  <a:ext uri="{0D108BD9-81ED-4DB2-BD59-A6C34878D82A}">
                    <a16:rowId xmlns:a16="http://schemas.microsoft.com/office/drawing/2014/main" val="3936826517"/>
                  </a:ext>
                </a:extLst>
              </a:tr>
            </a:tbl>
          </a:graphicData>
        </a:graphic>
      </p:graphicFrame>
      <p:sp>
        <p:nvSpPr>
          <p:cNvPr id="5" name="TextBox 4">
            <a:extLst>
              <a:ext uri="{FF2B5EF4-FFF2-40B4-BE49-F238E27FC236}">
                <a16:creationId xmlns:a16="http://schemas.microsoft.com/office/drawing/2014/main" id="{1EA79904-9B49-705A-D3F6-3C60AD0C04EC}"/>
              </a:ext>
            </a:extLst>
          </p:cNvPr>
          <p:cNvSpPr txBox="1"/>
          <p:nvPr/>
        </p:nvSpPr>
        <p:spPr>
          <a:xfrm>
            <a:off x="431467" y="36421"/>
            <a:ext cx="11329066" cy="584775"/>
          </a:xfrm>
          <a:prstGeom prst="rect">
            <a:avLst/>
          </a:prstGeom>
          <a:solidFill>
            <a:schemeClr val="accent1"/>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Life</a:t>
            </a:r>
          </a:p>
        </p:txBody>
      </p:sp>
      <p:sp>
        <p:nvSpPr>
          <p:cNvPr id="4" name="Slide Number Placeholder 3">
            <a:extLst>
              <a:ext uri="{FF2B5EF4-FFF2-40B4-BE49-F238E27FC236}">
                <a16:creationId xmlns:a16="http://schemas.microsoft.com/office/drawing/2014/main" id="{8AD7974A-7129-57C3-60D6-00E9FC784CD6}"/>
              </a:ext>
            </a:extLst>
          </p:cNvPr>
          <p:cNvSpPr>
            <a:spLocks noGrp="1"/>
          </p:cNvSpPr>
          <p:nvPr>
            <p:ph type="sldNum" sz="quarter" idx="12"/>
          </p:nvPr>
        </p:nvSpPr>
        <p:spPr/>
        <p:txBody>
          <a:bodyPr/>
          <a:lstStyle/>
          <a:p>
            <a:fld id="{3A98EE3D-8CD1-4C3F-BD1C-C98C9596463C}" type="slidenum">
              <a:rPr lang="en-US" smtClean="0"/>
              <a:t>59</a:t>
            </a:fld>
            <a:endParaRPr lang="en-US" dirty="0"/>
          </a:p>
        </p:txBody>
      </p:sp>
    </p:spTree>
    <p:extLst>
      <p:ext uri="{BB962C8B-B14F-4D97-AF65-F5344CB8AC3E}">
        <p14:creationId xmlns:p14="http://schemas.microsoft.com/office/powerpoint/2010/main" val="108306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BF33-7845-4B77-998B-D611C2C73B0D}"/>
              </a:ext>
            </a:extLst>
          </p:cNvPr>
          <p:cNvSpPr>
            <a:spLocks noGrp="1"/>
          </p:cNvSpPr>
          <p:nvPr>
            <p:ph type="title"/>
          </p:nvPr>
        </p:nvSpPr>
        <p:spPr>
          <a:xfrm>
            <a:off x="440516" y="494596"/>
            <a:ext cx="11029616" cy="574181"/>
          </a:xfrm>
        </p:spPr>
        <p:txBody>
          <a:bodyPr vert="horz" lIns="91440" tIns="45720" rIns="91440" bIns="45720" rtlCol="0" anchor="b">
            <a:noAutofit/>
          </a:bodyPr>
          <a:lstStyle/>
          <a:p>
            <a:r>
              <a:rPr lang="en-US" sz="3200" b="1" kern="1200" cap="all" dirty="0" err="1">
                <a:latin typeface="Calibri" panose="020F0502020204030204" pitchFamily="34" charset="0"/>
                <a:cs typeface="Calibri" panose="020F0502020204030204" pitchFamily="34" charset="0"/>
              </a:rPr>
              <a:t>TalkSpace</a:t>
            </a:r>
            <a:r>
              <a:rPr lang="en-US" sz="3200" b="1" kern="1200" cap="all" dirty="0">
                <a:latin typeface="Calibri" panose="020F0502020204030204" pitchFamily="34" charset="0"/>
                <a:cs typeface="Calibri" panose="020F0502020204030204" pitchFamily="34" charset="0"/>
              </a:rPr>
              <a:t> (Anthem EAP) Available Now!</a:t>
            </a:r>
          </a:p>
        </p:txBody>
      </p:sp>
      <p:sp>
        <p:nvSpPr>
          <p:cNvPr id="3" name="Content Placeholder 4">
            <a:extLst>
              <a:ext uri="{FF2B5EF4-FFF2-40B4-BE49-F238E27FC236}">
                <a16:creationId xmlns:a16="http://schemas.microsoft.com/office/drawing/2014/main" id="{A4E81AE1-3006-8CE5-BBCD-7EEFA87C6618}"/>
              </a:ext>
            </a:extLst>
          </p:cNvPr>
          <p:cNvSpPr txBox="1">
            <a:spLocks/>
          </p:cNvSpPr>
          <p:nvPr/>
        </p:nvSpPr>
        <p:spPr>
          <a:xfrm>
            <a:off x="193912" y="1371460"/>
            <a:ext cx="7502768" cy="4817563"/>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defTabSz="457200">
              <a:spcBef>
                <a:spcPct val="20000"/>
              </a:spcBef>
              <a:spcAft>
                <a:spcPts val="600"/>
              </a:spcAft>
              <a:buClr>
                <a:schemeClr val="accent1"/>
              </a:buClr>
              <a:buSzPct val="92000"/>
              <a:buFont typeface="Wingdings 2" panose="05020102010507070707" pitchFamily="18" charset="2"/>
              <a:buChar char=""/>
            </a:pPr>
            <a:endParaRPr lang="en-US" sz="1700" i="1" dirty="0"/>
          </a:p>
          <a:p>
            <a:pPr lvl="1" defTabSz="457200">
              <a:spcBef>
                <a:spcPct val="20000"/>
              </a:spcBef>
              <a:spcAft>
                <a:spcPts val="600"/>
              </a:spcAft>
              <a:buClr>
                <a:schemeClr val="accent1"/>
              </a:buClr>
              <a:buSzPct val="92000"/>
              <a:buFont typeface="Wingdings 2" panose="05020102010507070707" pitchFamily="18" charset="2"/>
              <a:buChar char=""/>
            </a:pPr>
            <a:endParaRPr lang="en-US" sz="1600" i="1" dirty="0">
              <a:solidFill>
                <a:schemeClr val="tx1">
                  <a:lumMod val="75000"/>
                  <a:lumOff val="25000"/>
                </a:schemeClr>
              </a:solidFill>
            </a:endParaRPr>
          </a:p>
          <a:p>
            <a:pPr marL="742950" lvl="1" indent="-285750" defTabSz="457200">
              <a:spcBef>
                <a:spcPct val="20000"/>
              </a:spcBef>
              <a:spcAft>
                <a:spcPts val="600"/>
              </a:spcAft>
              <a:buClr>
                <a:schemeClr val="accent1"/>
              </a:buClr>
              <a:buSzPct val="92000"/>
              <a:buFont typeface="Wingdings 2" panose="05020102010507070707" pitchFamily="18" charset="2"/>
              <a:buChar char=""/>
            </a:pPr>
            <a:r>
              <a:rPr lang="en-US" sz="1600" dirty="0" err="1">
                <a:solidFill>
                  <a:schemeClr val="tx1">
                    <a:lumMod val="75000"/>
                    <a:lumOff val="25000"/>
                  </a:schemeClr>
                </a:solidFill>
                <a:latin typeface="Calibri" panose="020F0502020204030204" pitchFamily="34" charset="0"/>
                <a:cs typeface="Calibri" panose="020F0502020204030204" pitchFamily="34" charset="0"/>
              </a:rPr>
              <a:t>Talkspace</a:t>
            </a:r>
            <a:r>
              <a:rPr lang="en-US" sz="1600" dirty="0">
                <a:solidFill>
                  <a:schemeClr val="tx1">
                    <a:lumMod val="75000"/>
                    <a:lumOff val="25000"/>
                  </a:schemeClr>
                </a:solidFill>
                <a:latin typeface="Calibri" panose="020F0502020204030204" pitchFamily="34" charset="0"/>
                <a:cs typeface="Calibri" panose="020F0502020204030204" pitchFamily="34" charset="0"/>
              </a:rPr>
              <a:t> is a digital platform that supports behavioral health and emotional wellness needs from a secure, HIPAA-compliant app</a:t>
            </a:r>
          </a:p>
          <a:p>
            <a:pPr marL="742950" lvl="1" indent="-285750" defTabSz="457200">
              <a:spcBef>
                <a:spcPct val="20000"/>
              </a:spcBef>
              <a:spcAft>
                <a:spcPts val="600"/>
              </a:spcAft>
              <a:buClr>
                <a:schemeClr val="accent1"/>
              </a:buClr>
              <a:buSzPct val="92000"/>
              <a:buFont typeface="Wingdings 2" panose="05020102010507070707" pitchFamily="18"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EAP participants work with a dedicated, licensed provider for one-on-one counseling and therapy (13+)</a:t>
            </a:r>
          </a:p>
          <a:p>
            <a:pPr marL="1200150" lvl="2" indent="-285750" defTabSz="457200">
              <a:spcBef>
                <a:spcPct val="20000"/>
              </a:spcBef>
              <a:spcAft>
                <a:spcPts val="600"/>
              </a:spcAft>
              <a:buClr>
                <a:schemeClr val="accent1"/>
              </a:buClr>
              <a:buSzPct val="92000"/>
              <a:buFont typeface="Wingdings 2" panose="05020102010507070707" pitchFamily="18" charset="2"/>
              <a:buChar char=""/>
            </a:pPr>
            <a:r>
              <a:rPr lang="en-US" sz="1600" dirty="0" err="1">
                <a:solidFill>
                  <a:schemeClr val="tx1">
                    <a:lumMod val="75000"/>
                    <a:lumOff val="25000"/>
                  </a:schemeClr>
                </a:solidFill>
                <a:latin typeface="Calibri" panose="020F0502020204030204" pitchFamily="34" charset="0"/>
                <a:cs typeface="Calibri" panose="020F0502020204030204" pitchFamily="34" charset="0"/>
              </a:rPr>
              <a:t>Talkspace’s</a:t>
            </a:r>
            <a:r>
              <a:rPr lang="en-US" sz="1600" dirty="0">
                <a:solidFill>
                  <a:schemeClr val="tx1">
                    <a:lumMod val="75000"/>
                    <a:lumOff val="25000"/>
                  </a:schemeClr>
                </a:solidFill>
                <a:latin typeface="Calibri" panose="020F0502020204030204" pitchFamily="34" charset="0"/>
                <a:cs typeface="Calibri" panose="020F0502020204030204" pitchFamily="34" charset="0"/>
              </a:rPr>
              <a:t> network include thousands of licensed and verified counselors who specialize in topics like stress, anxiety, depression, eating disorders, substance use, sleep, trauma and more</a:t>
            </a:r>
          </a:p>
          <a:p>
            <a:pPr marL="742950" lvl="1" indent="-285750" defTabSz="457200">
              <a:spcBef>
                <a:spcPct val="20000"/>
              </a:spcBef>
              <a:spcAft>
                <a:spcPts val="600"/>
              </a:spcAft>
              <a:buClr>
                <a:schemeClr val="accent1"/>
              </a:buClr>
              <a:buSzPct val="92000"/>
              <a:buFont typeface="Wingdings 2" panose="05020102010507070707" pitchFamily="18" charset="2"/>
              <a:buChar char=""/>
            </a:pPr>
            <a:r>
              <a:rPr lang="en-US" sz="1600" dirty="0" err="1">
                <a:solidFill>
                  <a:schemeClr val="tx1">
                    <a:lumMod val="75000"/>
                    <a:lumOff val="25000"/>
                  </a:schemeClr>
                </a:solidFill>
                <a:latin typeface="Calibri" panose="020F0502020204030204" pitchFamily="34" charset="0"/>
                <a:cs typeface="Calibri" panose="020F0502020204030204" pitchFamily="34" charset="0"/>
              </a:rPr>
              <a:t>Talkspace</a:t>
            </a:r>
            <a:r>
              <a:rPr lang="en-US" sz="1600" dirty="0">
                <a:solidFill>
                  <a:schemeClr val="tx1">
                    <a:lumMod val="75000"/>
                    <a:lumOff val="25000"/>
                  </a:schemeClr>
                </a:solidFill>
                <a:latin typeface="Calibri" panose="020F0502020204030204" pitchFamily="34" charset="0"/>
                <a:cs typeface="Calibri" panose="020F0502020204030204" pitchFamily="34" charset="0"/>
              </a:rPr>
              <a:t> offers participants unlimited texts in which the counselors will engage daily during their business hours (real-time video calls also available) </a:t>
            </a:r>
          </a:p>
          <a:p>
            <a:pPr marL="1200150" lvl="2" indent="-285750" defTabSz="457200">
              <a:spcBef>
                <a:spcPct val="20000"/>
              </a:spcBef>
              <a:spcAft>
                <a:spcPts val="600"/>
              </a:spcAft>
              <a:buClr>
                <a:schemeClr val="accent1"/>
              </a:buClr>
              <a:buSzPct val="92000"/>
              <a:buFont typeface="Wingdings 2" panose="05020102010507070707" pitchFamily="18" charset="2"/>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One “session” generally equals one week of </a:t>
            </a:r>
            <a:r>
              <a:rPr lang="en-US" sz="1600" dirty="0" err="1">
                <a:solidFill>
                  <a:schemeClr val="tx1">
                    <a:lumMod val="75000"/>
                    <a:lumOff val="25000"/>
                  </a:schemeClr>
                </a:solidFill>
                <a:latin typeface="Calibri" panose="020F0502020204030204" pitchFamily="34" charset="0"/>
                <a:cs typeface="Calibri" panose="020F0502020204030204" pitchFamily="34" charset="0"/>
              </a:rPr>
              <a:t>Talkspace</a:t>
            </a:r>
            <a:r>
              <a:rPr lang="en-US" sz="1600" dirty="0">
                <a:solidFill>
                  <a:schemeClr val="tx1">
                    <a:lumMod val="75000"/>
                    <a:lumOff val="25000"/>
                  </a:schemeClr>
                </a:solidFill>
                <a:latin typeface="Calibri" panose="020F0502020204030204" pitchFamily="34" charset="0"/>
                <a:cs typeface="Calibri" panose="020F0502020204030204" pitchFamily="34" charset="0"/>
              </a:rPr>
              <a:t> access and the ability to send unlimited messages to your counselor (or one completed live video session)</a:t>
            </a:r>
          </a:p>
          <a:p>
            <a:pPr marL="742950" lvl="1" indent="-285750" defTabSz="457200">
              <a:spcBef>
                <a:spcPct val="20000"/>
              </a:spcBef>
              <a:spcAft>
                <a:spcPts val="600"/>
              </a:spcAft>
              <a:buClr>
                <a:schemeClr val="accent1"/>
              </a:buClr>
              <a:buSzPct val="92000"/>
              <a:buFont typeface="Wingdings 2" panose="05020102010507070707" pitchFamily="18" charset="2"/>
              <a:buChar char=""/>
            </a:pP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Talkspace</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access can be obtained through AnthemEAP.com, or by calling the EAP call center. You may also go to </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talkspace.com/</a:t>
            </a:r>
            <a:r>
              <a:rPr lang="en-US" sz="16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associatecare</a:t>
            </a:r>
            <a:r>
              <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1600" dirty="0">
                <a:latin typeface="Calibri" panose="020F0502020204030204" pitchFamily="34" charset="0"/>
                <a:ea typeface="Calibri" panose="020F0502020204030204" pitchFamily="34" charset="0"/>
                <a:cs typeface="Calibri" panose="020F0502020204030204" pitchFamily="34" charset="0"/>
              </a:rPr>
              <a:t>p</a:t>
            </a:r>
            <a:r>
              <a:rPr lang="en-US" sz="1600" dirty="0">
                <a:effectLst/>
                <a:latin typeface="Calibri" panose="020F0502020204030204" pitchFamily="34" charset="0"/>
                <a:ea typeface="Calibri" panose="020F0502020204030204" pitchFamily="34" charset="0"/>
                <a:cs typeface="Calibri" panose="020F0502020204030204" pitchFamily="34" charset="0"/>
              </a:rPr>
              <a:t>lease enter the letters "EAP", a space, and your company code “</a:t>
            </a:r>
            <a:r>
              <a:rPr lang="en-US" sz="1600" i="1" dirty="0">
                <a:effectLst/>
                <a:latin typeface="Calibri" panose="020F0502020204030204" pitchFamily="34" charset="0"/>
                <a:ea typeface="Calibri" panose="020F0502020204030204" pitchFamily="34" charset="0"/>
                <a:cs typeface="Calibri" panose="020F0502020204030204" pitchFamily="34" charset="0"/>
              </a:rPr>
              <a:t>EAP VBA</a:t>
            </a:r>
            <a:r>
              <a:rPr lang="en-US" sz="1600" dirty="0">
                <a:effectLst/>
                <a:latin typeface="Calibri" panose="020F0502020204030204" pitchFamily="34" charset="0"/>
                <a:ea typeface="Calibri" panose="020F0502020204030204" pitchFamily="34" charset="0"/>
                <a:cs typeface="Calibri" panose="020F0502020204030204" pitchFamily="34" charset="0"/>
              </a:rPr>
              <a:t>" in the field to access services.)</a:t>
            </a:r>
          </a:p>
          <a:p>
            <a:pPr marL="742950" lvl="1" indent="-285750" defTabSz="457200">
              <a:spcBef>
                <a:spcPct val="20000"/>
              </a:spcBef>
              <a:spcAft>
                <a:spcPts val="600"/>
              </a:spcAft>
              <a:buClr>
                <a:schemeClr val="accent1"/>
              </a:buClr>
              <a:buSzPct val="92000"/>
              <a:buFont typeface="Wingdings 2" panose="05020102010507070707" pitchFamily="18" charset="2"/>
              <a:buChar char=""/>
            </a:pPr>
            <a:endParaRPr lang="en-US" sz="1600" dirty="0">
              <a:solidFill>
                <a:schemeClr val="tx1">
                  <a:lumMod val="75000"/>
                  <a:lumOff val="25000"/>
                </a:schemeClr>
              </a:solidFill>
            </a:endParaRPr>
          </a:p>
          <a:p>
            <a:pPr marL="742950" lvl="1" indent="-285750" defTabSz="457200">
              <a:spcBef>
                <a:spcPct val="20000"/>
              </a:spcBef>
              <a:spcAft>
                <a:spcPts val="600"/>
              </a:spcAft>
              <a:buClr>
                <a:schemeClr val="accent1"/>
              </a:buClr>
              <a:buSzPct val="92000"/>
              <a:buFont typeface="Wingdings 2" panose="05020102010507070707" pitchFamily="18" charset="2"/>
              <a:buChar char=""/>
            </a:pPr>
            <a:endParaRPr lang="en-US" sz="1700" dirty="0">
              <a:solidFill>
                <a:schemeClr val="tx1">
                  <a:lumMod val="75000"/>
                  <a:lumOff val="25000"/>
                </a:schemeClr>
              </a:solidFill>
            </a:endParaRPr>
          </a:p>
          <a:p>
            <a:pPr algn="l" defTabSz="457200">
              <a:spcBef>
                <a:spcPct val="20000"/>
              </a:spcBef>
              <a:spcAft>
                <a:spcPts val="600"/>
              </a:spcAft>
              <a:buClr>
                <a:schemeClr val="accent1"/>
              </a:buClr>
              <a:buSzPct val="92000"/>
              <a:buFont typeface="Wingdings 2" panose="05020102010507070707" pitchFamily="18" charset="2"/>
              <a:buChar char=""/>
            </a:pPr>
            <a:endParaRPr lang="en-US" sz="1700" dirty="0"/>
          </a:p>
        </p:txBody>
      </p:sp>
      <p:pic>
        <p:nvPicPr>
          <p:cNvPr id="6" name="Picture 5" descr="Graphical user interface&#10;&#10;Description automatically generated">
            <a:extLst>
              <a:ext uri="{FF2B5EF4-FFF2-40B4-BE49-F238E27FC236}">
                <a16:creationId xmlns:a16="http://schemas.microsoft.com/office/drawing/2014/main" id="{FBC2850D-60CF-C355-DBCC-A15EEF307DDA}"/>
              </a:ext>
            </a:extLst>
          </p:cNvPr>
          <p:cNvPicPr>
            <a:picLocks noChangeAspect="1"/>
          </p:cNvPicPr>
          <p:nvPr/>
        </p:nvPicPr>
        <p:blipFill>
          <a:blip r:embed="rId2"/>
          <a:stretch>
            <a:fillRect/>
          </a:stretch>
        </p:blipFill>
        <p:spPr>
          <a:xfrm>
            <a:off x="8313817" y="1805974"/>
            <a:ext cx="3296990" cy="3633047"/>
          </a:xfrm>
          <a:prstGeom prst="rect">
            <a:avLst/>
          </a:prstGeom>
          <a:noFill/>
        </p:spPr>
      </p:pic>
      <p:sp>
        <p:nvSpPr>
          <p:cNvPr id="4" name="Slide Number Placeholder 3">
            <a:extLst>
              <a:ext uri="{FF2B5EF4-FFF2-40B4-BE49-F238E27FC236}">
                <a16:creationId xmlns:a16="http://schemas.microsoft.com/office/drawing/2014/main" id="{D2DD8F9C-98BA-F7D3-A9C7-DFE0810B00A5}"/>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3649398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337" y="457200"/>
            <a:ext cx="7620000" cy="620973"/>
          </a:xfrm>
        </p:spPr>
        <p:txBody>
          <a:bodyPr/>
          <a:lstStyle/>
          <a:p>
            <a:r>
              <a:rPr lang="en-US" sz="3200" b="1" dirty="0">
                <a:latin typeface="Calibri" panose="020F0502020204030204" pitchFamily="34" charset="0"/>
              </a:rPr>
              <a:t>Life Insurance and AD&amp;D Cont.</a:t>
            </a:r>
          </a:p>
        </p:txBody>
      </p:sp>
      <p:sp>
        <p:nvSpPr>
          <p:cNvPr id="3" name="Content Placeholder 2"/>
          <p:cNvSpPr>
            <a:spLocks noGrp="1"/>
          </p:cNvSpPr>
          <p:nvPr>
            <p:ph idx="1"/>
          </p:nvPr>
        </p:nvSpPr>
        <p:spPr>
          <a:xfrm>
            <a:off x="1685997" y="1219200"/>
            <a:ext cx="8738681" cy="5181600"/>
          </a:xfrm>
        </p:spPr>
        <p:txBody>
          <a:bodyPr>
            <a:normAutofit/>
          </a:bodyPr>
          <a:lstStyle/>
          <a:p>
            <a:r>
              <a:rPr lang="en-US" sz="1600" dirty="0">
                <a:latin typeface="Calibri" panose="020F0502020204030204" pitchFamily="34" charset="0"/>
              </a:rPr>
              <a:t>No changes to spouse or child life</a:t>
            </a:r>
          </a:p>
          <a:p>
            <a:endParaRPr lang="en-US" sz="1600" dirty="0">
              <a:latin typeface="Calibri" panose="020F0502020204030204" pitchFamily="34" charset="0"/>
            </a:endParaRPr>
          </a:p>
          <a:p>
            <a:r>
              <a:rPr lang="en-US" sz="1600" dirty="0">
                <a:latin typeface="Calibri" panose="020F0502020204030204" pitchFamily="34" charset="0"/>
              </a:rPr>
              <a:t>Spouse Life</a:t>
            </a:r>
          </a:p>
          <a:p>
            <a:pPr lvl="1"/>
            <a:r>
              <a:rPr lang="en-US" dirty="0">
                <a:solidFill>
                  <a:schemeClr val="tx1"/>
                </a:solidFill>
                <a:latin typeface="Calibri" panose="020F0502020204030204" pitchFamily="34" charset="0"/>
              </a:rPr>
              <a:t>Increments of $10,000, up to $100,000</a:t>
            </a:r>
          </a:p>
          <a:p>
            <a:pPr lvl="1"/>
            <a:r>
              <a:rPr lang="en-US" dirty="0">
                <a:solidFill>
                  <a:schemeClr val="tx1"/>
                </a:solidFill>
                <a:latin typeface="Calibri" panose="020F0502020204030204" pitchFamily="34" charset="0"/>
              </a:rPr>
              <a:t>Requires EOI when buying up in coverage</a:t>
            </a:r>
          </a:p>
          <a:p>
            <a:pPr marL="411480" lvl="1" indent="0">
              <a:buNone/>
            </a:pPr>
            <a:endParaRPr lang="en-US" sz="1600" dirty="0">
              <a:latin typeface="Calibri" panose="020F0502020204030204" pitchFamily="34" charset="0"/>
            </a:endParaRPr>
          </a:p>
          <a:p>
            <a:r>
              <a:rPr lang="en-US" sz="1600" dirty="0">
                <a:latin typeface="Calibri" panose="020F0502020204030204" pitchFamily="34" charset="0"/>
              </a:rPr>
              <a:t>Child Life</a:t>
            </a:r>
          </a:p>
          <a:p>
            <a:pPr lvl="1"/>
            <a:r>
              <a:rPr lang="en-US" dirty="0">
                <a:solidFill>
                  <a:schemeClr val="tx1"/>
                </a:solidFill>
                <a:latin typeface="Calibri" panose="020F0502020204030204" pitchFamily="34" charset="0"/>
              </a:rPr>
              <a:t>$5,000; $10,000; $15,000; $20,000 options</a:t>
            </a:r>
          </a:p>
          <a:p>
            <a:pPr lvl="1"/>
            <a:r>
              <a:rPr lang="en-US" dirty="0">
                <a:solidFill>
                  <a:schemeClr val="tx1"/>
                </a:solidFill>
                <a:latin typeface="Calibri" panose="020F0502020204030204" pitchFamily="34" charset="0"/>
              </a:rPr>
              <a:t>All guaranteed issue </a:t>
            </a:r>
          </a:p>
        </p:txBody>
      </p:sp>
      <p:sp>
        <p:nvSpPr>
          <p:cNvPr id="4" name="Slide Number Placeholder 3">
            <a:extLst>
              <a:ext uri="{FF2B5EF4-FFF2-40B4-BE49-F238E27FC236}">
                <a16:creationId xmlns:a16="http://schemas.microsoft.com/office/drawing/2014/main" id="{36E50003-804E-B337-0A78-1FD8CCC8873D}"/>
              </a:ext>
            </a:extLst>
          </p:cNvPr>
          <p:cNvSpPr>
            <a:spLocks noGrp="1"/>
          </p:cNvSpPr>
          <p:nvPr>
            <p:ph type="sldNum" sz="quarter" idx="12"/>
          </p:nvPr>
        </p:nvSpPr>
        <p:spPr/>
        <p:txBody>
          <a:bodyPr/>
          <a:lstStyle/>
          <a:p>
            <a:fld id="{3A98EE3D-8CD1-4C3F-BD1C-C98C9596463C}" type="slidenum">
              <a:rPr lang="en-US" smtClean="0"/>
              <a:t>60</a:t>
            </a:fld>
            <a:endParaRPr lang="en-US" dirty="0"/>
          </a:p>
        </p:txBody>
      </p:sp>
    </p:spTree>
    <p:extLst>
      <p:ext uri="{BB962C8B-B14F-4D97-AF65-F5344CB8AC3E}">
        <p14:creationId xmlns:p14="http://schemas.microsoft.com/office/powerpoint/2010/main" val="4408678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87EC-520B-4429-B02B-261F650B6294}"/>
              </a:ext>
            </a:extLst>
          </p:cNvPr>
          <p:cNvSpPr>
            <a:spLocks noGrp="1"/>
          </p:cNvSpPr>
          <p:nvPr>
            <p:ph type="title"/>
          </p:nvPr>
        </p:nvSpPr>
        <p:spPr>
          <a:xfrm>
            <a:off x="644856" y="696121"/>
            <a:ext cx="8229600" cy="523220"/>
          </a:xfrm>
        </p:spPr>
        <p:txBody>
          <a:bodyPr>
            <a:normAutofit fontScale="90000"/>
          </a:bodyPr>
          <a:lstStyle/>
          <a:p>
            <a:r>
              <a:rPr lang="en-US" sz="3200" b="1" dirty="0">
                <a:latin typeface="Calibri" panose="020F0502020204030204" pitchFamily="34" charset="0"/>
              </a:rPr>
              <a:t>How does Aflac work?</a:t>
            </a:r>
            <a:endParaRPr lang="en-US" sz="3200" dirty="0">
              <a:latin typeface="Calibri" panose="020F0502020204030204" pitchFamily="34" charset="0"/>
            </a:endParaRPr>
          </a:p>
        </p:txBody>
      </p:sp>
      <p:sp>
        <p:nvSpPr>
          <p:cNvPr id="3" name="Content Placeholder 2">
            <a:extLst>
              <a:ext uri="{FF2B5EF4-FFF2-40B4-BE49-F238E27FC236}">
                <a16:creationId xmlns:a16="http://schemas.microsoft.com/office/drawing/2014/main" id="{EDF354B0-31BA-4CFA-B2A9-FD6A5E422D36}"/>
              </a:ext>
            </a:extLst>
          </p:cNvPr>
          <p:cNvSpPr>
            <a:spLocks noGrp="1"/>
          </p:cNvSpPr>
          <p:nvPr>
            <p:ph idx="1"/>
          </p:nvPr>
        </p:nvSpPr>
        <p:spPr>
          <a:xfrm>
            <a:off x="2005781" y="1548581"/>
            <a:ext cx="8229600" cy="3922776"/>
          </a:xfrm>
        </p:spPr>
        <p:txBody>
          <a:bodyPr>
            <a:normAutofit fontScale="85000" lnSpcReduction="20000"/>
          </a:bodyPr>
          <a:lstStyle/>
          <a:p>
            <a:pPr marL="109728" indent="0">
              <a:buNone/>
            </a:pPr>
            <a:r>
              <a:rPr lang="en-US" sz="2400" dirty="0">
                <a:latin typeface="Calibri" panose="020F0502020204030204" pitchFamily="34" charset="0"/>
              </a:rPr>
              <a:t>Your Medical Insurance will pay medical providers (doctor, hospital, pharmacy, lab) directly.</a:t>
            </a:r>
            <a:br>
              <a:rPr lang="en-US" sz="2400" dirty="0">
                <a:latin typeface="Calibri" panose="020F0502020204030204" pitchFamily="34" charset="0"/>
              </a:rPr>
            </a:br>
            <a:br>
              <a:rPr lang="en-US" sz="2400" dirty="0">
                <a:latin typeface="Calibri" panose="020F0502020204030204" pitchFamily="34" charset="0"/>
              </a:rPr>
            </a:br>
            <a:r>
              <a:rPr lang="en-US" sz="2400" dirty="0">
                <a:latin typeface="Calibri" panose="020F0502020204030204" pitchFamily="34" charset="0"/>
              </a:rPr>
              <a:t>Aflac group coverage </a:t>
            </a:r>
            <a:r>
              <a:rPr lang="en-US" sz="2400" u="sng" dirty="0">
                <a:latin typeface="Calibri" panose="020F0502020204030204" pitchFamily="34" charset="0"/>
              </a:rPr>
              <a:t>pays benefits directly to you!</a:t>
            </a:r>
            <a:br>
              <a:rPr lang="en-US" sz="2400" u="sng" dirty="0">
                <a:latin typeface="Calibri" panose="020F0502020204030204" pitchFamily="34" charset="0"/>
              </a:rPr>
            </a:br>
            <a:br>
              <a:rPr lang="en-US" sz="2400" dirty="0">
                <a:latin typeface="Calibri" panose="020F0502020204030204" pitchFamily="34" charset="0"/>
              </a:rPr>
            </a:br>
            <a:r>
              <a:rPr lang="en-US" sz="2400" dirty="0">
                <a:latin typeface="Calibri" panose="020F0502020204030204" pitchFamily="34" charset="0"/>
              </a:rPr>
              <a:t>These benefits can help you offset deductibles, coinsurance or copays. They are HSA compatible so you can use these benefits and continue to let your HSA grow.</a:t>
            </a:r>
            <a:br>
              <a:rPr lang="en-US" sz="2400" dirty="0">
                <a:latin typeface="Calibri" panose="020F0502020204030204" pitchFamily="34" charset="0"/>
              </a:rPr>
            </a:br>
            <a:r>
              <a:rPr lang="en-US" sz="2400" dirty="0">
                <a:latin typeface="Calibri" panose="020F0502020204030204" pitchFamily="34" charset="0"/>
              </a:rPr>
              <a:t> </a:t>
            </a:r>
            <a:br>
              <a:rPr lang="en-US" sz="2400" dirty="0">
                <a:latin typeface="Calibri" panose="020F0502020204030204" pitchFamily="34" charset="0"/>
              </a:rPr>
            </a:br>
            <a:r>
              <a:rPr lang="en-US" sz="2400" dirty="0">
                <a:latin typeface="Calibri" panose="020F0502020204030204" pitchFamily="34" charset="0"/>
              </a:rPr>
              <a:t>Enrolling in Aflac does not require you to be enrolled in VBA Medical plans. For example, if your spouse is covered elsewhere for Medical you can still cover them through VBA’s Aflac plans.</a:t>
            </a:r>
            <a:br>
              <a:rPr lang="en-US" b="1" dirty="0">
                <a:solidFill>
                  <a:srgbClr val="01A7E1"/>
                </a:solidFill>
              </a:rPr>
            </a:br>
            <a:endParaRPr lang="en-US" dirty="0"/>
          </a:p>
        </p:txBody>
      </p:sp>
      <p:sp>
        <p:nvSpPr>
          <p:cNvPr id="5" name="TextBox 4">
            <a:extLst>
              <a:ext uri="{FF2B5EF4-FFF2-40B4-BE49-F238E27FC236}">
                <a16:creationId xmlns:a16="http://schemas.microsoft.com/office/drawing/2014/main" id="{1144B234-290C-DCFA-25A1-0258D5757D2F}"/>
              </a:ext>
            </a:extLst>
          </p:cNvPr>
          <p:cNvSpPr txBox="1"/>
          <p:nvPr/>
        </p:nvSpPr>
        <p:spPr>
          <a:xfrm>
            <a:off x="431467" y="36421"/>
            <a:ext cx="11329066" cy="584775"/>
          </a:xfrm>
          <a:prstGeom prst="rect">
            <a:avLst/>
          </a:prstGeom>
          <a:solidFill>
            <a:schemeClr val="accent1"/>
          </a:solid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Voluntary Benefits</a:t>
            </a:r>
          </a:p>
        </p:txBody>
      </p:sp>
      <p:sp>
        <p:nvSpPr>
          <p:cNvPr id="4" name="Slide Number Placeholder 3">
            <a:extLst>
              <a:ext uri="{FF2B5EF4-FFF2-40B4-BE49-F238E27FC236}">
                <a16:creationId xmlns:a16="http://schemas.microsoft.com/office/drawing/2014/main" id="{086C262B-C22D-0313-F691-E93CF8F6051C}"/>
              </a:ext>
            </a:extLst>
          </p:cNvPr>
          <p:cNvSpPr>
            <a:spLocks noGrp="1"/>
          </p:cNvSpPr>
          <p:nvPr>
            <p:ph type="sldNum" sz="quarter" idx="12"/>
          </p:nvPr>
        </p:nvSpPr>
        <p:spPr/>
        <p:txBody>
          <a:bodyPr/>
          <a:lstStyle/>
          <a:p>
            <a:fld id="{3A98EE3D-8CD1-4C3F-BD1C-C98C9596463C}" type="slidenum">
              <a:rPr lang="en-US" smtClean="0"/>
              <a:t>61</a:t>
            </a:fld>
            <a:endParaRPr lang="en-US" dirty="0"/>
          </a:p>
        </p:txBody>
      </p:sp>
    </p:spTree>
    <p:extLst>
      <p:ext uri="{BB962C8B-B14F-4D97-AF65-F5344CB8AC3E}">
        <p14:creationId xmlns:p14="http://schemas.microsoft.com/office/powerpoint/2010/main" val="15179278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19202" y="1425714"/>
            <a:ext cx="4953599" cy="707886"/>
          </a:xfrm>
          <a:prstGeom prst="rect">
            <a:avLst/>
          </a:prstGeom>
          <a:noFill/>
        </p:spPr>
        <p:txBody>
          <a:bodyPr wrap="none" rtlCol="0">
            <a:spAutoFit/>
          </a:bodyPr>
          <a:lstStyle/>
          <a:p>
            <a:pPr algn="ctr">
              <a:defRPr/>
            </a:pPr>
            <a:r>
              <a:rPr lang="en-US" sz="2000" b="1" dirty="0">
                <a:solidFill>
                  <a:srgbClr val="002060"/>
                </a:solidFill>
                <a:latin typeface="Century Gothic"/>
              </a:rPr>
              <a:t>I need financial support in the event of</a:t>
            </a:r>
          </a:p>
          <a:p>
            <a:pPr algn="ctr">
              <a:defRPr/>
            </a:pPr>
            <a:r>
              <a:rPr lang="en-US" sz="2000" b="1" dirty="0">
                <a:solidFill>
                  <a:srgbClr val="002060"/>
                </a:solidFill>
                <a:latin typeface="Calibri" panose="020F0502020204030204" pitchFamily="34" charset="0"/>
              </a:rPr>
              <a:t>a critical illness.</a:t>
            </a:r>
          </a:p>
        </p:txBody>
      </p:sp>
      <p:sp>
        <p:nvSpPr>
          <p:cNvPr id="6" name="TextBox 5"/>
          <p:cNvSpPr txBox="1"/>
          <p:nvPr/>
        </p:nvSpPr>
        <p:spPr>
          <a:xfrm>
            <a:off x="5244646" y="4462046"/>
            <a:ext cx="1492973" cy="369332"/>
          </a:xfrm>
          <a:prstGeom prst="rect">
            <a:avLst/>
          </a:prstGeom>
          <a:noFill/>
        </p:spPr>
        <p:txBody>
          <a:bodyPr wrap="none" rtlCol="0">
            <a:spAutoFit/>
          </a:bodyPr>
          <a:lstStyle/>
          <a:p>
            <a:pPr>
              <a:defRPr/>
            </a:pPr>
            <a:r>
              <a:rPr lang="en-US" b="1" dirty="0">
                <a:solidFill>
                  <a:srgbClr val="002060"/>
                </a:solidFill>
                <a:latin typeface="Calibri" panose="020F0502020204030204" pitchFamily="34" charset="0"/>
              </a:rPr>
              <a:t>Critical Illness</a:t>
            </a:r>
          </a:p>
        </p:txBody>
      </p:sp>
      <p:grpSp>
        <p:nvGrpSpPr>
          <p:cNvPr id="8" name="Group 7"/>
          <p:cNvGrpSpPr/>
          <p:nvPr/>
        </p:nvGrpSpPr>
        <p:grpSpPr>
          <a:xfrm>
            <a:off x="5244646" y="2637648"/>
            <a:ext cx="1338773" cy="1338773"/>
            <a:chOff x="4038600" y="2895600"/>
            <a:chExt cx="1005840" cy="100584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0945" y="3117240"/>
              <a:ext cx="761151" cy="695909"/>
            </a:xfrm>
            <a:prstGeom prst="rect">
              <a:avLst/>
            </a:prstGeom>
          </p:spPr>
        </p:pic>
        <p:sp>
          <p:nvSpPr>
            <p:cNvPr id="3" name="Oval 2"/>
            <p:cNvSpPr/>
            <p:nvPr/>
          </p:nvSpPr>
          <p:spPr>
            <a:xfrm>
              <a:off x="4038600" y="2895600"/>
              <a:ext cx="1005840" cy="1005840"/>
            </a:xfrm>
            <a:prstGeom prst="ellipse">
              <a:avLst/>
            </a:prstGeom>
            <a:noFill/>
            <a:ln w="50800">
              <a:solidFill>
                <a:srgbClr val="F896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entury Gothic"/>
              </a:endParaRPr>
            </a:p>
          </p:txBody>
        </p:sp>
      </p:grpSp>
      <p:sp>
        <p:nvSpPr>
          <p:cNvPr id="2" name="Slide Number Placeholder 1">
            <a:extLst>
              <a:ext uri="{FF2B5EF4-FFF2-40B4-BE49-F238E27FC236}">
                <a16:creationId xmlns:a16="http://schemas.microsoft.com/office/drawing/2014/main" id="{6F279DF2-A466-AFE7-F9D9-C2EC5E300DA9}"/>
              </a:ext>
            </a:extLst>
          </p:cNvPr>
          <p:cNvSpPr>
            <a:spLocks noGrp="1"/>
          </p:cNvSpPr>
          <p:nvPr>
            <p:ph type="sldNum" sz="quarter" idx="12"/>
          </p:nvPr>
        </p:nvSpPr>
        <p:spPr/>
        <p:txBody>
          <a:bodyPr/>
          <a:lstStyle/>
          <a:p>
            <a:fld id="{3A98EE3D-8CD1-4C3F-BD1C-C98C9596463C}" type="slidenum">
              <a:rPr lang="en-US" smtClean="0"/>
              <a:t>62</a:t>
            </a:fld>
            <a:endParaRPr lang="en-US" dirty="0"/>
          </a:p>
        </p:txBody>
      </p:sp>
    </p:spTree>
    <p:extLst>
      <p:ext uri="{BB962C8B-B14F-4D97-AF65-F5344CB8AC3E}">
        <p14:creationId xmlns:p14="http://schemas.microsoft.com/office/powerpoint/2010/main" val="279818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35" y="536287"/>
            <a:ext cx="11037627" cy="944562"/>
          </a:xfrm>
        </p:spPr>
        <p:txBody>
          <a:bodyPr>
            <a:noAutofit/>
          </a:bodyPr>
          <a:lstStyle/>
          <a:p>
            <a:pPr algn="l"/>
            <a:r>
              <a:rPr lang="en-US" b="1" dirty="0">
                <a:latin typeface="Calibri" panose="020F0502020204030204" pitchFamily="34" charset="0"/>
              </a:rPr>
              <a:t>Why Aflac group Critical Illness insurance may be right for you.</a:t>
            </a:r>
          </a:p>
        </p:txBody>
      </p:sp>
      <p:sp>
        <p:nvSpPr>
          <p:cNvPr id="3" name="Content Placeholder 2"/>
          <p:cNvSpPr>
            <a:spLocks noGrp="1"/>
          </p:cNvSpPr>
          <p:nvPr>
            <p:ph idx="4294967295"/>
          </p:nvPr>
        </p:nvSpPr>
        <p:spPr>
          <a:xfrm>
            <a:off x="2023848" y="1255388"/>
            <a:ext cx="7924800" cy="5351088"/>
          </a:xfrm>
        </p:spPr>
        <p:txBody>
          <a:bodyPr>
            <a:normAutofit/>
          </a:bodyPr>
          <a:lstStyle/>
          <a:p>
            <a:pPr>
              <a:buClr>
                <a:schemeClr val="tx2"/>
              </a:buClr>
              <a:buFont typeface="Arial" panose="020B0604020202020204" pitchFamily="34" charset="0"/>
              <a:buChar char="•"/>
            </a:pPr>
            <a:r>
              <a:rPr lang="en-US" sz="1800" b="1" dirty="0">
                <a:latin typeface="Calibri" panose="020F0502020204030204" pitchFamily="34" charset="0"/>
              </a:rPr>
              <a:t>Coverage is offered Guaranteed Issue – no health questions for employee or spouse</a:t>
            </a:r>
          </a:p>
          <a:p>
            <a:pPr>
              <a:buClr>
                <a:schemeClr val="tx2"/>
              </a:buClr>
              <a:buFont typeface="Arial" panose="020B0604020202020204" pitchFamily="34" charset="0"/>
              <a:buChar char="•"/>
            </a:pPr>
            <a:r>
              <a:rPr lang="en-US" sz="1800" dirty="0">
                <a:latin typeface="Calibri" panose="020F0502020204030204" pitchFamily="34" charset="0"/>
              </a:rPr>
              <a:t>Coverage options are $10,000 or $20,000 for Employee and Spouse (Spouse can elect 100% of employee coverage and Employee must enroll for Spouse to enroll)</a:t>
            </a:r>
          </a:p>
          <a:p>
            <a:pPr>
              <a:buClr>
                <a:schemeClr val="tx2"/>
              </a:buClr>
              <a:buFont typeface="Arial" panose="020B0604020202020204" pitchFamily="34" charset="0"/>
              <a:buChar char="•"/>
            </a:pPr>
            <a:r>
              <a:rPr lang="en-US" sz="1800" dirty="0">
                <a:latin typeface="Calibri" panose="020F0502020204030204" pitchFamily="34" charset="0"/>
              </a:rPr>
              <a:t>Children are covered at 50% of employee amount and there is no additional premium charged</a:t>
            </a:r>
          </a:p>
          <a:p>
            <a:pPr>
              <a:buClr>
                <a:schemeClr val="tx2"/>
              </a:buClr>
              <a:buFont typeface="Arial" panose="020B0604020202020204" pitchFamily="34" charset="0"/>
              <a:buChar char="•"/>
            </a:pPr>
            <a:r>
              <a:rPr lang="en-US" sz="1800" b="1" i="1" dirty="0">
                <a:latin typeface="Calibri" panose="020F0502020204030204" pitchFamily="34" charset="0"/>
              </a:rPr>
              <a:t>There is no pre-existing condition exclusion  for diagnosis that happens after coverage effective date. For cancer, must be treatment free 12 months.</a:t>
            </a:r>
          </a:p>
          <a:p>
            <a:pPr>
              <a:buClr>
                <a:schemeClr val="tx2"/>
              </a:buClr>
              <a:buFont typeface="Arial" panose="020B0604020202020204" pitchFamily="34" charset="0"/>
              <a:buChar char="•"/>
            </a:pPr>
            <a:r>
              <a:rPr lang="en-US" sz="1800" b="1" i="1" dirty="0">
                <a:latin typeface="Calibri" panose="020F0502020204030204" pitchFamily="34" charset="0"/>
              </a:rPr>
              <a:t>No benefit waiting period for health screening benefit</a:t>
            </a:r>
            <a:endParaRPr lang="en-US" sz="1800" b="1" dirty="0">
              <a:latin typeface="Calibri" panose="020F0502020204030204" pitchFamily="34" charset="0"/>
            </a:endParaRPr>
          </a:p>
          <a:p>
            <a:pPr>
              <a:buClr>
                <a:schemeClr val="tx2"/>
              </a:buClr>
              <a:buFont typeface="Arial" panose="020B0604020202020204" pitchFamily="34" charset="0"/>
              <a:buChar char="•"/>
            </a:pPr>
            <a:r>
              <a:rPr lang="en-US" sz="1800" dirty="0">
                <a:latin typeface="Calibri" panose="020F0502020204030204" pitchFamily="34" charset="0"/>
              </a:rPr>
              <a:t>Coverage is portable if you leave employment, and you can keep the coverage at the same premium</a:t>
            </a:r>
            <a:endParaRPr lang="en-US" sz="1800" dirty="0"/>
          </a:p>
        </p:txBody>
      </p:sp>
      <p:sp>
        <p:nvSpPr>
          <p:cNvPr id="4" name="Slide Number Placeholder 3">
            <a:extLst>
              <a:ext uri="{FF2B5EF4-FFF2-40B4-BE49-F238E27FC236}">
                <a16:creationId xmlns:a16="http://schemas.microsoft.com/office/drawing/2014/main" id="{109F2902-BBF2-1C64-28FC-FB16C9827286}"/>
              </a:ext>
            </a:extLst>
          </p:cNvPr>
          <p:cNvSpPr>
            <a:spLocks noGrp="1"/>
          </p:cNvSpPr>
          <p:nvPr>
            <p:ph type="sldNum" sz="quarter" idx="12"/>
          </p:nvPr>
        </p:nvSpPr>
        <p:spPr/>
        <p:txBody>
          <a:bodyPr/>
          <a:lstStyle/>
          <a:p>
            <a:fld id="{3A98EE3D-8CD1-4C3F-BD1C-C98C9596463C}" type="slidenum">
              <a:rPr lang="en-US" smtClean="0"/>
              <a:t>63</a:t>
            </a:fld>
            <a:endParaRPr lang="en-US" dirty="0"/>
          </a:p>
        </p:txBody>
      </p:sp>
    </p:spTree>
    <p:extLst>
      <p:ext uri="{BB962C8B-B14F-4D97-AF65-F5344CB8AC3E}">
        <p14:creationId xmlns:p14="http://schemas.microsoft.com/office/powerpoint/2010/main" val="28827181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50" y="571820"/>
            <a:ext cx="10743062" cy="1069848"/>
          </a:xfrm>
        </p:spPr>
        <p:txBody>
          <a:bodyPr>
            <a:noAutofit/>
          </a:bodyPr>
          <a:lstStyle/>
          <a:p>
            <a:pPr algn="l"/>
            <a:r>
              <a:rPr lang="en-US" b="1" dirty="0">
                <a:latin typeface="Calibri" panose="020F0502020204030204" pitchFamily="34" charset="0"/>
              </a:rPr>
              <a:t>Why Aflac group Critical Illness insurance may be right for you. In the event of any event below the lump sum benefit is paid directly to you:</a:t>
            </a:r>
          </a:p>
        </p:txBody>
      </p:sp>
      <p:sp>
        <p:nvSpPr>
          <p:cNvPr id="3" name="Content Placeholder 2"/>
          <p:cNvSpPr>
            <a:spLocks noGrp="1"/>
          </p:cNvSpPr>
          <p:nvPr>
            <p:ph idx="4294967295"/>
          </p:nvPr>
        </p:nvSpPr>
        <p:spPr>
          <a:xfrm>
            <a:off x="2743200" y="1709908"/>
            <a:ext cx="7010400" cy="4895610"/>
          </a:xfrm>
        </p:spPr>
        <p:txBody>
          <a:bodyPr>
            <a:normAutofit fontScale="92500" lnSpcReduction="20000"/>
          </a:bodyPr>
          <a:lstStyle/>
          <a:p>
            <a:pPr marL="0" indent="0">
              <a:buNone/>
            </a:pPr>
            <a:endParaRPr lang="en-US" sz="1400" dirty="0">
              <a:latin typeface="Calibri" panose="020F0502020204030204" pitchFamily="34" charset="0"/>
            </a:endParaRPr>
          </a:p>
          <a:p>
            <a:pPr marL="0" indent="0">
              <a:buNone/>
            </a:pPr>
            <a:r>
              <a:rPr lang="en-US" sz="1400" dirty="0">
                <a:latin typeface="Calibri" panose="020F0502020204030204" pitchFamily="34" charset="0"/>
              </a:rPr>
              <a:t>	Cancer</a:t>
            </a:r>
          </a:p>
          <a:p>
            <a:pPr marL="0" indent="0">
              <a:buNone/>
            </a:pPr>
            <a:endParaRPr lang="en-US" sz="1400" dirty="0">
              <a:latin typeface="Calibri" panose="020F0502020204030204" pitchFamily="34" charset="0"/>
            </a:endParaRPr>
          </a:p>
          <a:p>
            <a:pPr marL="0" indent="0">
              <a:buNone/>
            </a:pPr>
            <a:r>
              <a:rPr lang="en-US" sz="1400" dirty="0">
                <a:latin typeface="Calibri" panose="020F0502020204030204" pitchFamily="34" charset="0"/>
              </a:rPr>
              <a:t>	Heart Attack (Myocardial Infarction)</a:t>
            </a:r>
          </a:p>
          <a:p>
            <a:pPr marL="0" indent="0">
              <a:buNone/>
            </a:pPr>
            <a:endParaRPr lang="en-US" sz="1400" dirty="0">
              <a:latin typeface="Calibri" panose="020F0502020204030204" pitchFamily="34" charset="0"/>
            </a:endParaRPr>
          </a:p>
          <a:p>
            <a:pPr marL="0" indent="0">
              <a:buNone/>
            </a:pPr>
            <a:r>
              <a:rPr lang="en-US" sz="1400" dirty="0">
                <a:latin typeface="Calibri" panose="020F0502020204030204" pitchFamily="34" charset="0"/>
              </a:rPr>
              <a:t>	Stroke</a:t>
            </a:r>
          </a:p>
          <a:p>
            <a:pPr marL="0" indent="0">
              <a:buNone/>
            </a:pPr>
            <a:endParaRPr lang="en-US" sz="1400" dirty="0">
              <a:latin typeface="Calibri" panose="020F0502020204030204" pitchFamily="34" charset="0"/>
            </a:endParaRPr>
          </a:p>
          <a:p>
            <a:pPr marL="0" indent="0">
              <a:buNone/>
            </a:pPr>
            <a:r>
              <a:rPr lang="en-US" sz="1400" dirty="0">
                <a:latin typeface="Calibri" panose="020F0502020204030204" pitchFamily="34" charset="0"/>
              </a:rPr>
              <a:t>	Major Organ Transplant</a:t>
            </a:r>
          </a:p>
          <a:p>
            <a:pPr marL="0" indent="0">
              <a:buNone/>
            </a:pPr>
            <a:endParaRPr lang="en-US" sz="1400" dirty="0">
              <a:latin typeface="Calibri" panose="020F0502020204030204" pitchFamily="34" charset="0"/>
            </a:endParaRPr>
          </a:p>
          <a:p>
            <a:pPr marL="0" indent="0">
              <a:buNone/>
            </a:pPr>
            <a:r>
              <a:rPr lang="en-US" sz="1400" dirty="0">
                <a:latin typeface="Calibri" panose="020F0502020204030204" pitchFamily="34" charset="0"/>
              </a:rPr>
              <a:t>	End-Stage Renal Failure</a:t>
            </a:r>
          </a:p>
          <a:p>
            <a:pPr marL="0" indent="0">
              <a:buNone/>
            </a:pPr>
            <a:endParaRPr lang="en-US" sz="1400" dirty="0">
              <a:latin typeface="Calibri" panose="020F0502020204030204" pitchFamily="34" charset="0"/>
            </a:endParaRPr>
          </a:p>
          <a:p>
            <a:pPr marL="0" indent="0">
              <a:buNone/>
            </a:pPr>
            <a:r>
              <a:rPr lang="en-US" sz="1400" dirty="0">
                <a:latin typeface="Calibri" panose="020F0502020204030204" pitchFamily="34" charset="0"/>
              </a:rPr>
              <a:t>	Coronary Artery Bypass Surgery</a:t>
            </a:r>
          </a:p>
          <a:p>
            <a:pPr marL="0" indent="0">
              <a:buNone/>
            </a:pPr>
            <a:endParaRPr lang="en-US" sz="1400" dirty="0">
              <a:latin typeface="Calibri" panose="020F0502020204030204" pitchFamily="34" charset="0"/>
            </a:endParaRPr>
          </a:p>
          <a:p>
            <a:pPr marL="0" indent="0">
              <a:buNone/>
            </a:pPr>
            <a:r>
              <a:rPr lang="en-US" sz="1400" dirty="0">
                <a:latin typeface="Calibri" panose="020F0502020204030204" pitchFamily="34" charset="0"/>
              </a:rPr>
              <a:t>	Initial Diagnosis, Additional Diagnosis and Recurrence</a:t>
            </a:r>
          </a:p>
          <a:p>
            <a:pPr marL="0" indent="0">
              <a:buNone/>
            </a:pPr>
            <a:endParaRPr lang="en-US" sz="1400" dirty="0">
              <a:latin typeface="Calibri" panose="020F0502020204030204" pitchFamily="34" charset="0"/>
            </a:endParaRPr>
          </a:p>
          <a:p>
            <a:pPr marL="0" indent="0">
              <a:buNone/>
            </a:pPr>
            <a:r>
              <a:rPr lang="en-US" sz="1400" dirty="0">
                <a:latin typeface="Calibri" panose="020F0502020204030204" pitchFamily="34" charset="0"/>
              </a:rPr>
              <a:t>	Health Screening Benefit </a:t>
            </a:r>
            <a:r>
              <a:rPr lang="en-US" sz="1400" b="1" dirty="0">
                <a:latin typeface="Calibri" panose="020F0502020204030204" pitchFamily="34" charset="0"/>
              </a:rPr>
              <a:t>$100 Employee and Spouse</a:t>
            </a:r>
            <a:endParaRPr lang="en-US" sz="1400" dirty="0">
              <a:latin typeface="Calibri" panose="020F0502020204030204"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516" y="1885232"/>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516" y="2883144"/>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483" y="2398216"/>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86" y="3387243"/>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86" y="3920643"/>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86" y="4453991"/>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86" y="4950075"/>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86" y="5424225"/>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9645520E-BD2D-C85A-F23A-4844BAA9D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406" y="5986062"/>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5FC919D2-7C3D-CC37-8C21-F69CCC2152F7}"/>
              </a:ext>
            </a:extLst>
          </p:cNvPr>
          <p:cNvSpPr>
            <a:spLocks noGrp="1"/>
          </p:cNvSpPr>
          <p:nvPr>
            <p:ph type="sldNum" sz="quarter" idx="12"/>
          </p:nvPr>
        </p:nvSpPr>
        <p:spPr/>
        <p:txBody>
          <a:bodyPr/>
          <a:lstStyle/>
          <a:p>
            <a:fld id="{3A98EE3D-8CD1-4C3F-BD1C-C98C9596463C}" type="slidenum">
              <a:rPr lang="en-US" smtClean="0"/>
              <a:t>64</a:t>
            </a:fld>
            <a:endParaRPr lang="en-US" dirty="0"/>
          </a:p>
        </p:txBody>
      </p:sp>
    </p:spTree>
    <p:extLst>
      <p:ext uri="{BB962C8B-B14F-4D97-AF65-F5344CB8AC3E}">
        <p14:creationId xmlns:p14="http://schemas.microsoft.com/office/powerpoint/2010/main" val="40554544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48889" y="4343399"/>
            <a:ext cx="1108830" cy="400110"/>
          </a:xfrm>
          <a:prstGeom prst="rect">
            <a:avLst/>
          </a:prstGeom>
          <a:noFill/>
        </p:spPr>
        <p:txBody>
          <a:bodyPr wrap="none" rtlCol="0">
            <a:spAutoFit/>
          </a:bodyPr>
          <a:lstStyle/>
          <a:p>
            <a:r>
              <a:rPr lang="en-US" sz="2000" b="1" dirty="0">
                <a:solidFill>
                  <a:srgbClr val="002060"/>
                </a:solidFill>
                <a:latin typeface="Calibri" panose="020F0502020204030204" pitchFamily="34" charset="0"/>
              </a:rPr>
              <a:t>Accident</a:t>
            </a:r>
          </a:p>
        </p:txBody>
      </p:sp>
      <p:sp>
        <p:nvSpPr>
          <p:cNvPr id="13" name="TextBox 12"/>
          <p:cNvSpPr txBox="1"/>
          <p:nvPr/>
        </p:nvSpPr>
        <p:spPr>
          <a:xfrm>
            <a:off x="3941214" y="1106269"/>
            <a:ext cx="4309577" cy="707886"/>
          </a:xfrm>
          <a:prstGeom prst="rect">
            <a:avLst/>
          </a:prstGeom>
          <a:noFill/>
        </p:spPr>
        <p:txBody>
          <a:bodyPr wrap="none" rtlCol="0">
            <a:spAutoFit/>
          </a:bodyPr>
          <a:lstStyle/>
          <a:p>
            <a:pPr algn="ctr"/>
            <a:r>
              <a:rPr lang="en-US" sz="2000" b="1" dirty="0">
                <a:solidFill>
                  <a:srgbClr val="002060"/>
                </a:solidFill>
                <a:latin typeface="Calibri" panose="020F0502020204030204" pitchFamily="34" charset="0"/>
              </a:rPr>
              <a:t>I need financial support in the event of</a:t>
            </a:r>
          </a:p>
          <a:p>
            <a:pPr algn="ctr"/>
            <a:r>
              <a:rPr lang="en-US" sz="2000" b="1" dirty="0">
                <a:solidFill>
                  <a:srgbClr val="002060"/>
                </a:solidFill>
                <a:latin typeface="Calibri" panose="020F0502020204030204" pitchFamily="34" charset="0"/>
              </a:rPr>
              <a:t>an accident.</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1" y="3048000"/>
            <a:ext cx="1020665" cy="655858"/>
          </a:xfrm>
          <a:prstGeom prst="rect">
            <a:avLst/>
          </a:prstGeom>
        </p:spPr>
      </p:pic>
      <p:sp>
        <p:nvSpPr>
          <p:cNvPr id="17" name="Oval 16"/>
          <p:cNvSpPr/>
          <p:nvPr/>
        </p:nvSpPr>
        <p:spPr>
          <a:xfrm>
            <a:off x="5548890" y="2706543"/>
            <a:ext cx="1338773" cy="1338773"/>
          </a:xfrm>
          <a:prstGeom prst="ellipse">
            <a:avLst/>
          </a:prstGeom>
          <a:noFill/>
          <a:ln w="50800">
            <a:solidFill>
              <a:srgbClr val="F896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2EFC469-0BE3-0070-EDEB-A2299FA481F8}"/>
              </a:ext>
            </a:extLst>
          </p:cNvPr>
          <p:cNvSpPr>
            <a:spLocks noGrp="1"/>
          </p:cNvSpPr>
          <p:nvPr>
            <p:ph type="sldNum" sz="quarter" idx="12"/>
          </p:nvPr>
        </p:nvSpPr>
        <p:spPr/>
        <p:txBody>
          <a:bodyPr/>
          <a:lstStyle/>
          <a:p>
            <a:fld id="{3A98EE3D-8CD1-4C3F-BD1C-C98C9596463C}" type="slidenum">
              <a:rPr lang="en-US" smtClean="0"/>
              <a:t>65</a:t>
            </a:fld>
            <a:endParaRPr lang="en-US" dirty="0"/>
          </a:p>
        </p:txBody>
      </p:sp>
    </p:spTree>
    <p:extLst>
      <p:ext uri="{BB962C8B-B14F-4D97-AF65-F5344CB8AC3E}">
        <p14:creationId xmlns:p14="http://schemas.microsoft.com/office/powerpoint/2010/main" val="36040059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28" y="532048"/>
            <a:ext cx="11174082" cy="736229"/>
          </a:xfrm>
        </p:spPr>
        <p:txBody>
          <a:bodyPr>
            <a:noAutofit/>
          </a:bodyPr>
          <a:lstStyle/>
          <a:p>
            <a:pPr algn="l"/>
            <a:r>
              <a:rPr lang="en-US" b="1" dirty="0">
                <a:latin typeface="Calibri" panose="020F0502020204030204" pitchFamily="34" charset="0"/>
                <a:cs typeface="Calibri" panose="020F0502020204030204" pitchFamily="34" charset="0"/>
              </a:rPr>
              <a:t>Why Aflac group Accident insurance may be right for you. Below are examples of the benefit amounts. </a:t>
            </a:r>
          </a:p>
        </p:txBody>
      </p:sp>
      <p:sp>
        <p:nvSpPr>
          <p:cNvPr id="34" name="Content Placeholder 2"/>
          <p:cNvSpPr>
            <a:spLocks noGrp="1"/>
          </p:cNvSpPr>
          <p:nvPr>
            <p:ph idx="4294967295"/>
          </p:nvPr>
        </p:nvSpPr>
        <p:spPr>
          <a:xfrm>
            <a:off x="2795514" y="1486361"/>
            <a:ext cx="7924800" cy="5302678"/>
          </a:xfrm>
        </p:spPr>
        <p:txBody>
          <a:bodyPr>
            <a:normAutofit lnSpcReduction="10000"/>
          </a:bodyPr>
          <a:lstStyle/>
          <a:p>
            <a:pPr marL="0" indent="0">
              <a:buNone/>
            </a:pPr>
            <a:endParaRPr lang="en-US" sz="800" dirty="0"/>
          </a:p>
          <a:p>
            <a:pPr marL="0" indent="0">
              <a:buNone/>
            </a:pPr>
            <a:r>
              <a:rPr lang="en-US" sz="1800" dirty="0"/>
              <a:t>	</a:t>
            </a:r>
            <a:r>
              <a:rPr lang="en-US" sz="1600" dirty="0">
                <a:latin typeface="Calibri" panose="020F0502020204030204" pitchFamily="34" charset="0"/>
              </a:rPr>
              <a:t>Hospital Admission Options:  </a:t>
            </a:r>
            <a:r>
              <a:rPr lang="en-US" sz="1600" b="1" dirty="0">
                <a:latin typeface="Calibri" panose="020F0502020204030204" pitchFamily="34" charset="0"/>
              </a:rPr>
              <a:t>$2000 or $750</a:t>
            </a:r>
          </a:p>
          <a:p>
            <a:pPr marL="0" indent="0">
              <a:buNone/>
            </a:pPr>
            <a:endParaRPr lang="en-US" sz="1600" dirty="0">
              <a:latin typeface="Calibri" panose="020F0502020204030204" pitchFamily="34" charset="0"/>
            </a:endParaRPr>
          </a:p>
          <a:p>
            <a:pPr marL="0" indent="0">
              <a:buNone/>
            </a:pPr>
            <a:r>
              <a:rPr lang="en-US" sz="1600" dirty="0">
                <a:latin typeface="Calibri" panose="020F0502020204030204" pitchFamily="34" charset="0"/>
              </a:rPr>
              <a:t>	Transportation &amp; Lodging </a:t>
            </a:r>
            <a:r>
              <a:rPr lang="en-US" sz="1600" b="1" dirty="0">
                <a:latin typeface="Calibri" panose="020F0502020204030204" pitchFamily="34" charset="0"/>
              </a:rPr>
              <a:t>$200 or $100/night for up to 30 nights </a:t>
            </a:r>
          </a:p>
          <a:p>
            <a:pPr marL="0" indent="0">
              <a:buNone/>
            </a:pPr>
            <a:endParaRPr lang="en-US" sz="1600" dirty="0">
              <a:latin typeface="Calibri" panose="020F0502020204030204" pitchFamily="34" charset="0"/>
            </a:endParaRPr>
          </a:p>
          <a:p>
            <a:pPr marL="0" indent="0">
              <a:buNone/>
            </a:pPr>
            <a:r>
              <a:rPr lang="en-US" sz="1600" dirty="0">
                <a:latin typeface="Calibri" panose="020F0502020204030204" pitchFamily="34" charset="0"/>
              </a:rPr>
              <a:t>	Ambulance </a:t>
            </a:r>
            <a:r>
              <a:rPr lang="en-US" sz="1600" b="1" dirty="0">
                <a:latin typeface="Calibri" panose="020F0502020204030204" pitchFamily="34" charset="0"/>
              </a:rPr>
              <a:t>$300 or $200 ground / $1000 or $750 air</a:t>
            </a:r>
            <a:endParaRPr lang="en-US" sz="1600" dirty="0">
              <a:latin typeface="Calibri" panose="020F0502020204030204" pitchFamily="34" charset="0"/>
            </a:endParaRPr>
          </a:p>
          <a:p>
            <a:pPr marL="0" indent="0">
              <a:buNone/>
            </a:pPr>
            <a:endParaRPr lang="en-US" sz="1600" dirty="0">
              <a:latin typeface="Calibri" panose="020F0502020204030204" pitchFamily="34" charset="0"/>
            </a:endParaRPr>
          </a:p>
          <a:p>
            <a:pPr marL="0" indent="0">
              <a:buNone/>
            </a:pPr>
            <a:r>
              <a:rPr lang="en-US" sz="1600" dirty="0">
                <a:latin typeface="Calibri" panose="020F0502020204030204" pitchFamily="34" charset="0"/>
              </a:rPr>
              <a:t>	Emergency Room Treatment </a:t>
            </a:r>
            <a:r>
              <a:rPr lang="en-US" sz="1600" b="1" dirty="0">
                <a:latin typeface="Calibri" panose="020F0502020204030204" pitchFamily="34" charset="0"/>
              </a:rPr>
              <a:t>$50</a:t>
            </a:r>
            <a:endParaRPr lang="en-US" sz="1600" dirty="0">
              <a:latin typeface="Calibri" panose="020F0502020204030204" pitchFamily="34" charset="0"/>
            </a:endParaRPr>
          </a:p>
          <a:p>
            <a:pPr marL="0" indent="0">
              <a:buNone/>
            </a:pPr>
            <a:endParaRPr lang="en-US" sz="1600" dirty="0">
              <a:latin typeface="Calibri" panose="020F0502020204030204" pitchFamily="34" charset="0"/>
            </a:endParaRPr>
          </a:p>
          <a:p>
            <a:pPr marL="0" indent="0">
              <a:buNone/>
            </a:pPr>
            <a:r>
              <a:rPr lang="en-US" sz="1600" dirty="0">
                <a:latin typeface="Calibri" panose="020F0502020204030204" pitchFamily="34" charset="0"/>
              </a:rPr>
              <a:t>	Concussion </a:t>
            </a:r>
            <a:r>
              <a:rPr lang="en-US" sz="1600" b="1" dirty="0">
                <a:latin typeface="Calibri" panose="020F0502020204030204" pitchFamily="34" charset="0"/>
              </a:rPr>
              <a:t>$200</a:t>
            </a:r>
            <a:endParaRPr lang="en-US" sz="1600" dirty="0">
              <a:latin typeface="Calibri" panose="020F0502020204030204" pitchFamily="34" charset="0"/>
            </a:endParaRPr>
          </a:p>
          <a:p>
            <a:pPr marL="0" indent="0">
              <a:buNone/>
            </a:pPr>
            <a:endParaRPr lang="en-US" sz="1600" dirty="0">
              <a:latin typeface="Calibri" panose="020F0502020204030204" pitchFamily="34" charset="0"/>
            </a:endParaRPr>
          </a:p>
          <a:p>
            <a:pPr marL="0" indent="0">
              <a:buNone/>
            </a:pPr>
            <a:r>
              <a:rPr lang="en-US" sz="1600" dirty="0">
                <a:latin typeface="Calibri" panose="020F0502020204030204" pitchFamily="34" charset="0"/>
              </a:rPr>
              <a:t>	Major Diagnostic Testing </a:t>
            </a:r>
            <a:r>
              <a:rPr lang="en-US" sz="1600" b="1" dirty="0">
                <a:latin typeface="Calibri" panose="020F0502020204030204" pitchFamily="34" charset="0"/>
              </a:rPr>
              <a:t>$200 or $100</a:t>
            </a:r>
            <a:endParaRPr lang="en-US" sz="1600" dirty="0">
              <a:latin typeface="Calibri" panose="020F0502020204030204" pitchFamily="34" charset="0"/>
            </a:endParaRPr>
          </a:p>
          <a:p>
            <a:pPr marL="0" indent="0">
              <a:buNone/>
            </a:pPr>
            <a:endParaRPr lang="en-US" sz="1600" dirty="0">
              <a:latin typeface="Calibri" panose="020F0502020204030204" pitchFamily="34" charset="0"/>
            </a:endParaRPr>
          </a:p>
          <a:p>
            <a:pPr marL="0" indent="0">
              <a:buNone/>
            </a:pPr>
            <a:r>
              <a:rPr lang="en-US" sz="1600" dirty="0">
                <a:latin typeface="Calibri" panose="020F0502020204030204" pitchFamily="34" charset="0"/>
              </a:rPr>
              <a:t>	Fractures &amp; Dislocations </a:t>
            </a:r>
            <a:r>
              <a:rPr lang="en-US" sz="1600" b="1" dirty="0">
                <a:latin typeface="Calibri" panose="020F0502020204030204" pitchFamily="34" charset="0"/>
              </a:rPr>
              <a:t>$120 (toe) to $1,500 (hip) or $240 (toe) to $3,000 (hip)</a:t>
            </a:r>
            <a:endParaRPr lang="en-US" sz="1600" dirty="0">
              <a:latin typeface="Calibri" panose="020F0502020204030204" pitchFamily="34" charset="0"/>
            </a:endParaRPr>
          </a:p>
          <a:p>
            <a:pPr marL="0" indent="0">
              <a:buNone/>
            </a:pPr>
            <a:endParaRPr lang="en-US" sz="1600" dirty="0"/>
          </a:p>
        </p:txBody>
      </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085" y="1649107"/>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795" y="2306932"/>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872" y="3123316"/>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872" y="3994245"/>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184" y="4784649"/>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872" y="5531726"/>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518" y="6302516"/>
            <a:ext cx="585714" cy="48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0C1BA342-3C30-4D84-A881-C93EC66A5F05}"/>
              </a:ext>
            </a:extLst>
          </p:cNvPr>
          <p:cNvSpPr>
            <a:spLocks noGrp="1"/>
          </p:cNvSpPr>
          <p:nvPr>
            <p:ph type="sldNum" sz="quarter" idx="12"/>
          </p:nvPr>
        </p:nvSpPr>
        <p:spPr/>
        <p:txBody>
          <a:bodyPr/>
          <a:lstStyle/>
          <a:p>
            <a:fld id="{3A98EE3D-8CD1-4C3F-BD1C-C98C9596463C}" type="slidenum">
              <a:rPr lang="en-US" smtClean="0"/>
              <a:t>66</a:t>
            </a:fld>
            <a:endParaRPr lang="en-US" dirty="0"/>
          </a:p>
        </p:txBody>
      </p:sp>
    </p:spTree>
    <p:extLst>
      <p:ext uri="{BB962C8B-B14F-4D97-AF65-F5344CB8AC3E}">
        <p14:creationId xmlns:p14="http://schemas.microsoft.com/office/powerpoint/2010/main" val="17269261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1295400"/>
            <a:ext cx="6172200" cy="1143000"/>
          </a:xfrm>
        </p:spPr>
        <p:txBody>
          <a:bodyPr>
            <a:normAutofit/>
          </a:bodyPr>
          <a:lstStyle/>
          <a:p>
            <a:pPr algn="ctr"/>
            <a:r>
              <a:rPr lang="en-US" sz="2000" b="1" dirty="0">
                <a:solidFill>
                  <a:srgbClr val="002060"/>
                </a:solidFill>
                <a:latin typeface="Calibri" panose="020F0502020204030204" pitchFamily="34" charset="0"/>
              </a:rPr>
              <a:t>I need financial support if an accident or illness requires hospitalization.</a:t>
            </a:r>
          </a:p>
        </p:txBody>
      </p:sp>
      <p:sp>
        <p:nvSpPr>
          <p:cNvPr id="5" name="TextBox 4"/>
          <p:cNvSpPr txBox="1"/>
          <p:nvPr/>
        </p:nvSpPr>
        <p:spPr>
          <a:xfrm>
            <a:off x="4975341" y="4724400"/>
            <a:ext cx="2213170" cy="400110"/>
          </a:xfrm>
          <a:prstGeom prst="rect">
            <a:avLst/>
          </a:prstGeom>
          <a:noFill/>
        </p:spPr>
        <p:txBody>
          <a:bodyPr wrap="none" rtlCol="0">
            <a:spAutoFit/>
          </a:bodyPr>
          <a:lstStyle/>
          <a:p>
            <a:r>
              <a:rPr lang="en-US" sz="2000" b="1" dirty="0">
                <a:solidFill>
                  <a:srgbClr val="002060"/>
                </a:solidFill>
                <a:latin typeface="Calibri" panose="020F0502020204030204" pitchFamily="34" charset="0"/>
              </a:rPr>
              <a:t>Hospital Indemnity</a:t>
            </a:r>
          </a:p>
        </p:txBody>
      </p:sp>
      <p:grpSp>
        <p:nvGrpSpPr>
          <p:cNvPr id="6" name="Group 5"/>
          <p:cNvGrpSpPr/>
          <p:nvPr/>
        </p:nvGrpSpPr>
        <p:grpSpPr>
          <a:xfrm>
            <a:off x="5426615" y="2940827"/>
            <a:ext cx="1338773" cy="1338773"/>
            <a:chOff x="3886200" y="3554692"/>
            <a:chExt cx="567771" cy="567771"/>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5354" y="3656303"/>
              <a:ext cx="338046" cy="357112"/>
            </a:xfrm>
            <a:prstGeom prst="rect">
              <a:avLst/>
            </a:prstGeom>
          </p:spPr>
        </p:pic>
        <p:sp>
          <p:nvSpPr>
            <p:cNvPr id="8" name="Oval 7"/>
            <p:cNvSpPr/>
            <p:nvPr/>
          </p:nvSpPr>
          <p:spPr>
            <a:xfrm>
              <a:off x="3886200" y="3554692"/>
              <a:ext cx="567771" cy="567771"/>
            </a:xfrm>
            <a:prstGeom prst="ellipse">
              <a:avLst/>
            </a:prstGeom>
            <a:noFill/>
            <a:ln w="50800">
              <a:solidFill>
                <a:srgbClr val="F896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4E87542C-DA27-9B81-A2DB-3858A3AB8532}"/>
              </a:ext>
            </a:extLst>
          </p:cNvPr>
          <p:cNvSpPr>
            <a:spLocks noGrp="1"/>
          </p:cNvSpPr>
          <p:nvPr>
            <p:ph type="sldNum" sz="quarter" idx="12"/>
          </p:nvPr>
        </p:nvSpPr>
        <p:spPr/>
        <p:txBody>
          <a:bodyPr/>
          <a:lstStyle/>
          <a:p>
            <a:fld id="{3A98EE3D-8CD1-4C3F-BD1C-C98C9596463C}" type="slidenum">
              <a:rPr lang="en-US" smtClean="0"/>
              <a:t>67</a:t>
            </a:fld>
            <a:endParaRPr lang="en-US" dirty="0"/>
          </a:p>
        </p:txBody>
      </p:sp>
    </p:spTree>
    <p:extLst>
      <p:ext uri="{BB962C8B-B14F-4D97-AF65-F5344CB8AC3E}">
        <p14:creationId xmlns:p14="http://schemas.microsoft.com/office/powerpoint/2010/main" val="37013621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477789"/>
            <a:ext cx="11160434" cy="474150"/>
          </a:xfrm>
        </p:spPr>
        <p:txBody>
          <a:bodyPr>
            <a:noAutofit/>
          </a:bodyPr>
          <a:lstStyle/>
          <a:p>
            <a:pPr algn="l"/>
            <a:r>
              <a:rPr lang="en-US" sz="3200" b="1" dirty="0">
                <a:latin typeface="Calibri" panose="020F0502020204030204" pitchFamily="34" charset="0"/>
                <a:cs typeface="Calibri" panose="020F0502020204030204" pitchFamily="34" charset="0"/>
              </a:rPr>
              <a:t>Why Aflac group Hospital Indemnity insurance may be right for you.</a:t>
            </a:r>
          </a:p>
        </p:txBody>
      </p:sp>
      <p:sp>
        <p:nvSpPr>
          <p:cNvPr id="5" name="Content Placeholder 2"/>
          <p:cNvSpPr>
            <a:spLocks noGrp="1"/>
          </p:cNvSpPr>
          <p:nvPr>
            <p:ph idx="4294967295"/>
          </p:nvPr>
        </p:nvSpPr>
        <p:spPr>
          <a:xfrm>
            <a:off x="3276600" y="1914103"/>
            <a:ext cx="6477000" cy="3581400"/>
          </a:xfrm>
        </p:spPr>
        <p:txBody>
          <a:bodyPr>
            <a:normAutofit fontScale="92500" lnSpcReduction="20000"/>
          </a:bodyPr>
          <a:lstStyle/>
          <a:p>
            <a:pPr marL="0" indent="0">
              <a:buNone/>
            </a:pPr>
            <a:r>
              <a:rPr lang="en-US" sz="1800" dirty="0">
                <a:latin typeface="Calibri" panose="020F0502020204030204" pitchFamily="34" charset="0"/>
              </a:rPr>
              <a:t>Hospital Admission Benefit  </a:t>
            </a:r>
            <a:r>
              <a:rPr lang="en-US" sz="1800" b="1" dirty="0">
                <a:latin typeface="Calibri" panose="020F0502020204030204" pitchFamily="34" charset="0"/>
              </a:rPr>
              <a:t>$2,000 or $1,000 when admitted as inpatient</a:t>
            </a:r>
            <a:endParaRPr lang="en-US" sz="1800" dirty="0">
              <a:latin typeface="Calibri" panose="020F0502020204030204" pitchFamily="34" charset="0"/>
            </a:endParaRPr>
          </a:p>
          <a:p>
            <a:pPr marL="0" indent="0">
              <a:buNone/>
            </a:pPr>
            <a:endParaRPr lang="en-US" sz="1800" dirty="0">
              <a:latin typeface="Calibri" panose="020F0502020204030204" pitchFamily="34" charset="0"/>
            </a:endParaRPr>
          </a:p>
          <a:p>
            <a:pPr marL="0" indent="0">
              <a:buNone/>
            </a:pPr>
            <a:r>
              <a:rPr lang="en-US" sz="1800" dirty="0">
                <a:latin typeface="Calibri" panose="020F0502020204030204" pitchFamily="34" charset="0"/>
              </a:rPr>
              <a:t>Hospital Confinement Benefit  </a:t>
            </a:r>
            <a:r>
              <a:rPr lang="en-US" sz="1800" b="1" dirty="0">
                <a:latin typeface="Calibri" panose="020F0502020204030204" pitchFamily="34" charset="0"/>
              </a:rPr>
              <a:t>$200 or $100/day max 31 days per covered sickness or accident</a:t>
            </a:r>
            <a:endParaRPr lang="en-US" sz="1800" dirty="0">
              <a:latin typeface="Calibri" panose="020F0502020204030204" pitchFamily="34" charset="0"/>
            </a:endParaRPr>
          </a:p>
          <a:p>
            <a:pPr marL="0" indent="0">
              <a:buNone/>
            </a:pPr>
            <a:endParaRPr lang="en-US" sz="1800" dirty="0">
              <a:latin typeface="Calibri" panose="020F0502020204030204" pitchFamily="34" charset="0"/>
            </a:endParaRPr>
          </a:p>
          <a:p>
            <a:pPr marL="0" indent="0">
              <a:buNone/>
            </a:pPr>
            <a:r>
              <a:rPr lang="en-US" sz="1800" dirty="0">
                <a:latin typeface="Calibri" panose="020F0502020204030204" pitchFamily="34" charset="0"/>
              </a:rPr>
              <a:t>Hospital Intensive Care Benefit </a:t>
            </a:r>
            <a:r>
              <a:rPr lang="en-US" sz="1800" b="1" dirty="0">
                <a:latin typeface="Calibri" panose="020F0502020204030204" pitchFamily="34" charset="0"/>
              </a:rPr>
              <a:t>$200 or $100/day, max 10 days per covered sickness or accident</a:t>
            </a:r>
          </a:p>
          <a:p>
            <a:pPr marL="0" indent="0">
              <a:buNone/>
            </a:pPr>
            <a:endParaRPr lang="en-US" sz="1800" dirty="0">
              <a:latin typeface="Calibri" panose="020F0502020204030204" pitchFamily="34" charset="0"/>
            </a:endParaRPr>
          </a:p>
          <a:p>
            <a:pPr marL="0" indent="0">
              <a:buNone/>
            </a:pPr>
            <a:r>
              <a:rPr lang="en-US" sz="1800" b="1" dirty="0">
                <a:latin typeface="Calibri" panose="020F0502020204030204" pitchFamily="34" charset="0"/>
              </a:rPr>
              <a:t>Guaranteed Issue AND No Pre-Existing Conditions exclusion for Employee AND Spouse</a:t>
            </a:r>
          </a:p>
          <a:p>
            <a:pPr marL="0" indent="0">
              <a:buNone/>
            </a:pPr>
            <a:endParaRPr lang="en-US" sz="1800" b="1" dirty="0">
              <a:latin typeface="Calibri" panose="020F0502020204030204" pitchFamily="34" charset="0"/>
            </a:endParaRPr>
          </a:p>
          <a:p>
            <a:pPr marL="0" indent="0">
              <a:buNone/>
            </a:pPr>
            <a:endParaRPr lang="en-US" sz="1800" b="1" dirty="0">
              <a:latin typeface="Calibri" panose="020F050202020403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721" y="1676400"/>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563" y="2590800"/>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560" y="3505200"/>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560" y="4495800"/>
            <a:ext cx="585714" cy="47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27855073-C087-4E63-BA06-AE965FD896B7}"/>
              </a:ext>
            </a:extLst>
          </p:cNvPr>
          <p:cNvSpPr txBox="1"/>
          <p:nvPr/>
        </p:nvSpPr>
        <p:spPr>
          <a:xfrm>
            <a:off x="3276600" y="5724104"/>
            <a:ext cx="3733800" cy="307777"/>
          </a:xfrm>
          <a:prstGeom prst="rect">
            <a:avLst/>
          </a:prstGeom>
          <a:noFill/>
          <a:ln>
            <a:solidFill>
              <a:schemeClr val="tx1"/>
            </a:solidFill>
          </a:ln>
        </p:spPr>
        <p:txBody>
          <a:bodyPr wrap="square" rtlCol="0">
            <a:spAutoFit/>
          </a:bodyPr>
          <a:lstStyle/>
          <a:p>
            <a:r>
              <a:rPr lang="en-US" sz="1400" dirty="0">
                <a:latin typeface="Calibri" panose="020F0502020204030204" pitchFamily="34" charset="0"/>
                <a:cs typeface="Calibri" panose="020F0502020204030204" pitchFamily="34" charset="0"/>
              </a:rPr>
              <a:t>*Must be enrolled in plan for full year</a:t>
            </a:r>
          </a:p>
        </p:txBody>
      </p:sp>
      <p:sp>
        <p:nvSpPr>
          <p:cNvPr id="3" name="Slide Number Placeholder 2">
            <a:extLst>
              <a:ext uri="{FF2B5EF4-FFF2-40B4-BE49-F238E27FC236}">
                <a16:creationId xmlns:a16="http://schemas.microsoft.com/office/drawing/2014/main" id="{84C25EB9-0E8E-CD83-16BF-72BF7019BE94}"/>
              </a:ext>
            </a:extLst>
          </p:cNvPr>
          <p:cNvSpPr>
            <a:spLocks noGrp="1"/>
          </p:cNvSpPr>
          <p:nvPr>
            <p:ph type="sldNum" sz="quarter" idx="12"/>
          </p:nvPr>
        </p:nvSpPr>
        <p:spPr/>
        <p:txBody>
          <a:bodyPr/>
          <a:lstStyle/>
          <a:p>
            <a:fld id="{3A98EE3D-8CD1-4C3F-BD1C-C98C9596463C}" type="slidenum">
              <a:rPr lang="en-US" smtClean="0"/>
              <a:t>68</a:t>
            </a:fld>
            <a:endParaRPr lang="en-US" dirty="0"/>
          </a:p>
        </p:txBody>
      </p:sp>
    </p:spTree>
    <p:extLst>
      <p:ext uri="{BB962C8B-B14F-4D97-AF65-F5344CB8AC3E}">
        <p14:creationId xmlns:p14="http://schemas.microsoft.com/office/powerpoint/2010/main" val="39421255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22" y="531817"/>
            <a:ext cx="8534400" cy="530580"/>
          </a:xfrm>
        </p:spPr>
        <p:txBody>
          <a:bodyPr>
            <a:noAutofit/>
          </a:bodyPr>
          <a:lstStyle/>
          <a:p>
            <a:r>
              <a:rPr lang="en-US" sz="3200" b="1" dirty="0">
                <a:latin typeface="Calibri" panose="020F0502020204030204" pitchFamily="34" charset="0"/>
              </a:rPr>
              <a:t>Legal Assistance (MetLife Legal Plan) </a:t>
            </a:r>
          </a:p>
        </p:txBody>
      </p:sp>
      <p:sp>
        <p:nvSpPr>
          <p:cNvPr id="3" name="Content Placeholder 2"/>
          <p:cNvSpPr>
            <a:spLocks noGrp="1"/>
          </p:cNvSpPr>
          <p:nvPr>
            <p:ph idx="1"/>
          </p:nvPr>
        </p:nvSpPr>
        <p:spPr>
          <a:xfrm>
            <a:off x="1676400" y="1447800"/>
            <a:ext cx="8229600" cy="4800600"/>
          </a:xfrm>
        </p:spPr>
        <p:txBody>
          <a:bodyPr/>
          <a:lstStyle/>
          <a:p>
            <a:r>
              <a:rPr lang="en-US" sz="1800" dirty="0">
                <a:latin typeface="Calibri" panose="020F0502020204030204" pitchFamily="34" charset="0"/>
              </a:rPr>
              <a:t>More than 13,000 attorneys, covering all 50 states</a:t>
            </a:r>
          </a:p>
          <a:p>
            <a:pPr lvl="1"/>
            <a:r>
              <a:rPr lang="en-US" sz="1600" dirty="0">
                <a:solidFill>
                  <a:schemeClr val="tx1"/>
                </a:solidFill>
                <a:latin typeface="Calibri" panose="020F0502020204030204" pitchFamily="34" charset="0"/>
              </a:rPr>
              <a:t>Strong network of attorneys in VA</a:t>
            </a:r>
          </a:p>
          <a:p>
            <a:r>
              <a:rPr lang="en-US" sz="1800" dirty="0">
                <a:latin typeface="Calibri" panose="020F0502020204030204" pitchFamily="34" charset="0"/>
              </a:rPr>
              <a:t>No deductible, claim forms, or usage limits</a:t>
            </a:r>
          </a:p>
          <a:p>
            <a:r>
              <a:rPr lang="en-US" sz="1800" dirty="0">
                <a:latin typeface="Calibri" panose="020F0502020204030204" pitchFamily="34" charset="0"/>
              </a:rPr>
              <a:t>Plan is portable (changing from 30 months to 12 months of premium payments)</a:t>
            </a:r>
          </a:p>
          <a:p>
            <a:r>
              <a:rPr lang="en-US" sz="1800" dirty="0">
                <a:latin typeface="Calibri" panose="020F0502020204030204" pitchFamily="34" charset="0"/>
              </a:rPr>
              <a:t>Spouse and dependent coverage included</a:t>
            </a:r>
          </a:p>
          <a:p>
            <a:r>
              <a:rPr lang="en-US" sz="1800" dirty="0">
                <a:latin typeface="Calibri" panose="020F0502020204030204" pitchFamily="34" charset="0"/>
              </a:rPr>
              <a:t>Provides full coverage for most legal matters:</a:t>
            </a:r>
          </a:p>
          <a:p>
            <a:pPr lvl="1"/>
            <a:r>
              <a:rPr lang="en-US" sz="1600" dirty="0">
                <a:solidFill>
                  <a:schemeClr val="tx1"/>
                </a:solidFill>
                <a:latin typeface="Calibri" panose="020F0502020204030204" pitchFamily="34" charset="0"/>
              </a:rPr>
              <a:t>Money matters, home and real estate, estate planning, living will preparation, family and personal, civil lawsuits, elder care issues, vehicles and driving, adoption assistance</a:t>
            </a:r>
          </a:p>
          <a:p>
            <a:r>
              <a:rPr lang="en-US" sz="1800" dirty="0">
                <a:latin typeface="Calibri" panose="020F0502020204030204" pitchFamily="34" charset="0"/>
              </a:rPr>
              <a:t>Monthly rate - $16.50</a:t>
            </a:r>
          </a:p>
          <a:p>
            <a:pPr lvl="1"/>
            <a:r>
              <a:rPr lang="en-US" sz="1600" dirty="0">
                <a:solidFill>
                  <a:schemeClr val="tx1"/>
                </a:solidFill>
                <a:latin typeface="Calibri" panose="020F0502020204030204" pitchFamily="34" charset="0"/>
              </a:rPr>
              <a:t>Paid on an after-tax basis</a:t>
            </a:r>
          </a:p>
          <a:p>
            <a:pPr lvl="1"/>
            <a:r>
              <a:rPr lang="en-US" sz="1600" dirty="0">
                <a:solidFill>
                  <a:schemeClr val="tx1"/>
                </a:solidFill>
                <a:latin typeface="Calibri" panose="020F0502020204030204" pitchFamily="34" charset="0"/>
              </a:rPr>
              <a:t>Enrollment is locked in for one year</a:t>
            </a:r>
          </a:p>
          <a:p>
            <a:pPr lvl="1"/>
            <a:endParaRPr lang="en-US" dirty="0"/>
          </a:p>
        </p:txBody>
      </p:sp>
      <p:sp>
        <p:nvSpPr>
          <p:cNvPr id="4" name="Slide Number Placeholder 3">
            <a:extLst>
              <a:ext uri="{FF2B5EF4-FFF2-40B4-BE49-F238E27FC236}">
                <a16:creationId xmlns:a16="http://schemas.microsoft.com/office/drawing/2014/main" id="{4F9287E3-6ADC-761D-F624-509D4A795BD3}"/>
              </a:ext>
            </a:extLst>
          </p:cNvPr>
          <p:cNvSpPr>
            <a:spLocks noGrp="1"/>
          </p:cNvSpPr>
          <p:nvPr>
            <p:ph type="sldNum" sz="quarter" idx="12"/>
          </p:nvPr>
        </p:nvSpPr>
        <p:spPr/>
        <p:txBody>
          <a:bodyPr/>
          <a:lstStyle/>
          <a:p>
            <a:fld id="{3A98EE3D-8CD1-4C3F-BD1C-C98C9596463C}" type="slidenum">
              <a:rPr lang="en-US" smtClean="0"/>
              <a:t>69</a:t>
            </a:fld>
            <a:endParaRPr lang="en-US" dirty="0"/>
          </a:p>
        </p:txBody>
      </p:sp>
      <p:sp>
        <p:nvSpPr>
          <p:cNvPr id="5" name="TextBox 4">
            <a:extLst>
              <a:ext uri="{FF2B5EF4-FFF2-40B4-BE49-F238E27FC236}">
                <a16:creationId xmlns:a16="http://schemas.microsoft.com/office/drawing/2014/main" id="{0E0F63D7-B98A-72D8-64D6-DC05566F9D82}"/>
              </a:ext>
            </a:extLst>
          </p:cNvPr>
          <p:cNvSpPr txBox="1"/>
          <p:nvPr/>
        </p:nvSpPr>
        <p:spPr>
          <a:xfrm>
            <a:off x="8840374" y="1342239"/>
            <a:ext cx="3087595" cy="1077218"/>
          </a:xfrm>
          <a:prstGeom prst="rect">
            <a:avLst/>
          </a:prstGeom>
          <a:noFill/>
          <a:ln>
            <a:solidFill>
              <a:schemeClr val="tx1"/>
            </a:solidFill>
          </a:ln>
        </p:spPr>
        <p:txBody>
          <a:bodyPr wrap="square" rtlCol="0">
            <a:spAutoFit/>
          </a:bodyPr>
          <a:lstStyle/>
          <a:p>
            <a:r>
              <a:rPr lang="en-US" sz="1600" dirty="0">
                <a:latin typeface="Calibri" panose="020F0502020204030204" pitchFamily="34" charset="0"/>
                <a:cs typeface="Calibri" panose="020F0502020204030204" pitchFamily="34" charset="0"/>
              </a:rPr>
              <a:t>2023 Enhancements: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ID management services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4 hours for non-covered attorney services</a:t>
            </a:r>
          </a:p>
        </p:txBody>
      </p:sp>
    </p:spTree>
    <p:extLst>
      <p:ext uri="{BB962C8B-B14F-4D97-AF65-F5344CB8AC3E}">
        <p14:creationId xmlns:p14="http://schemas.microsoft.com/office/powerpoint/2010/main" val="2325123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795007" y="629921"/>
            <a:ext cx="3401567" cy="2267711"/>
          </a:xfrm>
          <a:prstGeom prst="rect">
            <a:avLst/>
          </a:prstGeom>
        </p:spPr>
      </p:pic>
      <p:pic>
        <p:nvPicPr>
          <p:cNvPr id="3" name="object 3"/>
          <p:cNvPicPr/>
          <p:nvPr/>
        </p:nvPicPr>
        <p:blipFill>
          <a:blip r:embed="rId3" cstate="print"/>
          <a:stretch>
            <a:fillRect/>
          </a:stretch>
        </p:blipFill>
        <p:spPr>
          <a:xfrm>
            <a:off x="6872223" y="3962401"/>
            <a:ext cx="3401567" cy="2267711"/>
          </a:xfrm>
          <a:prstGeom prst="rect">
            <a:avLst/>
          </a:prstGeom>
        </p:spPr>
      </p:pic>
      <p:sp>
        <p:nvSpPr>
          <p:cNvPr id="4" name="object 4"/>
          <p:cNvSpPr/>
          <p:nvPr/>
        </p:nvSpPr>
        <p:spPr>
          <a:xfrm>
            <a:off x="2031" y="2174239"/>
            <a:ext cx="6793653" cy="3391747"/>
          </a:xfrm>
          <a:custGeom>
            <a:avLst/>
            <a:gdLst/>
            <a:ahLst/>
            <a:cxnLst/>
            <a:rect l="l" t="t" r="r" b="b"/>
            <a:pathLst>
              <a:path w="5095240" h="2543810">
                <a:moveTo>
                  <a:pt x="5094744" y="0"/>
                </a:moveTo>
                <a:lnTo>
                  <a:pt x="0" y="0"/>
                </a:lnTo>
                <a:lnTo>
                  <a:pt x="0" y="2543556"/>
                </a:lnTo>
                <a:lnTo>
                  <a:pt x="5094744" y="2543556"/>
                </a:lnTo>
                <a:lnTo>
                  <a:pt x="5094744" y="0"/>
                </a:lnTo>
                <a:close/>
              </a:path>
            </a:pathLst>
          </a:custGeom>
          <a:solidFill>
            <a:srgbClr val="DCEBF8">
              <a:alpha val="83529"/>
            </a:srgbClr>
          </a:solidFill>
        </p:spPr>
        <p:txBody>
          <a:bodyPr wrap="square" lIns="0" tIns="0" rIns="0" bIns="0" rtlCol="0"/>
          <a:lstStyle/>
          <a:p>
            <a:endParaRPr sz="2400"/>
          </a:p>
        </p:txBody>
      </p:sp>
      <p:pic>
        <p:nvPicPr>
          <p:cNvPr id="5" name="object 5"/>
          <p:cNvPicPr/>
          <p:nvPr/>
        </p:nvPicPr>
        <p:blipFill>
          <a:blip r:embed="rId4" cstate="print"/>
          <a:stretch>
            <a:fillRect/>
          </a:stretch>
        </p:blipFill>
        <p:spPr>
          <a:xfrm>
            <a:off x="8794495" y="2184401"/>
            <a:ext cx="3397503" cy="2265679"/>
          </a:xfrm>
          <a:prstGeom prst="rect">
            <a:avLst/>
          </a:prstGeom>
        </p:spPr>
      </p:pic>
      <p:sp>
        <p:nvSpPr>
          <p:cNvPr id="6" name="object 6"/>
          <p:cNvSpPr txBox="1"/>
          <p:nvPr/>
        </p:nvSpPr>
        <p:spPr>
          <a:xfrm>
            <a:off x="253998" y="3480820"/>
            <a:ext cx="2010833" cy="1494426"/>
          </a:xfrm>
          <a:prstGeom prst="rect">
            <a:avLst/>
          </a:prstGeom>
        </p:spPr>
        <p:txBody>
          <a:bodyPr vert="horz" wrap="square" lIns="0" tIns="16933" rIns="0" bIns="0" rtlCol="0">
            <a:spAutoFit/>
          </a:bodyPr>
          <a:lstStyle/>
          <a:p>
            <a:pPr marL="16086" marR="6773" algn="ctr">
              <a:spcBef>
                <a:spcPts val="133"/>
              </a:spcBef>
            </a:pPr>
            <a:r>
              <a:rPr sz="1600" dirty="0">
                <a:solidFill>
                  <a:srgbClr val="5E5E5E"/>
                </a:solidFill>
                <a:latin typeface="Calibri" panose="020F0502020204030204" pitchFamily="34" charset="0"/>
                <a:cs typeface="Calibri" panose="020F0502020204030204" pitchFamily="34" charset="0"/>
              </a:rPr>
              <a:t>Access</a:t>
            </a:r>
            <a:r>
              <a:rPr sz="1600" spc="-1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to</a:t>
            </a:r>
            <a:r>
              <a:rPr sz="1600" spc="-7"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screenings, </a:t>
            </a:r>
            <a:r>
              <a:rPr sz="1600" dirty="0">
                <a:solidFill>
                  <a:srgbClr val="5E5E5E"/>
                </a:solidFill>
                <a:latin typeface="Calibri" panose="020F0502020204030204" pitchFamily="34" charset="0"/>
                <a:cs typeface="Calibri" panose="020F0502020204030204" pitchFamily="34" charset="0"/>
              </a:rPr>
              <a:t>tools,</a:t>
            </a:r>
            <a:r>
              <a:rPr sz="1600" spc="-2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and</a:t>
            </a:r>
            <a:r>
              <a:rPr sz="1600" spc="-4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trackers</a:t>
            </a:r>
            <a:r>
              <a:rPr sz="1600" spc="-7" dirty="0">
                <a:solidFill>
                  <a:srgbClr val="5E5E5E"/>
                </a:solidFill>
                <a:latin typeface="Calibri" panose="020F0502020204030204" pitchFamily="34" charset="0"/>
                <a:cs typeface="Calibri" panose="020F0502020204030204" pitchFamily="34" charset="0"/>
              </a:rPr>
              <a:t> </a:t>
            </a:r>
            <a:r>
              <a:rPr sz="1600" spc="-33" dirty="0">
                <a:solidFill>
                  <a:srgbClr val="5E5E5E"/>
                </a:solidFill>
                <a:latin typeface="Calibri" panose="020F0502020204030204" pitchFamily="34" charset="0"/>
                <a:cs typeface="Calibri" panose="020F0502020204030204" pitchFamily="34" charset="0"/>
              </a:rPr>
              <a:t>for </a:t>
            </a:r>
            <a:r>
              <a:rPr sz="1600" spc="-13" dirty="0">
                <a:solidFill>
                  <a:srgbClr val="5E5E5E"/>
                </a:solidFill>
                <a:latin typeface="Calibri" panose="020F0502020204030204" pitchFamily="34" charset="0"/>
                <a:cs typeface="Calibri" panose="020F0502020204030204" pitchFamily="34" charset="0"/>
              </a:rPr>
              <a:t>preconception/fertility, pregnancy,</a:t>
            </a:r>
            <a:r>
              <a:rPr sz="1600" spc="-87" dirty="0">
                <a:solidFill>
                  <a:srgbClr val="5E5E5E"/>
                </a:solidFill>
                <a:latin typeface="Calibri" panose="020F0502020204030204" pitchFamily="34" charset="0"/>
                <a:cs typeface="Calibri" panose="020F0502020204030204" pitchFamily="34" charset="0"/>
              </a:rPr>
              <a:t> </a:t>
            </a:r>
            <a:r>
              <a:rPr sz="1600" spc="-33" dirty="0">
                <a:solidFill>
                  <a:srgbClr val="5E5E5E"/>
                </a:solidFill>
                <a:latin typeface="Calibri" panose="020F0502020204030204" pitchFamily="34" charset="0"/>
                <a:cs typeface="Calibri" panose="020F0502020204030204" pitchFamily="34" charset="0"/>
              </a:rPr>
              <a:t>and </a:t>
            </a:r>
            <a:r>
              <a:rPr sz="1600" dirty="0">
                <a:solidFill>
                  <a:srgbClr val="5E5E5E"/>
                </a:solidFill>
                <a:latin typeface="Calibri" panose="020F0502020204030204" pitchFamily="34" charset="0"/>
                <a:cs typeface="Calibri" panose="020F0502020204030204" pitchFamily="34" charset="0"/>
              </a:rPr>
              <a:t>children</a:t>
            </a:r>
            <a:r>
              <a:rPr sz="1600" spc="-6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through</a:t>
            </a:r>
            <a:r>
              <a:rPr sz="1600" spc="-47" dirty="0">
                <a:solidFill>
                  <a:srgbClr val="5E5E5E"/>
                </a:solidFill>
                <a:latin typeface="Calibri" panose="020F0502020204030204" pitchFamily="34" charset="0"/>
                <a:cs typeface="Calibri" panose="020F0502020204030204" pitchFamily="34" charset="0"/>
              </a:rPr>
              <a:t> </a:t>
            </a:r>
            <a:r>
              <a:rPr sz="1600" spc="-33" dirty="0">
                <a:solidFill>
                  <a:srgbClr val="5E5E5E"/>
                </a:solidFill>
                <a:latin typeface="Calibri" panose="020F0502020204030204" pitchFamily="34" charset="0"/>
                <a:cs typeface="Calibri" panose="020F0502020204030204" pitchFamily="34" charset="0"/>
              </a:rPr>
              <a:t>age </a:t>
            </a:r>
            <a:r>
              <a:rPr sz="1600" dirty="0">
                <a:solidFill>
                  <a:srgbClr val="5E5E5E"/>
                </a:solidFill>
                <a:latin typeface="Calibri" panose="020F0502020204030204" pitchFamily="34" charset="0"/>
                <a:cs typeface="Calibri" panose="020F0502020204030204" pitchFamily="34" charset="0"/>
              </a:rPr>
              <a:t>five</a:t>
            </a:r>
            <a:r>
              <a:rPr sz="1600" spc="-20"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(and</a:t>
            </a:r>
            <a:r>
              <a:rPr sz="1600" spc="-33"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beyond)</a:t>
            </a:r>
            <a:endParaRPr sz="1600" dirty="0">
              <a:latin typeface="Calibri" panose="020F0502020204030204" pitchFamily="34" charset="0"/>
              <a:cs typeface="Calibri" panose="020F0502020204030204" pitchFamily="34" charset="0"/>
            </a:endParaRPr>
          </a:p>
        </p:txBody>
      </p:sp>
      <p:sp>
        <p:nvSpPr>
          <p:cNvPr id="7" name="object 7"/>
          <p:cNvSpPr txBox="1"/>
          <p:nvPr/>
        </p:nvSpPr>
        <p:spPr>
          <a:xfrm>
            <a:off x="2481274" y="3464970"/>
            <a:ext cx="1717887" cy="1248205"/>
          </a:xfrm>
          <a:prstGeom prst="rect">
            <a:avLst/>
          </a:prstGeom>
        </p:spPr>
        <p:txBody>
          <a:bodyPr vert="horz" wrap="square" lIns="0" tIns="16933" rIns="0" bIns="0" rtlCol="0">
            <a:spAutoFit/>
          </a:bodyPr>
          <a:lstStyle/>
          <a:p>
            <a:pPr marL="16933" marR="6773" indent="-847" algn="ctr">
              <a:spcBef>
                <a:spcPts val="133"/>
              </a:spcBef>
            </a:pPr>
            <a:r>
              <a:rPr sz="1600" dirty="0">
                <a:solidFill>
                  <a:srgbClr val="5E5E5E"/>
                </a:solidFill>
                <a:latin typeface="Calibri" panose="020F0502020204030204" pitchFamily="34" charset="0"/>
                <a:cs typeface="Calibri" panose="020F0502020204030204" pitchFamily="34" charset="0"/>
              </a:rPr>
              <a:t>Digital</a:t>
            </a:r>
            <a:r>
              <a:rPr sz="1600" spc="-53"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program </a:t>
            </a:r>
            <a:r>
              <a:rPr sz="1600" dirty="0">
                <a:solidFill>
                  <a:srgbClr val="5E5E5E"/>
                </a:solidFill>
                <a:latin typeface="Calibri" panose="020F0502020204030204" pitchFamily="34" charset="0"/>
                <a:cs typeface="Calibri" panose="020F0502020204030204" pitchFamily="34" charset="0"/>
              </a:rPr>
              <a:t>available</a:t>
            </a:r>
            <a:r>
              <a:rPr sz="1600" spc="-80" dirty="0">
                <a:solidFill>
                  <a:srgbClr val="5E5E5E"/>
                </a:solidFill>
                <a:latin typeface="Calibri" panose="020F0502020204030204" pitchFamily="34" charset="0"/>
                <a:cs typeface="Calibri" panose="020F0502020204030204" pitchFamily="34" charset="0"/>
              </a:rPr>
              <a:t> </a:t>
            </a:r>
            <a:r>
              <a:rPr sz="1600" spc="-27" dirty="0">
                <a:solidFill>
                  <a:srgbClr val="5E5E5E"/>
                </a:solidFill>
                <a:latin typeface="Calibri" panose="020F0502020204030204" pitchFamily="34" charset="0"/>
                <a:cs typeface="Calibri" panose="020F0502020204030204" pitchFamily="34" charset="0"/>
              </a:rPr>
              <a:t>24/7 </a:t>
            </a:r>
            <a:r>
              <a:rPr sz="1600" dirty="0">
                <a:solidFill>
                  <a:srgbClr val="5E5E5E"/>
                </a:solidFill>
                <a:latin typeface="Calibri" panose="020F0502020204030204" pitchFamily="34" charset="0"/>
                <a:cs typeface="Calibri" panose="020F0502020204030204" pitchFamily="34" charset="0"/>
              </a:rPr>
              <a:t>through</a:t>
            </a:r>
            <a:r>
              <a:rPr sz="1600" spc="-47" dirty="0">
                <a:solidFill>
                  <a:srgbClr val="5E5E5E"/>
                </a:solidFill>
                <a:latin typeface="Calibri" panose="020F0502020204030204" pitchFamily="34" charset="0"/>
                <a:cs typeface="Calibri" panose="020F0502020204030204" pitchFamily="34" charset="0"/>
              </a:rPr>
              <a:t> </a:t>
            </a:r>
            <a:r>
              <a:rPr sz="1600" spc="-33" dirty="0">
                <a:solidFill>
                  <a:srgbClr val="5E5E5E"/>
                </a:solidFill>
                <a:latin typeface="Calibri" panose="020F0502020204030204" pitchFamily="34" charset="0"/>
                <a:cs typeface="Calibri" panose="020F0502020204030204" pitchFamily="34" charset="0"/>
              </a:rPr>
              <a:t>our </a:t>
            </a:r>
            <a:r>
              <a:rPr sz="1600" dirty="0">
                <a:solidFill>
                  <a:srgbClr val="5E5E5E"/>
                </a:solidFill>
                <a:latin typeface="Calibri" panose="020F0502020204030204" pitchFamily="34" charset="0"/>
                <a:cs typeface="Calibri" panose="020F0502020204030204" pitchFamily="34" charset="0"/>
              </a:rPr>
              <a:t>Sydney</a:t>
            </a:r>
            <a:r>
              <a:rPr sz="1600" spc="-4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SM</a:t>
            </a:r>
            <a:r>
              <a:rPr sz="1600" spc="7"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Health </a:t>
            </a:r>
            <a:r>
              <a:rPr sz="1600" dirty="0">
                <a:solidFill>
                  <a:srgbClr val="5E5E5E"/>
                </a:solidFill>
                <a:latin typeface="Calibri" panose="020F0502020204030204" pitchFamily="34" charset="0"/>
                <a:cs typeface="Calibri" panose="020F0502020204030204" pitchFamily="34" charset="0"/>
              </a:rPr>
              <a:t>mobile</a:t>
            </a:r>
            <a:r>
              <a:rPr sz="1600" spc="-47" dirty="0">
                <a:solidFill>
                  <a:srgbClr val="5E5E5E"/>
                </a:solidFill>
                <a:latin typeface="Calibri" panose="020F0502020204030204" pitchFamily="34" charset="0"/>
                <a:cs typeface="Calibri" panose="020F0502020204030204" pitchFamily="34" charset="0"/>
              </a:rPr>
              <a:t> </a:t>
            </a:r>
            <a:r>
              <a:rPr sz="1600" spc="-33" dirty="0">
                <a:solidFill>
                  <a:srgbClr val="5E5E5E"/>
                </a:solidFill>
                <a:latin typeface="Calibri" panose="020F0502020204030204" pitchFamily="34" charset="0"/>
                <a:cs typeface="Calibri" panose="020F0502020204030204" pitchFamily="34" charset="0"/>
              </a:rPr>
              <a:t>app</a:t>
            </a:r>
            <a:endParaRPr sz="1600">
              <a:latin typeface="Calibri" panose="020F0502020204030204" pitchFamily="34" charset="0"/>
              <a:cs typeface="Calibri" panose="020F0502020204030204" pitchFamily="34" charset="0"/>
            </a:endParaRPr>
          </a:p>
        </p:txBody>
      </p:sp>
      <p:sp>
        <p:nvSpPr>
          <p:cNvPr id="8" name="object 8"/>
          <p:cNvSpPr txBox="1"/>
          <p:nvPr/>
        </p:nvSpPr>
        <p:spPr>
          <a:xfrm>
            <a:off x="4382615" y="3464970"/>
            <a:ext cx="2106507" cy="1986868"/>
          </a:xfrm>
          <a:prstGeom prst="rect">
            <a:avLst/>
          </a:prstGeom>
        </p:spPr>
        <p:txBody>
          <a:bodyPr vert="horz" wrap="square" lIns="0" tIns="16933" rIns="0" bIns="0" rtlCol="0">
            <a:spAutoFit/>
          </a:bodyPr>
          <a:lstStyle/>
          <a:p>
            <a:pPr marL="16933" marR="6773" indent="-4233" algn="ctr">
              <a:spcBef>
                <a:spcPts val="133"/>
              </a:spcBef>
            </a:pPr>
            <a:r>
              <a:rPr sz="1600" dirty="0">
                <a:solidFill>
                  <a:srgbClr val="5E5E5E"/>
                </a:solidFill>
                <a:latin typeface="Calibri" panose="020F0502020204030204" pitchFamily="34" charset="0"/>
                <a:cs typeface="Calibri" panose="020F0502020204030204" pitchFamily="34" charset="0"/>
              </a:rPr>
              <a:t>Extensive</a:t>
            </a:r>
            <a:r>
              <a:rPr sz="1600" spc="-60"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content </a:t>
            </a:r>
            <a:r>
              <a:rPr sz="1600" dirty="0">
                <a:solidFill>
                  <a:srgbClr val="5E5E5E"/>
                </a:solidFill>
                <a:latin typeface="Calibri" panose="020F0502020204030204" pitchFamily="34" charset="0"/>
                <a:cs typeface="Calibri" panose="020F0502020204030204" pitchFamily="34" charset="0"/>
              </a:rPr>
              <a:t>library</a:t>
            </a:r>
            <a:r>
              <a:rPr sz="1600" spc="-4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covering</a:t>
            </a:r>
            <a:r>
              <a:rPr sz="1600" spc="-53"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topics </a:t>
            </a:r>
            <a:r>
              <a:rPr sz="1600" dirty="0">
                <a:solidFill>
                  <a:srgbClr val="5E5E5E"/>
                </a:solidFill>
                <a:latin typeface="Calibri" panose="020F0502020204030204" pitchFamily="34" charset="0"/>
                <a:cs typeface="Calibri" panose="020F0502020204030204" pitchFamily="34" charset="0"/>
              </a:rPr>
              <a:t>to</a:t>
            </a:r>
            <a:r>
              <a:rPr sz="1600" spc="-1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support</a:t>
            </a:r>
            <a:r>
              <a:rPr sz="1600" spc="-27"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diverse </a:t>
            </a:r>
            <a:r>
              <a:rPr sz="1600" dirty="0">
                <a:solidFill>
                  <a:srgbClr val="5E5E5E"/>
                </a:solidFill>
                <a:latin typeface="Calibri" panose="020F0502020204030204" pitchFamily="34" charset="0"/>
                <a:cs typeface="Calibri" panose="020F0502020204030204" pitchFamily="34" charset="0"/>
              </a:rPr>
              <a:t>families</a:t>
            </a:r>
            <a:r>
              <a:rPr sz="1600" spc="-5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on</a:t>
            </a:r>
            <a:r>
              <a:rPr sz="1600" spc="-3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their</a:t>
            </a:r>
            <a:r>
              <a:rPr sz="1600" spc="-27" dirty="0">
                <a:solidFill>
                  <a:srgbClr val="5E5E5E"/>
                </a:solidFill>
                <a:latin typeface="Calibri" panose="020F0502020204030204" pitchFamily="34" charset="0"/>
                <a:cs typeface="Calibri" panose="020F0502020204030204" pitchFamily="34" charset="0"/>
              </a:rPr>
              <a:t> path</a:t>
            </a:r>
            <a:r>
              <a:rPr sz="1600" spc="66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to</a:t>
            </a:r>
            <a:r>
              <a:rPr sz="1600" spc="-7"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parenthood</a:t>
            </a:r>
            <a:r>
              <a:rPr sz="1600" spc="66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including</a:t>
            </a:r>
            <a:r>
              <a:rPr sz="1600" spc="-73"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single</a:t>
            </a:r>
            <a:r>
              <a:rPr sz="1600" spc="66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parents</a:t>
            </a:r>
            <a:r>
              <a:rPr sz="1600" spc="-53"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and</a:t>
            </a:r>
            <a:r>
              <a:rPr sz="1600" spc="-2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same-</a:t>
            </a:r>
            <a:r>
              <a:rPr sz="1600" spc="-33" dirty="0">
                <a:solidFill>
                  <a:srgbClr val="5E5E5E"/>
                </a:solidFill>
                <a:latin typeface="Calibri" panose="020F0502020204030204" pitchFamily="34" charset="0"/>
                <a:cs typeface="Calibri" panose="020F0502020204030204" pitchFamily="34" charset="0"/>
              </a:rPr>
              <a:t>sex </a:t>
            </a:r>
            <a:r>
              <a:rPr sz="1600" dirty="0">
                <a:solidFill>
                  <a:srgbClr val="5E5E5E"/>
                </a:solidFill>
                <a:latin typeface="Calibri" panose="020F0502020204030204" pitchFamily="34" charset="0"/>
                <a:cs typeface="Calibri" panose="020F0502020204030204" pitchFamily="34" charset="0"/>
              </a:rPr>
              <a:t>or</a:t>
            </a:r>
            <a:r>
              <a:rPr sz="1600" spc="-27" dirty="0">
                <a:solidFill>
                  <a:srgbClr val="5E5E5E"/>
                </a:solidFill>
                <a:latin typeface="Calibri" panose="020F0502020204030204" pitchFamily="34" charset="0"/>
                <a:cs typeface="Calibri" panose="020F0502020204030204" pitchFamily="34" charset="0"/>
              </a:rPr>
              <a:t> </a:t>
            </a:r>
            <a:r>
              <a:rPr sz="1600" dirty="0">
                <a:solidFill>
                  <a:srgbClr val="5E5E5E"/>
                </a:solidFill>
                <a:latin typeface="Calibri" panose="020F0502020204030204" pitchFamily="34" charset="0"/>
                <a:cs typeface="Calibri" panose="020F0502020204030204" pitchFamily="34" charset="0"/>
              </a:rPr>
              <a:t>multicultural</a:t>
            </a:r>
            <a:r>
              <a:rPr sz="1600" spc="-67" dirty="0">
                <a:solidFill>
                  <a:srgbClr val="5E5E5E"/>
                </a:solidFill>
                <a:latin typeface="Calibri" panose="020F0502020204030204" pitchFamily="34" charset="0"/>
                <a:cs typeface="Calibri" panose="020F0502020204030204" pitchFamily="34" charset="0"/>
              </a:rPr>
              <a:t> </a:t>
            </a:r>
            <a:r>
              <a:rPr sz="1600" spc="-13" dirty="0">
                <a:solidFill>
                  <a:srgbClr val="5E5E5E"/>
                </a:solidFill>
                <a:latin typeface="Calibri" panose="020F0502020204030204" pitchFamily="34" charset="0"/>
                <a:cs typeface="Calibri" panose="020F0502020204030204" pitchFamily="34" charset="0"/>
              </a:rPr>
              <a:t>couples</a:t>
            </a:r>
            <a:endParaRPr sz="1600">
              <a:latin typeface="Calibri" panose="020F0502020204030204" pitchFamily="34" charset="0"/>
              <a:cs typeface="Calibri" panose="020F0502020204030204" pitchFamily="34" charset="0"/>
            </a:endParaRPr>
          </a:p>
        </p:txBody>
      </p:sp>
      <p:sp>
        <p:nvSpPr>
          <p:cNvPr id="9" name="object 9"/>
          <p:cNvSpPr/>
          <p:nvPr/>
        </p:nvSpPr>
        <p:spPr>
          <a:xfrm>
            <a:off x="2387600" y="2617215"/>
            <a:ext cx="0" cy="3037840"/>
          </a:xfrm>
          <a:custGeom>
            <a:avLst/>
            <a:gdLst/>
            <a:ahLst/>
            <a:cxnLst/>
            <a:rect l="l" t="t" r="r" b="b"/>
            <a:pathLst>
              <a:path h="2278379">
                <a:moveTo>
                  <a:pt x="0" y="0"/>
                </a:moveTo>
                <a:lnTo>
                  <a:pt x="0" y="2277783"/>
                </a:lnTo>
              </a:path>
            </a:pathLst>
          </a:custGeom>
          <a:ln w="6350">
            <a:solidFill>
              <a:srgbClr val="69B3E7"/>
            </a:solidFill>
          </a:ln>
        </p:spPr>
        <p:txBody>
          <a:bodyPr wrap="square" lIns="0" tIns="0" rIns="0" bIns="0" rtlCol="0"/>
          <a:lstStyle/>
          <a:p>
            <a:endParaRPr sz="2400"/>
          </a:p>
        </p:txBody>
      </p:sp>
      <p:sp>
        <p:nvSpPr>
          <p:cNvPr id="10" name="object 10"/>
          <p:cNvSpPr/>
          <p:nvPr/>
        </p:nvSpPr>
        <p:spPr>
          <a:xfrm>
            <a:off x="4265168" y="2586735"/>
            <a:ext cx="0" cy="3027680"/>
          </a:xfrm>
          <a:custGeom>
            <a:avLst/>
            <a:gdLst/>
            <a:ahLst/>
            <a:cxnLst/>
            <a:rect l="l" t="t" r="r" b="b"/>
            <a:pathLst>
              <a:path h="2270760">
                <a:moveTo>
                  <a:pt x="0" y="0"/>
                </a:moveTo>
                <a:lnTo>
                  <a:pt x="0" y="2270404"/>
                </a:lnTo>
              </a:path>
            </a:pathLst>
          </a:custGeom>
          <a:ln w="6350">
            <a:solidFill>
              <a:srgbClr val="69B3E7"/>
            </a:solidFill>
          </a:ln>
        </p:spPr>
        <p:txBody>
          <a:bodyPr wrap="square" lIns="0" tIns="0" rIns="0" bIns="0" rtlCol="0"/>
          <a:lstStyle/>
          <a:p>
            <a:endParaRPr sz="2400"/>
          </a:p>
        </p:txBody>
      </p:sp>
      <p:grpSp>
        <p:nvGrpSpPr>
          <p:cNvPr id="11" name="object 11"/>
          <p:cNvGrpSpPr/>
          <p:nvPr/>
        </p:nvGrpSpPr>
        <p:grpSpPr>
          <a:xfrm>
            <a:off x="5047487" y="2517647"/>
            <a:ext cx="795020" cy="795020"/>
            <a:chOff x="3785615" y="1888235"/>
            <a:chExt cx="596265" cy="596265"/>
          </a:xfrm>
        </p:grpSpPr>
        <p:sp>
          <p:nvSpPr>
            <p:cNvPr id="12" name="object 12"/>
            <p:cNvSpPr/>
            <p:nvPr/>
          </p:nvSpPr>
          <p:spPr>
            <a:xfrm>
              <a:off x="3785615" y="1888235"/>
              <a:ext cx="596265" cy="596265"/>
            </a:xfrm>
            <a:custGeom>
              <a:avLst/>
              <a:gdLst/>
              <a:ahLst/>
              <a:cxnLst/>
              <a:rect l="l" t="t" r="r" b="b"/>
              <a:pathLst>
                <a:path w="596264" h="596264">
                  <a:moveTo>
                    <a:pt x="297942" y="0"/>
                  </a:moveTo>
                  <a:lnTo>
                    <a:pt x="249613" y="3899"/>
                  </a:lnTo>
                  <a:lnTo>
                    <a:pt x="203767" y="15188"/>
                  </a:lnTo>
                  <a:lnTo>
                    <a:pt x="161018" y="33254"/>
                  </a:lnTo>
                  <a:lnTo>
                    <a:pt x="121979" y="57484"/>
                  </a:lnTo>
                  <a:lnTo>
                    <a:pt x="87263" y="87263"/>
                  </a:lnTo>
                  <a:lnTo>
                    <a:pt x="57484" y="121979"/>
                  </a:lnTo>
                  <a:lnTo>
                    <a:pt x="33254" y="161018"/>
                  </a:lnTo>
                  <a:lnTo>
                    <a:pt x="15188" y="203767"/>
                  </a:lnTo>
                  <a:lnTo>
                    <a:pt x="3899" y="249613"/>
                  </a:lnTo>
                  <a:lnTo>
                    <a:pt x="0" y="297941"/>
                  </a:lnTo>
                  <a:lnTo>
                    <a:pt x="3899" y="346270"/>
                  </a:lnTo>
                  <a:lnTo>
                    <a:pt x="15188" y="392116"/>
                  </a:lnTo>
                  <a:lnTo>
                    <a:pt x="33254" y="434865"/>
                  </a:lnTo>
                  <a:lnTo>
                    <a:pt x="57484" y="473904"/>
                  </a:lnTo>
                  <a:lnTo>
                    <a:pt x="87263" y="508620"/>
                  </a:lnTo>
                  <a:lnTo>
                    <a:pt x="121979" y="538399"/>
                  </a:lnTo>
                  <a:lnTo>
                    <a:pt x="161018" y="562629"/>
                  </a:lnTo>
                  <a:lnTo>
                    <a:pt x="203767" y="580695"/>
                  </a:lnTo>
                  <a:lnTo>
                    <a:pt x="249613" y="591984"/>
                  </a:lnTo>
                  <a:lnTo>
                    <a:pt x="297942" y="595883"/>
                  </a:lnTo>
                  <a:lnTo>
                    <a:pt x="346270" y="591984"/>
                  </a:lnTo>
                  <a:lnTo>
                    <a:pt x="392116" y="580695"/>
                  </a:lnTo>
                  <a:lnTo>
                    <a:pt x="434865" y="562629"/>
                  </a:lnTo>
                  <a:lnTo>
                    <a:pt x="473904" y="538399"/>
                  </a:lnTo>
                  <a:lnTo>
                    <a:pt x="508620" y="508620"/>
                  </a:lnTo>
                  <a:lnTo>
                    <a:pt x="538399" y="473904"/>
                  </a:lnTo>
                  <a:lnTo>
                    <a:pt x="562629" y="434865"/>
                  </a:lnTo>
                  <a:lnTo>
                    <a:pt x="580695" y="392116"/>
                  </a:lnTo>
                  <a:lnTo>
                    <a:pt x="591984" y="346270"/>
                  </a:lnTo>
                  <a:lnTo>
                    <a:pt x="595884" y="297941"/>
                  </a:lnTo>
                  <a:lnTo>
                    <a:pt x="591984" y="249613"/>
                  </a:lnTo>
                  <a:lnTo>
                    <a:pt x="580695" y="203767"/>
                  </a:lnTo>
                  <a:lnTo>
                    <a:pt x="562629" y="161018"/>
                  </a:lnTo>
                  <a:lnTo>
                    <a:pt x="538399" y="121979"/>
                  </a:lnTo>
                  <a:lnTo>
                    <a:pt x="508620" y="87263"/>
                  </a:lnTo>
                  <a:lnTo>
                    <a:pt x="473904" y="57484"/>
                  </a:lnTo>
                  <a:lnTo>
                    <a:pt x="434865" y="33254"/>
                  </a:lnTo>
                  <a:lnTo>
                    <a:pt x="392116" y="15188"/>
                  </a:lnTo>
                  <a:lnTo>
                    <a:pt x="346270" y="3899"/>
                  </a:lnTo>
                  <a:lnTo>
                    <a:pt x="297942" y="0"/>
                  </a:lnTo>
                  <a:close/>
                </a:path>
              </a:pathLst>
            </a:custGeom>
            <a:solidFill>
              <a:srgbClr val="0079C2"/>
            </a:solidFill>
          </p:spPr>
          <p:txBody>
            <a:bodyPr wrap="square" lIns="0" tIns="0" rIns="0" bIns="0" rtlCol="0"/>
            <a:lstStyle/>
            <a:p>
              <a:endParaRPr sz="2400"/>
            </a:p>
          </p:txBody>
        </p:sp>
        <p:pic>
          <p:nvPicPr>
            <p:cNvPr id="13" name="object 13"/>
            <p:cNvPicPr/>
            <p:nvPr/>
          </p:nvPicPr>
          <p:blipFill>
            <a:blip r:embed="rId5" cstate="print"/>
            <a:stretch>
              <a:fillRect/>
            </a:stretch>
          </p:blipFill>
          <p:spPr>
            <a:xfrm>
              <a:off x="3984934" y="1978146"/>
              <a:ext cx="218256" cy="394722"/>
            </a:xfrm>
            <a:prstGeom prst="rect">
              <a:avLst/>
            </a:prstGeom>
          </p:spPr>
        </p:pic>
      </p:grpSp>
      <p:grpSp>
        <p:nvGrpSpPr>
          <p:cNvPr id="14" name="object 14"/>
          <p:cNvGrpSpPr/>
          <p:nvPr/>
        </p:nvGrpSpPr>
        <p:grpSpPr>
          <a:xfrm>
            <a:off x="808735" y="2548127"/>
            <a:ext cx="795020" cy="795020"/>
            <a:chOff x="606551" y="1911095"/>
            <a:chExt cx="596265" cy="596265"/>
          </a:xfrm>
        </p:grpSpPr>
        <p:sp>
          <p:nvSpPr>
            <p:cNvPr id="15" name="object 15"/>
            <p:cNvSpPr/>
            <p:nvPr/>
          </p:nvSpPr>
          <p:spPr>
            <a:xfrm>
              <a:off x="606551" y="1911095"/>
              <a:ext cx="596265" cy="596265"/>
            </a:xfrm>
            <a:custGeom>
              <a:avLst/>
              <a:gdLst/>
              <a:ahLst/>
              <a:cxnLst/>
              <a:rect l="l" t="t" r="r" b="b"/>
              <a:pathLst>
                <a:path w="596265" h="596264">
                  <a:moveTo>
                    <a:pt x="297942" y="0"/>
                  </a:moveTo>
                  <a:lnTo>
                    <a:pt x="249613" y="3899"/>
                  </a:lnTo>
                  <a:lnTo>
                    <a:pt x="203767" y="15188"/>
                  </a:lnTo>
                  <a:lnTo>
                    <a:pt x="161018" y="33254"/>
                  </a:lnTo>
                  <a:lnTo>
                    <a:pt x="121979" y="57484"/>
                  </a:lnTo>
                  <a:lnTo>
                    <a:pt x="87263" y="87263"/>
                  </a:lnTo>
                  <a:lnTo>
                    <a:pt x="57484" y="121979"/>
                  </a:lnTo>
                  <a:lnTo>
                    <a:pt x="33254" y="161018"/>
                  </a:lnTo>
                  <a:lnTo>
                    <a:pt x="15188" y="203767"/>
                  </a:lnTo>
                  <a:lnTo>
                    <a:pt x="3899" y="249613"/>
                  </a:lnTo>
                  <a:lnTo>
                    <a:pt x="0" y="297942"/>
                  </a:lnTo>
                  <a:lnTo>
                    <a:pt x="3899" y="346270"/>
                  </a:lnTo>
                  <a:lnTo>
                    <a:pt x="15188" y="392116"/>
                  </a:lnTo>
                  <a:lnTo>
                    <a:pt x="33254" y="434865"/>
                  </a:lnTo>
                  <a:lnTo>
                    <a:pt x="57484" y="473904"/>
                  </a:lnTo>
                  <a:lnTo>
                    <a:pt x="87263" y="508620"/>
                  </a:lnTo>
                  <a:lnTo>
                    <a:pt x="121979" y="538399"/>
                  </a:lnTo>
                  <a:lnTo>
                    <a:pt x="161018" y="562629"/>
                  </a:lnTo>
                  <a:lnTo>
                    <a:pt x="203767" y="580695"/>
                  </a:lnTo>
                  <a:lnTo>
                    <a:pt x="249613" y="591984"/>
                  </a:lnTo>
                  <a:lnTo>
                    <a:pt x="297942" y="595884"/>
                  </a:lnTo>
                  <a:lnTo>
                    <a:pt x="346270" y="591984"/>
                  </a:lnTo>
                  <a:lnTo>
                    <a:pt x="392116" y="580695"/>
                  </a:lnTo>
                  <a:lnTo>
                    <a:pt x="434865" y="562629"/>
                  </a:lnTo>
                  <a:lnTo>
                    <a:pt x="473904" y="538399"/>
                  </a:lnTo>
                  <a:lnTo>
                    <a:pt x="508620" y="508620"/>
                  </a:lnTo>
                  <a:lnTo>
                    <a:pt x="538399" y="473904"/>
                  </a:lnTo>
                  <a:lnTo>
                    <a:pt x="562629" y="434865"/>
                  </a:lnTo>
                  <a:lnTo>
                    <a:pt x="580695" y="392116"/>
                  </a:lnTo>
                  <a:lnTo>
                    <a:pt x="591984" y="346270"/>
                  </a:lnTo>
                  <a:lnTo>
                    <a:pt x="595884" y="297942"/>
                  </a:lnTo>
                  <a:lnTo>
                    <a:pt x="591984" y="249613"/>
                  </a:lnTo>
                  <a:lnTo>
                    <a:pt x="580695" y="203767"/>
                  </a:lnTo>
                  <a:lnTo>
                    <a:pt x="562629" y="161018"/>
                  </a:lnTo>
                  <a:lnTo>
                    <a:pt x="538399" y="121979"/>
                  </a:lnTo>
                  <a:lnTo>
                    <a:pt x="508620" y="87263"/>
                  </a:lnTo>
                  <a:lnTo>
                    <a:pt x="473904" y="57484"/>
                  </a:lnTo>
                  <a:lnTo>
                    <a:pt x="434865" y="33254"/>
                  </a:lnTo>
                  <a:lnTo>
                    <a:pt x="392116" y="15188"/>
                  </a:lnTo>
                  <a:lnTo>
                    <a:pt x="346270" y="3899"/>
                  </a:lnTo>
                  <a:lnTo>
                    <a:pt x="297942" y="0"/>
                  </a:lnTo>
                  <a:close/>
                </a:path>
              </a:pathLst>
            </a:custGeom>
            <a:solidFill>
              <a:srgbClr val="0079C2"/>
            </a:solidFill>
          </p:spPr>
          <p:txBody>
            <a:bodyPr wrap="square" lIns="0" tIns="0" rIns="0" bIns="0" rtlCol="0"/>
            <a:lstStyle/>
            <a:p>
              <a:endParaRPr sz="2400"/>
            </a:p>
          </p:txBody>
        </p:sp>
        <p:pic>
          <p:nvPicPr>
            <p:cNvPr id="16" name="object 16"/>
            <p:cNvPicPr/>
            <p:nvPr/>
          </p:nvPicPr>
          <p:blipFill>
            <a:blip r:embed="rId6" cstate="print"/>
            <a:stretch>
              <a:fillRect/>
            </a:stretch>
          </p:blipFill>
          <p:spPr>
            <a:xfrm>
              <a:off x="760473" y="2167134"/>
              <a:ext cx="71628" cy="70103"/>
            </a:xfrm>
            <a:prstGeom prst="rect">
              <a:avLst/>
            </a:prstGeom>
          </p:spPr>
        </p:pic>
        <p:sp>
          <p:nvSpPr>
            <p:cNvPr id="17" name="object 17"/>
            <p:cNvSpPr/>
            <p:nvPr/>
          </p:nvSpPr>
          <p:spPr>
            <a:xfrm>
              <a:off x="688844" y="1973578"/>
              <a:ext cx="342900" cy="361315"/>
            </a:xfrm>
            <a:custGeom>
              <a:avLst/>
              <a:gdLst/>
              <a:ahLst/>
              <a:cxnLst/>
              <a:rect l="l" t="t" r="r" b="b"/>
              <a:pathLst>
                <a:path w="342900" h="361314">
                  <a:moveTo>
                    <a:pt x="278837" y="181521"/>
                  </a:moveTo>
                  <a:lnTo>
                    <a:pt x="225386" y="181521"/>
                  </a:lnTo>
                  <a:lnTo>
                    <a:pt x="229743" y="184277"/>
                  </a:lnTo>
                  <a:lnTo>
                    <a:pt x="234721" y="186423"/>
                  </a:lnTo>
                  <a:lnTo>
                    <a:pt x="240004" y="187642"/>
                  </a:lnTo>
                  <a:lnTo>
                    <a:pt x="240004" y="187960"/>
                  </a:lnTo>
                  <a:lnTo>
                    <a:pt x="249968" y="218711"/>
                  </a:lnTo>
                  <a:lnTo>
                    <a:pt x="249793" y="246132"/>
                  </a:lnTo>
                  <a:lnTo>
                    <a:pt x="240526" y="272981"/>
                  </a:lnTo>
                  <a:lnTo>
                    <a:pt x="223215" y="302018"/>
                  </a:lnTo>
                  <a:lnTo>
                    <a:pt x="40411" y="302018"/>
                  </a:lnTo>
                  <a:lnTo>
                    <a:pt x="24656" y="304977"/>
                  </a:lnTo>
                  <a:lnTo>
                    <a:pt x="11814" y="313051"/>
                  </a:lnTo>
                  <a:lnTo>
                    <a:pt x="3167" y="325035"/>
                  </a:lnTo>
                  <a:lnTo>
                    <a:pt x="0" y="339725"/>
                  </a:lnTo>
                  <a:lnTo>
                    <a:pt x="0" y="357505"/>
                  </a:lnTo>
                  <a:lnTo>
                    <a:pt x="3733" y="361188"/>
                  </a:lnTo>
                  <a:lnTo>
                    <a:pt x="339178" y="361188"/>
                  </a:lnTo>
                  <a:lnTo>
                    <a:pt x="342900" y="357505"/>
                  </a:lnTo>
                  <a:lnTo>
                    <a:pt x="342900" y="344627"/>
                  </a:lnTo>
                  <a:lnTo>
                    <a:pt x="16789" y="344627"/>
                  </a:lnTo>
                  <a:lnTo>
                    <a:pt x="16789" y="339725"/>
                  </a:lnTo>
                  <a:lnTo>
                    <a:pt x="18644" y="331505"/>
                  </a:lnTo>
                  <a:lnTo>
                    <a:pt x="23704" y="324778"/>
                  </a:lnTo>
                  <a:lnTo>
                    <a:pt x="31212" y="320235"/>
                  </a:lnTo>
                  <a:lnTo>
                    <a:pt x="40411" y="318566"/>
                  </a:lnTo>
                  <a:lnTo>
                    <a:pt x="230365" y="318566"/>
                  </a:lnTo>
                  <a:lnTo>
                    <a:pt x="232854" y="317347"/>
                  </a:lnTo>
                  <a:lnTo>
                    <a:pt x="253522" y="284578"/>
                  </a:lnTo>
                  <a:lnTo>
                    <a:pt x="267965" y="236260"/>
                  </a:lnTo>
                  <a:lnTo>
                    <a:pt x="267398" y="220953"/>
                  </a:lnTo>
                  <a:lnTo>
                    <a:pt x="264326" y="205242"/>
                  </a:lnTo>
                  <a:lnTo>
                    <a:pt x="258660" y="188874"/>
                  </a:lnTo>
                  <a:lnTo>
                    <a:pt x="265880" y="187272"/>
                  </a:lnTo>
                  <a:lnTo>
                    <a:pt x="272605" y="184808"/>
                  </a:lnTo>
                  <a:lnTo>
                    <a:pt x="278837" y="181521"/>
                  </a:lnTo>
                  <a:close/>
                </a:path>
                <a:path w="342900" h="361314">
                  <a:moveTo>
                    <a:pt x="304045" y="177533"/>
                  </a:moveTo>
                  <a:lnTo>
                    <a:pt x="284454" y="177533"/>
                  </a:lnTo>
                  <a:lnTo>
                    <a:pt x="284454" y="177838"/>
                  </a:lnTo>
                  <a:lnTo>
                    <a:pt x="285076" y="178447"/>
                  </a:lnTo>
                  <a:lnTo>
                    <a:pt x="297164" y="195307"/>
                  </a:lnTo>
                  <a:lnTo>
                    <a:pt x="305520" y="211218"/>
                  </a:lnTo>
                  <a:lnTo>
                    <a:pt x="310262" y="226612"/>
                  </a:lnTo>
                  <a:lnTo>
                    <a:pt x="311505" y="241922"/>
                  </a:lnTo>
                  <a:lnTo>
                    <a:pt x="309722" y="256293"/>
                  </a:lnTo>
                  <a:lnTo>
                    <a:pt x="305403" y="271387"/>
                  </a:lnTo>
                  <a:lnTo>
                    <a:pt x="298693" y="287922"/>
                  </a:lnTo>
                  <a:lnTo>
                    <a:pt x="289737" y="306616"/>
                  </a:lnTo>
                  <a:lnTo>
                    <a:pt x="288493" y="309372"/>
                  </a:lnTo>
                  <a:lnTo>
                    <a:pt x="288493" y="312432"/>
                  </a:lnTo>
                  <a:lnTo>
                    <a:pt x="290055" y="314896"/>
                  </a:lnTo>
                  <a:lnTo>
                    <a:pt x="291604" y="317042"/>
                  </a:lnTo>
                  <a:lnTo>
                    <a:pt x="294411" y="318566"/>
                  </a:lnTo>
                  <a:lnTo>
                    <a:pt x="302488" y="318566"/>
                  </a:lnTo>
                  <a:lnTo>
                    <a:pt x="311687" y="320235"/>
                  </a:lnTo>
                  <a:lnTo>
                    <a:pt x="319195" y="324778"/>
                  </a:lnTo>
                  <a:lnTo>
                    <a:pt x="324255" y="331505"/>
                  </a:lnTo>
                  <a:lnTo>
                    <a:pt x="326110" y="339725"/>
                  </a:lnTo>
                  <a:lnTo>
                    <a:pt x="326110" y="344627"/>
                  </a:lnTo>
                  <a:lnTo>
                    <a:pt x="342900" y="344627"/>
                  </a:lnTo>
                  <a:lnTo>
                    <a:pt x="342900" y="339725"/>
                  </a:lnTo>
                  <a:lnTo>
                    <a:pt x="340423" y="326821"/>
                  </a:lnTo>
                  <a:lnTo>
                    <a:pt x="333576" y="315814"/>
                  </a:lnTo>
                  <a:lnTo>
                    <a:pt x="323231" y="307563"/>
                  </a:lnTo>
                  <a:lnTo>
                    <a:pt x="310261" y="302933"/>
                  </a:lnTo>
                  <a:lnTo>
                    <a:pt x="323623" y="269826"/>
                  </a:lnTo>
                  <a:lnTo>
                    <a:pt x="328328" y="237896"/>
                  </a:lnTo>
                  <a:lnTo>
                    <a:pt x="320967" y="204756"/>
                  </a:lnTo>
                  <a:lnTo>
                    <a:pt x="304045" y="177533"/>
                  </a:lnTo>
                  <a:close/>
                </a:path>
                <a:path w="342900" h="361314">
                  <a:moveTo>
                    <a:pt x="273583" y="0"/>
                  </a:moveTo>
                  <a:lnTo>
                    <a:pt x="269227" y="0"/>
                  </a:lnTo>
                  <a:lnTo>
                    <a:pt x="267042" y="927"/>
                  </a:lnTo>
                  <a:lnTo>
                    <a:pt x="91401" y="173850"/>
                  </a:lnTo>
                  <a:lnTo>
                    <a:pt x="90474" y="175996"/>
                  </a:lnTo>
                  <a:lnTo>
                    <a:pt x="90474" y="180289"/>
                  </a:lnTo>
                  <a:lnTo>
                    <a:pt x="91401" y="182435"/>
                  </a:lnTo>
                  <a:lnTo>
                    <a:pt x="153581" y="243751"/>
                  </a:lnTo>
                  <a:lnTo>
                    <a:pt x="155752" y="244678"/>
                  </a:lnTo>
                  <a:lnTo>
                    <a:pt x="160108" y="244678"/>
                  </a:lnTo>
                  <a:lnTo>
                    <a:pt x="162280" y="243751"/>
                  </a:lnTo>
                  <a:lnTo>
                    <a:pt x="181547" y="224751"/>
                  </a:lnTo>
                  <a:lnTo>
                    <a:pt x="157924" y="224751"/>
                  </a:lnTo>
                  <a:lnTo>
                    <a:pt x="110680" y="178142"/>
                  </a:lnTo>
                  <a:lnTo>
                    <a:pt x="271398" y="19621"/>
                  </a:lnTo>
                  <a:lnTo>
                    <a:pt x="294808" y="19621"/>
                  </a:lnTo>
                  <a:lnTo>
                    <a:pt x="275755" y="927"/>
                  </a:lnTo>
                  <a:lnTo>
                    <a:pt x="273583" y="0"/>
                  </a:lnTo>
                  <a:close/>
                </a:path>
                <a:path w="342900" h="361314">
                  <a:moveTo>
                    <a:pt x="252120" y="91681"/>
                  </a:moveTo>
                  <a:lnTo>
                    <a:pt x="232990" y="95504"/>
                  </a:lnTo>
                  <a:lnTo>
                    <a:pt x="217266" y="105937"/>
                  </a:lnTo>
                  <a:lnTo>
                    <a:pt x="206612" y="121427"/>
                  </a:lnTo>
                  <a:lnTo>
                    <a:pt x="202692" y="140423"/>
                  </a:lnTo>
                  <a:lnTo>
                    <a:pt x="203422" y="148696"/>
                  </a:lnTo>
                  <a:lnTo>
                    <a:pt x="205493" y="156448"/>
                  </a:lnTo>
                  <a:lnTo>
                    <a:pt x="208730" y="163623"/>
                  </a:lnTo>
                  <a:lnTo>
                    <a:pt x="212953" y="170167"/>
                  </a:lnTo>
                  <a:lnTo>
                    <a:pt x="157924" y="224751"/>
                  </a:lnTo>
                  <a:lnTo>
                    <a:pt x="181547" y="224751"/>
                  </a:lnTo>
                  <a:lnTo>
                    <a:pt x="225386" y="181521"/>
                  </a:lnTo>
                  <a:lnTo>
                    <a:pt x="278837" y="181521"/>
                  </a:lnTo>
                  <a:lnTo>
                    <a:pt x="284454" y="177533"/>
                  </a:lnTo>
                  <a:lnTo>
                    <a:pt x="304045" y="177533"/>
                  </a:lnTo>
                  <a:lnTo>
                    <a:pt x="300990" y="172618"/>
                  </a:lnTo>
                  <a:lnTo>
                    <a:pt x="252120" y="172618"/>
                  </a:lnTo>
                  <a:lnTo>
                    <a:pt x="239417" y="170090"/>
                  </a:lnTo>
                  <a:lnTo>
                    <a:pt x="229042" y="163193"/>
                  </a:lnTo>
                  <a:lnTo>
                    <a:pt x="222046" y="152960"/>
                  </a:lnTo>
                  <a:lnTo>
                    <a:pt x="219481" y="140423"/>
                  </a:lnTo>
                  <a:lnTo>
                    <a:pt x="222046" y="127892"/>
                  </a:lnTo>
                  <a:lnTo>
                    <a:pt x="229042" y="117659"/>
                  </a:lnTo>
                  <a:lnTo>
                    <a:pt x="239417" y="110759"/>
                  </a:lnTo>
                  <a:lnTo>
                    <a:pt x="252120" y="108229"/>
                  </a:lnTo>
                  <a:lnTo>
                    <a:pt x="299698" y="108229"/>
                  </a:lnTo>
                  <a:lnTo>
                    <a:pt x="306225" y="101790"/>
                  </a:lnTo>
                  <a:lnTo>
                    <a:pt x="282282" y="101790"/>
                  </a:lnTo>
                  <a:lnTo>
                    <a:pt x="275646" y="97494"/>
                  </a:lnTo>
                  <a:lnTo>
                    <a:pt x="268368" y="94321"/>
                  </a:lnTo>
                  <a:lnTo>
                    <a:pt x="260506" y="92355"/>
                  </a:lnTo>
                  <a:lnTo>
                    <a:pt x="252120" y="91681"/>
                  </a:lnTo>
                  <a:close/>
                </a:path>
                <a:path w="342900" h="361314">
                  <a:moveTo>
                    <a:pt x="299698" y="108229"/>
                  </a:moveTo>
                  <a:lnTo>
                    <a:pt x="252120" y="108229"/>
                  </a:lnTo>
                  <a:lnTo>
                    <a:pt x="264830" y="110759"/>
                  </a:lnTo>
                  <a:lnTo>
                    <a:pt x="275209" y="117659"/>
                  </a:lnTo>
                  <a:lnTo>
                    <a:pt x="282206" y="127892"/>
                  </a:lnTo>
                  <a:lnTo>
                    <a:pt x="284772" y="140423"/>
                  </a:lnTo>
                  <a:lnTo>
                    <a:pt x="282206" y="152960"/>
                  </a:lnTo>
                  <a:lnTo>
                    <a:pt x="275209" y="163193"/>
                  </a:lnTo>
                  <a:lnTo>
                    <a:pt x="264830" y="170090"/>
                  </a:lnTo>
                  <a:lnTo>
                    <a:pt x="252120" y="172618"/>
                  </a:lnTo>
                  <a:lnTo>
                    <a:pt x="300990" y="172618"/>
                  </a:lnTo>
                  <a:lnTo>
                    <a:pt x="298132" y="168021"/>
                  </a:lnTo>
                  <a:lnTo>
                    <a:pt x="297205" y="166801"/>
                  </a:lnTo>
                  <a:lnTo>
                    <a:pt x="295960" y="165874"/>
                  </a:lnTo>
                  <a:lnTo>
                    <a:pt x="294716" y="165569"/>
                  </a:lnTo>
                  <a:lnTo>
                    <a:pt x="297623" y="159833"/>
                  </a:lnTo>
                  <a:lnTo>
                    <a:pt x="299772" y="153692"/>
                  </a:lnTo>
                  <a:lnTo>
                    <a:pt x="301104" y="147203"/>
                  </a:lnTo>
                  <a:lnTo>
                    <a:pt x="301561" y="140423"/>
                  </a:lnTo>
                  <a:lnTo>
                    <a:pt x="301045" y="133246"/>
                  </a:lnTo>
                  <a:lnTo>
                    <a:pt x="299537" y="126441"/>
                  </a:lnTo>
                  <a:lnTo>
                    <a:pt x="297098" y="120035"/>
                  </a:lnTo>
                  <a:lnTo>
                    <a:pt x="293789" y="114058"/>
                  </a:lnTo>
                  <a:lnTo>
                    <a:pt x="299698" y="108229"/>
                  </a:lnTo>
                  <a:close/>
                </a:path>
                <a:path w="342900" h="361314">
                  <a:moveTo>
                    <a:pt x="294808" y="19621"/>
                  </a:moveTo>
                  <a:lnTo>
                    <a:pt x="271399" y="19621"/>
                  </a:lnTo>
                  <a:lnTo>
                    <a:pt x="318655" y="66230"/>
                  </a:lnTo>
                  <a:lnTo>
                    <a:pt x="282282" y="101790"/>
                  </a:lnTo>
                  <a:lnTo>
                    <a:pt x="306225" y="101790"/>
                  </a:lnTo>
                  <a:lnTo>
                    <a:pt x="339788" y="68681"/>
                  </a:lnTo>
                  <a:lnTo>
                    <a:pt x="339788" y="63474"/>
                  </a:lnTo>
                  <a:lnTo>
                    <a:pt x="336372" y="60401"/>
                  </a:lnTo>
                  <a:lnTo>
                    <a:pt x="294808" y="19621"/>
                  </a:lnTo>
                  <a:close/>
                </a:path>
              </a:pathLst>
            </a:custGeom>
            <a:solidFill>
              <a:srgbClr val="FFFFFF"/>
            </a:solidFill>
          </p:spPr>
          <p:txBody>
            <a:bodyPr wrap="square" lIns="0" tIns="0" rIns="0" bIns="0" rtlCol="0"/>
            <a:lstStyle/>
            <a:p>
              <a:endParaRPr sz="2400"/>
            </a:p>
          </p:txBody>
        </p:sp>
      </p:grpSp>
      <p:grpSp>
        <p:nvGrpSpPr>
          <p:cNvPr id="18" name="object 18"/>
          <p:cNvGrpSpPr/>
          <p:nvPr/>
        </p:nvGrpSpPr>
        <p:grpSpPr>
          <a:xfrm>
            <a:off x="2911857" y="2507489"/>
            <a:ext cx="795020" cy="796713"/>
            <a:chOff x="2183892" y="1880616"/>
            <a:chExt cx="596265" cy="597535"/>
          </a:xfrm>
        </p:grpSpPr>
        <p:sp>
          <p:nvSpPr>
            <p:cNvPr id="19" name="object 19"/>
            <p:cNvSpPr/>
            <p:nvPr/>
          </p:nvSpPr>
          <p:spPr>
            <a:xfrm>
              <a:off x="2183892" y="1880616"/>
              <a:ext cx="596265" cy="597535"/>
            </a:xfrm>
            <a:custGeom>
              <a:avLst/>
              <a:gdLst/>
              <a:ahLst/>
              <a:cxnLst/>
              <a:rect l="l" t="t" r="r" b="b"/>
              <a:pathLst>
                <a:path w="596264" h="597535">
                  <a:moveTo>
                    <a:pt x="297942" y="0"/>
                  </a:moveTo>
                  <a:lnTo>
                    <a:pt x="249613" y="3909"/>
                  </a:lnTo>
                  <a:lnTo>
                    <a:pt x="203767" y="15227"/>
                  </a:lnTo>
                  <a:lnTo>
                    <a:pt x="161018" y="33340"/>
                  </a:lnTo>
                  <a:lnTo>
                    <a:pt x="121979" y="57631"/>
                  </a:lnTo>
                  <a:lnTo>
                    <a:pt x="87263" y="87487"/>
                  </a:lnTo>
                  <a:lnTo>
                    <a:pt x="57484" y="122291"/>
                  </a:lnTo>
                  <a:lnTo>
                    <a:pt x="33254" y="161430"/>
                  </a:lnTo>
                  <a:lnTo>
                    <a:pt x="15188" y="204289"/>
                  </a:lnTo>
                  <a:lnTo>
                    <a:pt x="3899" y="250251"/>
                  </a:lnTo>
                  <a:lnTo>
                    <a:pt x="0" y="298704"/>
                  </a:lnTo>
                  <a:lnTo>
                    <a:pt x="3899" y="347156"/>
                  </a:lnTo>
                  <a:lnTo>
                    <a:pt x="15188" y="393118"/>
                  </a:lnTo>
                  <a:lnTo>
                    <a:pt x="33254" y="435977"/>
                  </a:lnTo>
                  <a:lnTo>
                    <a:pt x="57484" y="475116"/>
                  </a:lnTo>
                  <a:lnTo>
                    <a:pt x="87263" y="509920"/>
                  </a:lnTo>
                  <a:lnTo>
                    <a:pt x="121979" y="539776"/>
                  </a:lnTo>
                  <a:lnTo>
                    <a:pt x="161018" y="564067"/>
                  </a:lnTo>
                  <a:lnTo>
                    <a:pt x="203767" y="582180"/>
                  </a:lnTo>
                  <a:lnTo>
                    <a:pt x="249613" y="593498"/>
                  </a:lnTo>
                  <a:lnTo>
                    <a:pt x="297942" y="597408"/>
                  </a:lnTo>
                  <a:lnTo>
                    <a:pt x="346270" y="593498"/>
                  </a:lnTo>
                  <a:lnTo>
                    <a:pt x="392116" y="582180"/>
                  </a:lnTo>
                  <a:lnTo>
                    <a:pt x="434865" y="564067"/>
                  </a:lnTo>
                  <a:lnTo>
                    <a:pt x="473904" y="539776"/>
                  </a:lnTo>
                  <a:lnTo>
                    <a:pt x="508620" y="509920"/>
                  </a:lnTo>
                  <a:lnTo>
                    <a:pt x="538399" y="475116"/>
                  </a:lnTo>
                  <a:lnTo>
                    <a:pt x="562629" y="435977"/>
                  </a:lnTo>
                  <a:lnTo>
                    <a:pt x="580695" y="393118"/>
                  </a:lnTo>
                  <a:lnTo>
                    <a:pt x="591984" y="347156"/>
                  </a:lnTo>
                  <a:lnTo>
                    <a:pt x="595884" y="298704"/>
                  </a:lnTo>
                  <a:lnTo>
                    <a:pt x="591984" y="250251"/>
                  </a:lnTo>
                  <a:lnTo>
                    <a:pt x="580695" y="204289"/>
                  </a:lnTo>
                  <a:lnTo>
                    <a:pt x="562629" y="161430"/>
                  </a:lnTo>
                  <a:lnTo>
                    <a:pt x="538399" y="122291"/>
                  </a:lnTo>
                  <a:lnTo>
                    <a:pt x="508620" y="87487"/>
                  </a:lnTo>
                  <a:lnTo>
                    <a:pt x="473904" y="57631"/>
                  </a:lnTo>
                  <a:lnTo>
                    <a:pt x="434865" y="33340"/>
                  </a:lnTo>
                  <a:lnTo>
                    <a:pt x="392116" y="15227"/>
                  </a:lnTo>
                  <a:lnTo>
                    <a:pt x="346270" y="3909"/>
                  </a:lnTo>
                  <a:lnTo>
                    <a:pt x="297942" y="0"/>
                  </a:lnTo>
                  <a:close/>
                </a:path>
              </a:pathLst>
            </a:custGeom>
            <a:solidFill>
              <a:srgbClr val="0079C2"/>
            </a:solidFill>
          </p:spPr>
          <p:txBody>
            <a:bodyPr wrap="square" lIns="0" tIns="0" rIns="0" bIns="0" rtlCol="0"/>
            <a:lstStyle/>
            <a:p>
              <a:endParaRPr sz="2400"/>
            </a:p>
          </p:txBody>
        </p:sp>
        <p:sp>
          <p:nvSpPr>
            <p:cNvPr id="20" name="object 20"/>
            <p:cNvSpPr/>
            <p:nvPr/>
          </p:nvSpPr>
          <p:spPr>
            <a:xfrm>
              <a:off x="2374385" y="2005584"/>
              <a:ext cx="217804" cy="353695"/>
            </a:xfrm>
            <a:custGeom>
              <a:avLst/>
              <a:gdLst/>
              <a:ahLst/>
              <a:cxnLst/>
              <a:rect l="l" t="t" r="r" b="b"/>
              <a:pathLst>
                <a:path w="217805" h="353694">
                  <a:moveTo>
                    <a:pt x="193992" y="0"/>
                  </a:moveTo>
                  <a:lnTo>
                    <a:pt x="23342" y="0"/>
                  </a:lnTo>
                  <a:lnTo>
                    <a:pt x="14326" y="1865"/>
                  </a:lnTo>
                  <a:lnTo>
                    <a:pt x="6899" y="6948"/>
                  </a:lnTo>
                  <a:lnTo>
                    <a:pt x="1857" y="14482"/>
                  </a:lnTo>
                  <a:lnTo>
                    <a:pt x="0" y="23698"/>
                  </a:lnTo>
                  <a:lnTo>
                    <a:pt x="0" y="329577"/>
                  </a:lnTo>
                  <a:lnTo>
                    <a:pt x="1857" y="338786"/>
                  </a:lnTo>
                  <a:lnTo>
                    <a:pt x="6899" y="346316"/>
                  </a:lnTo>
                  <a:lnTo>
                    <a:pt x="14326" y="351398"/>
                  </a:lnTo>
                  <a:lnTo>
                    <a:pt x="23342" y="353263"/>
                  </a:lnTo>
                  <a:lnTo>
                    <a:pt x="193992" y="353263"/>
                  </a:lnTo>
                  <a:lnTo>
                    <a:pt x="203184" y="351398"/>
                  </a:lnTo>
                  <a:lnTo>
                    <a:pt x="210702" y="346316"/>
                  </a:lnTo>
                  <a:lnTo>
                    <a:pt x="215777" y="338786"/>
                  </a:lnTo>
                  <a:lnTo>
                    <a:pt x="216412" y="335648"/>
                  </a:lnTo>
                  <a:lnTo>
                    <a:pt x="20015" y="335648"/>
                  </a:lnTo>
                  <a:lnTo>
                    <a:pt x="17284" y="332917"/>
                  </a:lnTo>
                  <a:lnTo>
                    <a:pt x="17284" y="289471"/>
                  </a:lnTo>
                  <a:lnTo>
                    <a:pt x="217639" y="289471"/>
                  </a:lnTo>
                  <a:lnTo>
                    <a:pt x="217639" y="271246"/>
                  </a:lnTo>
                  <a:lnTo>
                    <a:pt x="17284" y="271246"/>
                  </a:lnTo>
                  <a:lnTo>
                    <a:pt x="17284" y="58318"/>
                  </a:lnTo>
                  <a:lnTo>
                    <a:pt x="217639" y="58318"/>
                  </a:lnTo>
                  <a:lnTo>
                    <a:pt x="217639" y="40398"/>
                  </a:lnTo>
                  <a:lnTo>
                    <a:pt x="17284" y="40398"/>
                  </a:lnTo>
                  <a:lnTo>
                    <a:pt x="17284" y="20650"/>
                  </a:lnTo>
                  <a:lnTo>
                    <a:pt x="20015" y="18224"/>
                  </a:lnTo>
                  <a:lnTo>
                    <a:pt x="216533" y="18224"/>
                  </a:lnTo>
                  <a:lnTo>
                    <a:pt x="215777" y="14482"/>
                  </a:lnTo>
                  <a:lnTo>
                    <a:pt x="210702" y="6948"/>
                  </a:lnTo>
                  <a:lnTo>
                    <a:pt x="203184" y="1865"/>
                  </a:lnTo>
                  <a:lnTo>
                    <a:pt x="193992" y="0"/>
                  </a:lnTo>
                  <a:close/>
                </a:path>
                <a:path w="217805" h="353694">
                  <a:moveTo>
                    <a:pt x="217639" y="289471"/>
                  </a:moveTo>
                  <a:lnTo>
                    <a:pt x="199745" y="289471"/>
                  </a:lnTo>
                  <a:lnTo>
                    <a:pt x="199745" y="332917"/>
                  </a:lnTo>
                  <a:lnTo>
                    <a:pt x="197027" y="335648"/>
                  </a:lnTo>
                  <a:lnTo>
                    <a:pt x="216412" y="335648"/>
                  </a:lnTo>
                  <a:lnTo>
                    <a:pt x="217639" y="329577"/>
                  </a:lnTo>
                  <a:lnTo>
                    <a:pt x="217639" y="289471"/>
                  </a:lnTo>
                  <a:close/>
                </a:path>
                <a:path w="217805" h="353694">
                  <a:moveTo>
                    <a:pt x="116090" y="299199"/>
                  </a:moveTo>
                  <a:lnTo>
                    <a:pt x="101549" y="299199"/>
                  </a:lnTo>
                  <a:lnTo>
                    <a:pt x="96088" y="305269"/>
                  </a:lnTo>
                  <a:lnTo>
                    <a:pt x="96088" y="319544"/>
                  </a:lnTo>
                  <a:lnTo>
                    <a:pt x="101549" y="325323"/>
                  </a:lnTo>
                  <a:lnTo>
                    <a:pt x="116090" y="325323"/>
                  </a:lnTo>
                  <a:lnTo>
                    <a:pt x="121551" y="319544"/>
                  </a:lnTo>
                  <a:lnTo>
                    <a:pt x="121551" y="305269"/>
                  </a:lnTo>
                  <a:lnTo>
                    <a:pt x="116090" y="299199"/>
                  </a:lnTo>
                  <a:close/>
                </a:path>
                <a:path w="217805" h="353694">
                  <a:moveTo>
                    <a:pt x="217639" y="58318"/>
                  </a:moveTo>
                  <a:lnTo>
                    <a:pt x="199745" y="58318"/>
                  </a:lnTo>
                  <a:lnTo>
                    <a:pt x="199745" y="271246"/>
                  </a:lnTo>
                  <a:lnTo>
                    <a:pt x="217639" y="271246"/>
                  </a:lnTo>
                  <a:lnTo>
                    <a:pt x="217639" y="58318"/>
                  </a:lnTo>
                  <a:close/>
                </a:path>
                <a:path w="217805" h="353694">
                  <a:moveTo>
                    <a:pt x="216533" y="18224"/>
                  </a:moveTo>
                  <a:lnTo>
                    <a:pt x="197027" y="18224"/>
                  </a:lnTo>
                  <a:lnTo>
                    <a:pt x="199745" y="20650"/>
                  </a:lnTo>
                  <a:lnTo>
                    <a:pt x="199745" y="40398"/>
                  </a:lnTo>
                  <a:lnTo>
                    <a:pt x="217639" y="40398"/>
                  </a:lnTo>
                  <a:lnTo>
                    <a:pt x="217639" y="23698"/>
                  </a:lnTo>
                  <a:lnTo>
                    <a:pt x="216533" y="18224"/>
                  </a:lnTo>
                  <a:close/>
                </a:path>
              </a:pathLst>
            </a:custGeom>
            <a:solidFill>
              <a:srgbClr val="FFFFFF"/>
            </a:solidFill>
          </p:spPr>
          <p:txBody>
            <a:bodyPr wrap="square" lIns="0" tIns="0" rIns="0" bIns="0" rtlCol="0"/>
            <a:lstStyle/>
            <a:p>
              <a:endParaRPr sz="2400"/>
            </a:p>
          </p:txBody>
        </p:sp>
      </p:grpSp>
      <p:sp>
        <p:nvSpPr>
          <p:cNvPr id="21" name="object 21"/>
          <p:cNvSpPr txBox="1">
            <a:spLocks noGrp="1"/>
          </p:cNvSpPr>
          <p:nvPr>
            <p:ph type="title"/>
          </p:nvPr>
        </p:nvSpPr>
        <p:spPr>
          <a:xfrm>
            <a:off x="462018" y="542179"/>
            <a:ext cx="5407660" cy="1001129"/>
          </a:xfrm>
          <a:prstGeom prst="rect">
            <a:avLst/>
          </a:prstGeom>
        </p:spPr>
        <p:txBody>
          <a:bodyPr vert="horz" wrap="square" lIns="0" tIns="16087" rIns="0" bIns="0" rtlCol="0" anchor="b">
            <a:spAutoFit/>
          </a:bodyPr>
          <a:lstStyle/>
          <a:p>
            <a:pPr marL="16933">
              <a:spcBef>
                <a:spcPts val="127"/>
              </a:spcBef>
            </a:pPr>
            <a:r>
              <a:rPr sz="3200" b="1" spc="-140" dirty="0">
                <a:latin typeface="Calibri" panose="020F0502020204030204" pitchFamily="34" charset="0"/>
                <a:cs typeface="Calibri" panose="020F0502020204030204" pitchFamily="34" charset="0"/>
              </a:rPr>
              <a:t>Building</a:t>
            </a:r>
            <a:r>
              <a:rPr sz="3200" b="1" spc="-220" dirty="0">
                <a:latin typeface="Calibri" panose="020F0502020204030204" pitchFamily="34" charset="0"/>
                <a:cs typeface="Calibri" panose="020F0502020204030204" pitchFamily="34" charset="0"/>
              </a:rPr>
              <a:t> </a:t>
            </a:r>
            <a:r>
              <a:rPr sz="3200" b="1" spc="-140" dirty="0">
                <a:latin typeface="Calibri" panose="020F0502020204030204" pitchFamily="34" charset="0"/>
                <a:cs typeface="Calibri" panose="020F0502020204030204" pitchFamily="34" charset="0"/>
              </a:rPr>
              <a:t>Healthy</a:t>
            </a:r>
            <a:r>
              <a:rPr sz="3200" b="1" spc="-200" dirty="0">
                <a:latin typeface="Calibri" panose="020F0502020204030204" pitchFamily="34" charset="0"/>
                <a:cs typeface="Calibri" panose="020F0502020204030204" pitchFamily="34" charset="0"/>
              </a:rPr>
              <a:t> </a:t>
            </a:r>
            <a:r>
              <a:rPr sz="3200" b="1" spc="-67" dirty="0">
                <a:latin typeface="Calibri" panose="020F0502020204030204" pitchFamily="34" charset="0"/>
                <a:cs typeface="Calibri" panose="020F0502020204030204" pitchFamily="34" charset="0"/>
              </a:rPr>
              <a:t>Families</a:t>
            </a:r>
            <a:r>
              <a:rPr lang="en-US" sz="3200" b="1" spc="-67" dirty="0">
                <a:latin typeface="Calibri" panose="020F0502020204030204" pitchFamily="34" charset="0"/>
                <a:cs typeface="Calibri" panose="020F0502020204030204" pitchFamily="34" charset="0"/>
              </a:rPr>
              <a:t> (</a:t>
            </a:r>
            <a:r>
              <a:rPr lang="en-US" sz="3200" b="1" i="1" spc="-67" dirty="0">
                <a:latin typeface="Calibri" panose="020F0502020204030204" pitchFamily="34" charset="0"/>
                <a:cs typeface="Calibri" panose="020F0502020204030204" pitchFamily="34" charset="0"/>
              </a:rPr>
              <a:t>Formerly Future Moms</a:t>
            </a:r>
            <a:r>
              <a:rPr lang="en-US" b="1" i="1" spc="-67" dirty="0">
                <a:latin typeface="Calibri" panose="020F0502020204030204" pitchFamily="34" charset="0"/>
                <a:cs typeface="Calibri" panose="020F0502020204030204" pitchFamily="34" charset="0"/>
              </a:rPr>
              <a:t>)</a:t>
            </a:r>
            <a:endParaRPr b="1" spc="-67" dirty="0">
              <a:latin typeface="Calibri" panose="020F0502020204030204" pitchFamily="34" charset="0"/>
              <a:cs typeface="Calibri" panose="020F0502020204030204" pitchFamily="34" charset="0"/>
            </a:endParaRPr>
          </a:p>
        </p:txBody>
      </p:sp>
      <p:sp>
        <p:nvSpPr>
          <p:cNvPr id="28" name="object 28"/>
          <p:cNvSpPr txBox="1"/>
          <p:nvPr/>
        </p:nvSpPr>
        <p:spPr>
          <a:xfrm>
            <a:off x="764255" y="5807577"/>
            <a:ext cx="4975013" cy="263320"/>
          </a:xfrm>
          <a:prstGeom prst="rect">
            <a:avLst/>
          </a:prstGeom>
        </p:spPr>
        <p:txBody>
          <a:bodyPr vert="horz" wrap="square" lIns="0" tIns="16933" rIns="0" bIns="0" rtlCol="0">
            <a:spAutoFit/>
          </a:bodyPr>
          <a:lstStyle/>
          <a:p>
            <a:pPr marL="16933">
              <a:spcBef>
                <a:spcPts val="133"/>
              </a:spcBef>
            </a:pPr>
            <a:r>
              <a:rPr sz="1600" spc="-40" dirty="0">
                <a:solidFill>
                  <a:srgbClr val="0079C2"/>
                </a:solidFill>
                <a:latin typeface="Calibri" panose="020F0502020204030204" pitchFamily="34" charset="0"/>
                <a:cs typeface="Calibri" panose="020F0502020204030204" pitchFamily="34" charset="0"/>
              </a:rPr>
              <a:t>You</a:t>
            </a:r>
            <a:r>
              <a:rPr sz="1600" spc="-3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can</a:t>
            </a:r>
            <a:r>
              <a:rPr sz="1600" spc="-1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earn</a:t>
            </a:r>
            <a:r>
              <a:rPr sz="1600" spc="-3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up</a:t>
            </a:r>
            <a:r>
              <a:rPr sz="1600" spc="-33"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to</a:t>
            </a:r>
            <a:r>
              <a:rPr sz="1600" spc="-7"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a:t>
            </a:r>
            <a:r>
              <a:rPr lang="en-US" sz="1600" dirty="0">
                <a:solidFill>
                  <a:srgbClr val="0079C2"/>
                </a:solidFill>
                <a:latin typeface="Calibri" panose="020F0502020204030204" pitchFamily="34" charset="0"/>
                <a:cs typeface="Calibri" panose="020F0502020204030204" pitchFamily="34" charset="0"/>
              </a:rPr>
              <a:t>40</a:t>
            </a:r>
            <a:r>
              <a:rPr sz="1600" dirty="0">
                <a:solidFill>
                  <a:srgbClr val="0079C2"/>
                </a:solidFill>
                <a:latin typeface="Calibri" panose="020F0502020204030204" pitchFamily="34" charset="0"/>
                <a:cs typeface="Calibri" panose="020F0502020204030204" pitchFamily="34" charset="0"/>
              </a:rPr>
              <a:t>0</a:t>
            </a:r>
            <a:r>
              <a:rPr sz="1600" spc="-47"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as</a:t>
            </a:r>
            <a:r>
              <a:rPr sz="1600" spc="-20"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you complete</a:t>
            </a:r>
            <a:r>
              <a:rPr sz="1600" spc="-47" dirty="0">
                <a:solidFill>
                  <a:srgbClr val="0079C2"/>
                </a:solidFill>
                <a:latin typeface="Calibri" panose="020F0502020204030204" pitchFamily="34" charset="0"/>
                <a:cs typeface="Calibri" panose="020F0502020204030204" pitchFamily="34" charset="0"/>
              </a:rPr>
              <a:t> </a:t>
            </a:r>
            <a:r>
              <a:rPr sz="1600" dirty="0">
                <a:solidFill>
                  <a:srgbClr val="0079C2"/>
                </a:solidFill>
                <a:latin typeface="Calibri" panose="020F0502020204030204" pitchFamily="34" charset="0"/>
                <a:cs typeface="Calibri" panose="020F0502020204030204" pitchFamily="34" charset="0"/>
              </a:rPr>
              <a:t>the</a:t>
            </a:r>
            <a:r>
              <a:rPr sz="1600" spc="-33" dirty="0">
                <a:solidFill>
                  <a:srgbClr val="0079C2"/>
                </a:solidFill>
                <a:latin typeface="Calibri" panose="020F0502020204030204" pitchFamily="34" charset="0"/>
                <a:cs typeface="Calibri" panose="020F0502020204030204" pitchFamily="34" charset="0"/>
              </a:rPr>
              <a:t> </a:t>
            </a:r>
            <a:r>
              <a:rPr sz="1600" spc="-13" dirty="0">
                <a:solidFill>
                  <a:srgbClr val="0079C2"/>
                </a:solidFill>
                <a:latin typeface="Calibri" panose="020F0502020204030204" pitchFamily="34" charset="0"/>
                <a:cs typeface="Calibri" panose="020F0502020204030204" pitchFamily="34" charset="0"/>
              </a:rPr>
              <a:t>program.</a:t>
            </a:r>
            <a:endParaRPr sz="1600" dirty="0">
              <a:latin typeface="Calibri" panose="020F0502020204030204" pitchFamily="34" charset="0"/>
              <a:cs typeface="Calibri" panose="020F0502020204030204" pitchFamily="34" charset="0"/>
            </a:endParaRPr>
          </a:p>
        </p:txBody>
      </p:sp>
      <p:sp>
        <p:nvSpPr>
          <p:cNvPr id="22" name="Slide Number Placeholder 21">
            <a:extLst>
              <a:ext uri="{FF2B5EF4-FFF2-40B4-BE49-F238E27FC236}">
                <a16:creationId xmlns:a16="http://schemas.microsoft.com/office/drawing/2014/main" id="{50802C68-2BD9-B347-A221-2817D5AFE5CE}"/>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22" y="620555"/>
            <a:ext cx="7924800" cy="411162"/>
          </a:xfrm>
        </p:spPr>
        <p:txBody>
          <a:bodyPr>
            <a:noAutofit/>
          </a:bodyPr>
          <a:lstStyle/>
          <a:p>
            <a:r>
              <a:rPr lang="en-US" sz="3200" b="1" dirty="0">
                <a:latin typeface="Calibri" panose="020F0502020204030204" pitchFamily="34" charset="0"/>
              </a:rPr>
              <a:t>Pet Insurance </a:t>
            </a:r>
          </a:p>
        </p:txBody>
      </p:sp>
      <p:sp>
        <p:nvSpPr>
          <p:cNvPr id="3" name="Content Placeholder 2"/>
          <p:cNvSpPr>
            <a:spLocks noGrp="1"/>
          </p:cNvSpPr>
          <p:nvPr>
            <p:ph idx="1"/>
          </p:nvPr>
        </p:nvSpPr>
        <p:spPr>
          <a:xfrm>
            <a:off x="951897" y="1602168"/>
            <a:ext cx="8390860" cy="5004308"/>
          </a:xfrm>
        </p:spPr>
        <p:txBody>
          <a:bodyPr>
            <a:normAutofit/>
          </a:bodyPr>
          <a:lstStyle/>
          <a:p>
            <a:r>
              <a:rPr lang="en-US" sz="1800" dirty="0">
                <a:latin typeface="Calibri" panose="020F0502020204030204" pitchFamily="34" charset="0"/>
              </a:rPr>
              <a:t>Nationwide is our pet insurance vendor and Participants can sign up for coverage any time during the year at </a:t>
            </a:r>
            <a:r>
              <a:rPr lang="en-US" sz="1800" dirty="0">
                <a:solidFill>
                  <a:srgbClr val="0070C0"/>
                </a:solidFill>
                <a:latin typeface="Calibri" panose="020F0502020204030204" pitchFamily="34" charset="0"/>
                <a:hlinkClick r:id="rId3">
                  <a:extLst>
                    <a:ext uri="{A12FA001-AC4F-418D-AE19-62706E023703}">
                      <ahyp:hlinkClr xmlns:ahyp="http://schemas.microsoft.com/office/drawing/2018/hyperlinkcolor" val="tx"/>
                    </a:ext>
                  </a:extLst>
                </a:hlinkClick>
              </a:rPr>
              <a:t>https://benefits.petinsurance.com/vabankers</a:t>
            </a:r>
            <a:endParaRPr lang="en-US" sz="1800" dirty="0">
              <a:latin typeface="Calibri" panose="020F0502020204030204" pitchFamily="34" charset="0"/>
            </a:endParaRPr>
          </a:p>
          <a:p>
            <a:pPr lvl="1">
              <a:buFont typeface="Courier New" panose="02070309020205020404" pitchFamily="49" charset="0"/>
              <a:buChar char="o"/>
            </a:pPr>
            <a:r>
              <a:rPr lang="en-US" sz="1800" dirty="0">
                <a:latin typeface="Calibri" panose="020F0502020204030204" pitchFamily="34" charset="0"/>
              </a:rPr>
              <a:t>Group premium discount for VBA members</a:t>
            </a:r>
          </a:p>
          <a:p>
            <a:pPr lvl="1">
              <a:buFont typeface="Courier New" panose="02070309020205020404" pitchFamily="49" charset="0"/>
              <a:buChar char="o"/>
            </a:pPr>
            <a:r>
              <a:rPr lang="en-US" sz="1800" dirty="0">
                <a:latin typeface="Calibri" panose="020F0502020204030204" pitchFamily="34" charset="0"/>
              </a:rPr>
              <a:t>Participants billed directly from Nationwide</a:t>
            </a:r>
          </a:p>
          <a:p>
            <a:endParaRPr lang="en-US" sz="1800" dirty="0">
              <a:latin typeface="Calibri" panose="020F0502020204030204" pitchFamily="34" charset="0"/>
            </a:endParaRPr>
          </a:p>
          <a:p>
            <a:r>
              <a:rPr lang="en-US" sz="1800" dirty="0">
                <a:latin typeface="Calibri" panose="020F0502020204030204" pitchFamily="34" charset="0"/>
              </a:rPr>
              <a:t>Provides illness and injury coverage for cats, dogs and exotic pets (birds, lizards, turtles) at 50% and 70% reimbursement levels ($250 annual deductible, $7,500 annual benefit maximum)</a:t>
            </a:r>
          </a:p>
          <a:p>
            <a:pPr marL="109728" indent="0">
              <a:buNone/>
            </a:pPr>
            <a:endParaRPr lang="en-US" sz="1800" dirty="0">
              <a:latin typeface="Calibri" panose="020F0502020204030204" pitchFamily="34" charset="0"/>
            </a:endParaRPr>
          </a:p>
          <a:p>
            <a:r>
              <a:rPr lang="en-US" sz="1800" dirty="0">
                <a:latin typeface="Calibri" panose="020F0502020204030204" pitchFamily="34" charset="0"/>
              </a:rPr>
              <a:t>Includes 24/7 vet helpline and ability to submit mobile claims</a:t>
            </a:r>
          </a:p>
          <a:p>
            <a:endParaRPr lang="en-US" sz="1800" dirty="0">
              <a:latin typeface="Calibri" panose="020F0502020204030204" pitchFamily="34" charset="0"/>
            </a:endParaRPr>
          </a:p>
          <a:p>
            <a:r>
              <a:rPr lang="en-US" sz="1800" dirty="0">
                <a:latin typeface="Calibri" panose="020F0502020204030204" pitchFamily="34" charset="0"/>
              </a:rPr>
              <a:t>Multiple pet discount available</a:t>
            </a:r>
          </a:p>
          <a:p>
            <a:endParaRPr lang="en-US" sz="1800" dirty="0">
              <a:latin typeface="Calibri" panose="020F0502020204030204" pitchFamily="34" charset="0"/>
            </a:endParaRPr>
          </a:p>
          <a:p>
            <a:endParaRPr lang="en-US" sz="1900" dirty="0">
              <a:latin typeface="Calibri" panose="020F0502020204030204" pitchFamily="34" charset="0"/>
            </a:endParaRPr>
          </a:p>
          <a:p>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6635" b="12944"/>
          <a:stretch/>
        </p:blipFill>
        <p:spPr>
          <a:xfrm rot="5400000">
            <a:off x="8956767" y="3980475"/>
            <a:ext cx="2504281" cy="1751294"/>
          </a:xfrm>
          <a:prstGeom prst="rect">
            <a:avLst/>
          </a:prstGeom>
        </p:spPr>
      </p:pic>
      <p:sp>
        <p:nvSpPr>
          <p:cNvPr id="4" name="Slide Number Placeholder 3">
            <a:extLst>
              <a:ext uri="{FF2B5EF4-FFF2-40B4-BE49-F238E27FC236}">
                <a16:creationId xmlns:a16="http://schemas.microsoft.com/office/drawing/2014/main" id="{82ACC816-EF48-E1C8-B36E-4293EA84C921}"/>
              </a:ext>
            </a:extLst>
          </p:cNvPr>
          <p:cNvSpPr>
            <a:spLocks noGrp="1"/>
          </p:cNvSpPr>
          <p:nvPr>
            <p:ph type="sldNum" sz="quarter" idx="12"/>
          </p:nvPr>
        </p:nvSpPr>
        <p:spPr/>
        <p:txBody>
          <a:bodyPr/>
          <a:lstStyle/>
          <a:p>
            <a:fld id="{3A98EE3D-8CD1-4C3F-BD1C-C98C9596463C}" type="slidenum">
              <a:rPr lang="en-US" smtClean="0"/>
              <a:t>70</a:t>
            </a:fld>
            <a:endParaRPr lang="en-US" dirty="0"/>
          </a:p>
        </p:txBody>
      </p:sp>
    </p:spTree>
    <p:extLst>
      <p:ext uri="{BB962C8B-B14F-4D97-AF65-F5344CB8AC3E}">
        <p14:creationId xmlns:p14="http://schemas.microsoft.com/office/powerpoint/2010/main" val="10213955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1951"/>
            <a:ext cx="12192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grpSp>
        <p:nvGrpSpPr>
          <p:cNvPr id="3" name="object 3"/>
          <p:cNvGrpSpPr/>
          <p:nvPr/>
        </p:nvGrpSpPr>
        <p:grpSpPr>
          <a:xfrm>
            <a:off x="0" y="629903"/>
            <a:ext cx="12192000" cy="5592233"/>
            <a:chOff x="0" y="472427"/>
            <a:chExt cx="9144000" cy="4194175"/>
          </a:xfrm>
        </p:grpSpPr>
        <p:sp>
          <p:nvSpPr>
            <p:cNvPr id="4" name="object 4"/>
            <p:cNvSpPr/>
            <p:nvPr/>
          </p:nvSpPr>
          <p:spPr>
            <a:xfrm>
              <a:off x="0" y="4666488"/>
              <a:ext cx="9144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sp>
          <p:nvSpPr>
            <p:cNvPr id="5" name="object 5"/>
            <p:cNvSpPr/>
            <p:nvPr/>
          </p:nvSpPr>
          <p:spPr>
            <a:xfrm>
              <a:off x="0" y="472427"/>
              <a:ext cx="9144000" cy="4194175"/>
            </a:xfrm>
            <a:custGeom>
              <a:avLst/>
              <a:gdLst/>
              <a:ahLst/>
              <a:cxnLst/>
              <a:rect l="l" t="t" r="r" b="b"/>
              <a:pathLst>
                <a:path w="9144000" h="4194175">
                  <a:moveTo>
                    <a:pt x="9144000" y="0"/>
                  </a:moveTo>
                  <a:lnTo>
                    <a:pt x="0" y="0"/>
                  </a:lnTo>
                  <a:lnTo>
                    <a:pt x="0" y="4194060"/>
                  </a:lnTo>
                  <a:lnTo>
                    <a:pt x="9144000" y="4194060"/>
                  </a:lnTo>
                  <a:lnTo>
                    <a:pt x="9144000" y="0"/>
                  </a:lnTo>
                  <a:close/>
                </a:path>
              </a:pathLst>
            </a:custGeom>
            <a:solidFill>
              <a:srgbClr val="00B0F0"/>
            </a:solidFill>
          </p:spPr>
          <p:txBody>
            <a:bodyPr wrap="square" lIns="0" tIns="0" rIns="0" bIns="0" rtlCol="0"/>
            <a:lstStyle/>
            <a:p>
              <a:endParaRPr sz="2400"/>
            </a:p>
          </p:txBody>
        </p:sp>
      </p:grpSp>
      <p:sp>
        <p:nvSpPr>
          <p:cNvPr id="12" name="object 12"/>
          <p:cNvSpPr txBox="1">
            <a:spLocks noGrp="1"/>
          </p:cNvSpPr>
          <p:nvPr>
            <p:ph type="title"/>
          </p:nvPr>
        </p:nvSpPr>
        <p:spPr>
          <a:xfrm>
            <a:off x="793280" y="2894618"/>
            <a:ext cx="10354733" cy="919974"/>
          </a:xfrm>
          <a:prstGeom prst="rect">
            <a:avLst/>
          </a:prstGeom>
        </p:spPr>
        <p:txBody>
          <a:bodyPr vert="horz" wrap="square" lIns="0" tIns="16933" rIns="0" bIns="0" rtlCol="0" anchor="t">
            <a:spAutoFit/>
          </a:bodyPr>
          <a:lstStyle/>
          <a:p>
            <a:pPr marL="16933">
              <a:spcBef>
                <a:spcPts val="133"/>
              </a:spcBef>
            </a:pPr>
            <a:r>
              <a:rPr lang="en-US" sz="5867" b="1" spc="-113" dirty="0">
                <a:solidFill>
                  <a:srgbClr val="FFFFFF"/>
                </a:solidFill>
                <a:latin typeface="Calibri" panose="020F0502020204030204" pitchFamily="34" charset="0"/>
                <a:cs typeface="Calibri" panose="020F0502020204030204" pitchFamily="34" charset="0"/>
              </a:rPr>
              <a:t>Open Enrollment Details</a:t>
            </a:r>
            <a:endParaRPr sz="5867"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6A410F2-A733-A858-7C21-63E32F658AD1}"/>
              </a:ext>
            </a:extLst>
          </p:cNvPr>
          <p:cNvSpPr>
            <a:spLocks noGrp="1"/>
          </p:cNvSpPr>
          <p:nvPr>
            <p:ph type="sldNum" sz="quarter" idx="12"/>
          </p:nvPr>
        </p:nvSpPr>
        <p:spPr/>
        <p:txBody>
          <a:bodyPr/>
          <a:lstStyle/>
          <a:p>
            <a:fld id="{3A98EE3D-8CD1-4C3F-BD1C-C98C9596463C}" type="slidenum">
              <a:rPr lang="en-US" smtClean="0"/>
              <a:t>71</a:t>
            </a:fld>
            <a:endParaRPr lang="en-US" dirty="0"/>
          </a:p>
        </p:txBody>
      </p:sp>
    </p:spTree>
    <p:extLst>
      <p:ext uri="{BB962C8B-B14F-4D97-AF65-F5344CB8AC3E}">
        <p14:creationId xmlns:p14="http://schemas.microsoft.com/office/powerpoint/2010/main" val="1762004291"/>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209" y="530007"/>
            <a:ext cx="7620000" cy="645449"/>
          </a:xfrm>
        </p:spPr>
        <p:txBody>
          <a:bodyPr/>
          <a:lstStyle/>
          <a:p>
            <a:pPr>
              <a:defRPr/>
            </a:pPr>
            <a:r>
              <a:rPr lang="en-US" sz="3200" b="1" dirty="0">
                <a:latin typeface="Calibri" pitchFamily="34" charset="0"/>
              </a:rPr>
              <a:t>Open Enrollment Details</a:t>
            </a:r>
          </a:p>
        </p:txBody>
      </p:sp>
      <p:sp>
        <p:nvSpPr>
          <p:cNvPr id="73731" name="Content Placeholder 2"/>
          <p:cNvSpPr>
            <a:spLocks noGrp="1"/>
          </p:cNvSpPr>
          <p:nvPr>
            <p:ph idx="1"/>
          </p:nvPr>
        </p:nvSpPr>
        <p:spPr>
          <a:xfrm>
            <a:off x="1981200" y="1600200"/>
            <a:ext cx="7620000" cy="4495800"/>
          </a:xfrm>
        </p:spPr>
        <p:txBody>
          <a:bodyPr/>
          <a:lstStyle/>
          <a:p>
            <a:pPr>
              <a:lnSpc>
                <a:spcPct val="80000"/>
              </a:lnSpc>
            </a:pPr>
            <a:r>
              <a:rPr lang="en-US" altLang="en-US" sz="2000" dirty="0">
                <a:latin typeface="Calibri" panose="020F0502020204030204" pitchFamily="34" charset="0"/>
              </a:rPr>
              <a:t>Open Enrollment – November </a:t>
            </a:r>
            <a:r>
              <a:rPr lang="en-US" altLang="en-US" sz="2000" dirty="0">
                <a:solidFill>
                  <a:srgbClr val="FF0000"/>
                </a:solidFill>
                <a:latin typeface="Calibri" panose="020F0502020204030204" pitchFamily="34" charset="0"/>
              </a:rPr>
              <a:t>2 - 22</a:t>
            </a:r>
          </a:p>
          <a:p>
            <a:pPr>
              <a:lnSpc>
                <a:spcPct val="80000"/>
              </a:lnSpc>
              <a:buFont typeface="Arial" panose="020B0604020202020204" pitchFamily="34" charset="0"/>
              <a:buNone/>
            </a:pPr>
            <a:endParaRPr lang="en-US" altLang="en-US" sz="2000" dirty="0">
              <a:latin typeface="Calibri" panose="020F0502020204030204" pitchFamily="34" charset="0"/>
            </a:endParaRPr>
          </a:p>
          <a:p>
            <a:pPr>
              <a:lnSpc>
                <a:spcPct val="80000"/>
              </a:lnSpc>
            </a:pPr>
            <a:r>
              <a:rPr lang="en-US" altLang="en-US" sz="2000" dirty="0">
                <a:latin typeface="Calibri" panose="020F0502020204030204" pitchFamily="34" charset="0"/>
              </a:rPr>
              <a:t>Employees can enroll through multiple internet browsers, including Internet Explorer and Safari (Apple products)</a:t>
            </a:r>
          </a:p>
          <a:p>
            <a:pPr>
              <a:lnSpc>
                <a:spcPct val="80000"/>
              </a:lnSpc>
            </a:pPr>
            <a:endParaRPr lang="en-US" altLang="en-US" sz="2000" dirty="0">
              <a:solidFill>
                <a:schemeClr val="tx2"/>
              </a:solidFill>
              <a:latin typeface="Calibri" panose="020F0502020204030204" pitchFamily="34" charset="0"/>
            </a:endParaRPr>
          </a:p>
          <a:p>
            <a:pPr>
              <a:lnSpc>
                <a:spcPct val="80000"/>
              </a:lnSpc>
            </a:pPr>
            <a:endParaRPr lang="en-US" altLang="en-US" sz="2000" dirty="0">
              <a:solidFill>
                <a:schemeClr val="tx2"/>
              </a:solidFill>
              <a:latin typeface="Calibri" panose="020F0502020204030204" pitchFamily="34" charset="0"/>
            </a:endParaRPr>
          </a:p>
          <a:p>
            <a:pPr>
              <a:lnSpc>
                <a:spcPct val="80000"/>
              </a:lnSpc>
            </a:pPr>
            <a:endParaRPr lang="en-US" altLang="en-US" sz="2000" dirty="0">
              <a:solidFill>
                <a:schemeClr val="tx2"/>
              </a:solidFill>
              <a:latin typeface="Calibri" panose="020F0502020204030204" pitchFamily="34" charset="0"/>
            </a:endParaRPr>
          </a:p>
        </p:txBody>
      </p:sp>
      <p:sp>
        <p:nvSpPr>
          <p:cNvPr id="73733"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A526D398-7494-4640-BF36-AFC653595F4D}" type="slidenum">
              <a:rPr lang="en-US" altLang="en-US" sz="1800">
                <a:solidFill>
                  <a:schemeClr val="bg1"/>
                </a:solidFill>
                <a:latin typeface="Arial" panose="020B0604020202020204" pitchFamily="34" charset="0"/>
              </a:rPr>
              <a:pPr algn="ctr" eaLnBrk="1" hangingPunct="1">
                <a:spcBef>
                  <a:spcPct val="0"/>
                </a:spcBef>
                <a:buClrTx/>
                <a:buFontTx/>
                <a:buNone/>
              </a:pPr>
              <a:t>72</a:t>
            </a:fld>
            <a:endParaRPr lang="en-US" altLang="en-US" sz="1800">
              <a:solidFill>
                <a:schemeClr val="bg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23757C49-D096-B1A4-7AC5-540732149B14}"/>
              </a:ext>
            </a:extLst>
          </p:cNvPr>
          <p:cNvSpPr>
            <a:spLocks noGrp="1"/>
          </p:cNvSpPr>
          <p:nvPr>
            <p:ph type="sldNum" sz="quarter" idx="12"/>
          </p:nvPr>
        </p:nvSpPr>
        <p:spPr/>
        <p:txBody>
          <a:bodyPr/>
          <a:lstStyle/>
          <a:p>
            <a:fld id="{3A98EE3D-8CD1-4C3F-BD1C-C98C9596463C}" type="slidenum">
              <a:rPr lang="en-US" smtClean="0"/>
              <a:t>72</a:t>
            </a:fld>
            <a:endParaRPr lang="en-US" dirty="0"/>
          </a:p>
        </p:txBody>
      </p:sp>
    </p:spTree>
    <p:extLst>
      <p:ext uri="{BB962C8B-B14F-4D97-AF65-F5344CB8AC3E}">
        <p14:creationId xmlns:p14="http://schemas.microsoft.com/office/powerpoint/2010/main" val="6535155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Slide Number Placeholder 2"/>
          <p:cNvSpPr>
            <a:spLocks/>
          </p:cNvSpPr>
          <p:nvPr/>
        </p:nvSpPr>
        <p:spPr bwMode="auto">
          <a:xfrm>
            <a:off x="10055226" y="5648326"/>
            <a:ext cx="549275" cy="396875"/>
          </a:xfrm>
          <a:prstGeom prst="bracketPair">
            <a:avLst>
              <a:gd name="adj" fmla="val 1794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Franklin Gothic Book" panose="020B050302010202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anose="020B0503020102020204" pitchFamily="34" charset="0"/>
              </a:defRPr>
            </a:lvl2pPr>
            <a:lvl3pPr marL="1143000" indent="-228600">
              <a:spcBef>
                <a:spcPct val="20000"/>
              </a:spcBef>
              <a:buClr>
                <a:srgbClr val="DEAE00"/>
              </a:buClr>
              <a:buFont typeface="Arial" panose="020B0604020202020204" pitchFamily="34" charset="0"/>
              <a:buChar char="•"/>
              <a:defRPr>
                <a:solidFill>
                  <a:schemeClr val="tx1"/>
                </a:solidFill>
                <a:latin typeface="Franklin Gothic Book" panose="020B0503020102020204" pitchFamily="34" charset="0"/>
              </a:defRPr>
            </a:lvl3pPr>
            <a:lvl4pPr marL="1600200" indent="-228600">
              <a:spcBef>
                <a:spcPct val="20000"/>
              </a:spcBef>
              <a:buClr>
                <a:srgbClr val="B77BB4"/>
              </a:buClr>
              <a:buFont typeface="Arial" panose="020B0604020202020204" pitchFamily="34" charset="0"/>
              <a:buChar char="•"/>
              <a:defRPr sz="1600">
                <a:solidFill>
                  <a:schemeClr val="tx1"/>
                </a:solidFill>
                <a:latin typeface="Franklin Gothic Book" panose="020B0503020102020204" pitchFamily="34" charset="0"/>
              </a:defRPr>
            </a:lvl4pPr>
            <a:lvl5pPr marL="2057400" indent="-228600">
              <a:spcBef>
                <a:spcPct val="20000"/>
              </a:spcBef>
              <a:buClr>
                <a:srgbClr val="E0773C"/>
              </a:buClr>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rgbClr val="E0773C"/>
              </a:buClr>
              <a:buFont typeface="Arial" panose="020B0604020202020204" pitchFamily="34" charset="0"/>
              <a:buChar char="•"/>
              <a:defRPr sz="1400">
                <a:solidFill>
                  <a:schemeClr val="tx1"/>
                </a:solidFill>
                <a:latin typeface="Franklin Gothic Book" panose="020B0503020102020204" pitchFamily="34" charset="0"/>
              </a:defRPr>
            </a:lvl9pPr>
          </a:lstStyle>
          <a:p>
            <a:pPr algn="ctr" eaLnBrk="1" hangingPunct="1">
              <a:spcBef>
                <a:spcPct val="0"/>
              </a:spcBef>
              <a:buClrTx/>
              <a:buFontTx/>
              <a:buNone/>
            </a:pPr>
            <a:fld id="{A526D398-7494-4640-BF36-AFC653595F4D}" type="slidenum">
              <a:rPr lang="en-US" altLang="en-US" sz="1800">
                <a:solidFill>
                  <a:schemeClr val="bg1"/>
                </a:solidFill>
                <a:latin typeface="Arial" panose="020B0604020202020204" pitchFamily="34" charset="0"/>
              </a:rPr>
              <a:pPr algn="ctr" eaLnBrk="1" hangingPunct="1">
                <a:spcBef>
                  <a:spcPct val="0"/>
                </a:spcBef>
                <a:buClrTx/>
                <a:buFontTx/>
                <a:buNone/>
              </a:pPr>
              <a:t>73</a:t>
            </a:fld>
            <a:endParaRPr lang="en-US" altLang="en-US" sz="1800">
              <a:solidFill>
                <a:schemeClr val="bg1"/>
              </a:solidFill>
              <a:latin typeface="Arial" panose="020B0604020202020204" pitchFamily="34" charset="0"/>
            </a:endParaRPr>
          </a:p>
        </p:txBody>
      </p:sp>
      <p:pic>
        <p:nvPicPr>
          <p:cNvPr id="9" name="Picture 8" descr="A picture containing object&#10;&#10;Description generated with high confidence">
            <a:extLst>
              <a:ext uri="{FF2B5EF4-FFF2-40B4-BE49-F238E27FC236}">
                <a16:creationId xmlns:a16="http://schemas.microsoft.com/office/drawing/2014/main" id="{5CA1282B-24F9-696A-1800-B52D43E297AF}"/>
              </a:ext>
            </a:extLst>
          </p:cNvPr>
          <p:cNvPicPr>
            <a:picLocks noChangeAspect="1"/>
          </p:cNvPicPr>
          <p:nvPr/>
        </p:nvPicPr>
        <p:blipFill>
          <a:blip r:embed="rId2"/>
          <a:stretch>
            <a:fillRect/>
          </a:stretch>
        </p:blipFill>
        <p:spPr>
          <a:xfrm>
            <a:off x="2047414" y="1164553"/>
            <a:ext cx="2067386" cy="435304"/>
          </a:xfrm>
          <a:prstGeom prst="rect">
            <a:avLst/>
          </a:prstGeom>
        </p:spPr>
      </p:pic>
      <p:pic>
        <p:nvPicPr>
          <p:cNvPr id="10" name="Picture 9" descr="A screenshot of a cell phone&#10;&#10;Description generated with very high confidence">
            <a:hlinkClick r:id="rId3"/>
            <a:extLst>
              <a:ext uri="{FF2B5EF4-FFF2-40B4-BE49-F238E27FC236}">
                <a16:creationId xmlns:a16="http://schemas.microsoft.com/office/drawing/2014/main" id="{48713E52-CB5E-EAA8-BBA2-51A1D33C67B8}"/>
              </a:ext>
            </a:extLst>
          </p:cNvPr>
          <p:cNvPicPr>
            <a:picLocks noChangeAspect="1"/>
          </p:cNvPicPr>
          <p:nvPr/>
        </p:nvPicPr>
        <p:blipFill>
          <a:blip r:embed="rId4"/>
          <a:stretch>
            <a:fillRect/>
          </a:stretch>
        </p:blipFill>
        <p:spPr>
          <a:xfrm>
            <a:off x="5964552" y="1419370"/>
            <a:ext cx="4496184" cy="3756183"/>
          </a:xfrm>
          <a:prstGeom prst="rect">
            <a:avLst/>
          </a:prstGeom>
        </p:spPr>
      </p:pic>
      <p:sp>
        <p:nvSpPr>
          <p:cNvPr id="11" name="Rectangle 10">
            <a:extLst>
              <a:ext uri="{FF2B5EF4-FFF2-40B4-BE49-F238E27FC236}">
                <a16:creationId xmlns:a16="http://schemas.microsoft.com/office/drawing/2014/main" id="{212CF1EC-80CB-D03F-174F-26939618E9F1}"/>
              </a:ext>
            </a:extLst>
          </p:cNvPr>
          <p:cNvSpPr/>
          <p:nvPr/>
        </p:nvSpPr>
        <p:spPr>
          <a:xfrm>
            <a:off x="2269025" y="4503930"/>
            <a:ext cx="1899366" cy="307777"/>
          </a:xfrm>
          <a:prstGeom prst="rect">
            <a:avLst/>
          </a:prstGeom>
        </p:spPr>
        <p:txBody>
          <a:bodyPr wrap="none">
            <a:spAutoFit/>
          </a:bodyPr>
          <a:lstStyle/>
          <a:p>
            <a:r>
              <a:rPr lang="en-US" sz="1400" dirty="0">
                <a:solidFill>
                  <a:srgbClr val="FF0000"/>
                </a:solidFill>
              </a:rPr>
              <a:t>www.bankwebsite.com</a:t>
            </a:r>
          </a:p>
        </p:txBody>
      </p:sp>
      <p:sp>
        <p:nvSpPr>
          <p:cNvPr id="12" name="TextBox 11">
            <a:extLst>
              <a:ext uri="{FF2B5EF4-FFF2-40B4-BE49-F238E27FC236}">
                <a16:creationId xmlns:a16="http://schemas.microsoft.com/office/drawing/2014/main" id="{CB2B0AC2-C09D-FBE6-B0D4-F7B0DD0B747E}"/>
              </a:ext>
            </a:extLst>
          </p:cNvPr>
          <p:cNvSpPr txBox="1"/>
          <p:nvPr/>
        </p:nvSpPr>
        <p:spPr>
          <a:xfrm>
            <a:off x="2072816" y="2190120"/>
            <a:ext cx="3534941" cy="1877437"/>
          </a:xfrm>
          <a:prstGeom prst="rect">
            <a:avLst/>
          </a:prstGeom>
          <a:noFill/>
        </p:spPr>
        <p:txBody>
          <a:bodyPr wrap="square" rtlCol="0">
            <a:spAutoFit/>
          </a:bodyPr>
          <a:lstStyle/>
          <a:p>
            <a:r>
              <a:rPr lang="en-US" sz="2000" b="1" dirty="0">
                <a:latin typeface="Calibri" panose="020F0502020204030204" pitchFamily="34" charset="0"/>
              </a:rPr>
              <a:t>Web and mobile employee benefits education and engagement platform:</a:t>
            </a:r>
          </a:p>
          <a:p>
            <a:endParaRPr lang="en-US" sz="2000" b="1" dirty="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Customized videos to our plans</a:t>
            </a:r>
          </a:p>
          <a:p>
            <a:pPr marL="285750" indent="-285750">
              <a:buFont typeface="Arial" panose="020B0604020202020204" pitchFamily="34" charset="0"/>
              <a:buChar char="•"/>
            </a:pPr>
            <a:r>
              <a:rPr lang="en-US" dirty="0">
                <a:latin typeface="Calibri" panose="020F0502020204030204" pitchFamily="34" charset="0"/>
              </a:rPr>
              <a:t>Stock educational videos</a:t>
            </a:r>
          </a:p>
        </p:txBody>
      </p:sp>
      <p:sp>
        <p:nvSpPr>
          <p:cNvPr id="2" name="Slide Number Placeholder 1">
            <a:extLst>
              <a:ext uri="{FF2B5EF4-FFF2-40B4-BE49-F238E27FC236}">
                <a16:creationId xmlns:a16="http://schemas.microsoft.com/office/drawing/2014/main" id="{23CDA320-A4AC-A569-48ED-FAFB49A8AD93}"/>
              </a:ext>
            </a:extLst>
          </p:cNvPr>
          <p:cNvSpPr>
            <a:spLocks noGrp="1"/>
          </p:cNvSpPr>
          <p:nvPr>
            <p:ph type="sldNum" sz="quarter" idx="12"/>
          </p:nvPr>
        </p:nvSpPr>
        <p:spPr/>
        <p:txBody>
          <a:bodyPr/>
          <a:lstStyle/>
          <a:p>
            <a:fld id="{3A98EE3D-8CD1-4C3F-BD1C-C98C9596463C}" type="slidenum">
              <a:rPr lang="en-US" smtClean="0"/>
              <a:t>73</a:t>
            </a:fld>
            <a:endParaRPr lang="en-US" dirty="0"/>
          </a:p>
        </p:txBody>
      </p:sp>
    </p:spTree>
    <p:extLst>
      <p:ext uri="{BB962C8B-B14F-4D97-AF65-F5344CB8AC3E}">
        <p14:creationId xmlns:p14="http://schemas.microsoft.com/office/powerpoint/2010/main" val="3102561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84" y="474688"/>
            <a:ext cx="8948142" cy="592112"/>
          </a:xfrm>
        </p:spPr>
        <p:txBody>
          <a:bodyPr>
            <a:normAutofit/>
          </a:bodyPr>
          <a:lstStyle/>
          <a:p>
            <a:pPr>
              <a:defRPr/>
            </a:pPr>
            <a:r>
              <a:rPr lang="en-US" sz="3200" b="1" dirty="0">
                <a:latin typeface="Calibri" pitchFamily="34" charset="0"/>
              </a:rPr>
              <a:t>Open Enrollment Instructions – Step 1</a:t>
            </a:r>
          </a:p>
        </p:txBody>
      </p:sp>
      <p:sp>
        <p:nvSpPr>
          <p:cNvPr id="64515" name="Content Placeholder 2"/>
          <p:cNvSpPr>
            <a:spLocks noGrp="1"/>
          </p:cNvSpPr>
          <p:nvPr>
            <p:ph idx="1"/>
          </p:nvPr>
        </p:nvSpPr>
        <p:spPr>
          <a:xfrm>
            <a:off x="684662" y="1415943"/>
            <a:ext cx="5646740" cy="4026114"/>
          </a:xfrm>
        </p:spPr>
        <p:txBody>
          <a:bodyPr/>
          <a:lstStyle/>
          <a:p>
            <a:pPr>
              <a:defRPr/>
            </a:pPr>
            <a:r>
              <a:rPr lang="en-US" sz="1600" dirty="0">
                <a:latin typeface="Calibri" pitchFamily="34" charset="0"/>
              </a:rPr>
              <a:t>Go to </a:t>
            </a:r>
            <a:r>
              <a:rPr lang="en-US" sz="1600" dirty="0">
                <a:solidFill>
                  <a:srgbClr val="0070C0"/>
                </a:solidFill>
                <a:latin typeface="Calibri" pitchFamily="34" charset="0"/>
                <a:hlinkClick r:id="rId2">
                  <a:extLst>
                    <a:ext uri="{A12FA001-AC4F-418D-AE19-62706E023703}">
                      <ahyp:hlinkClr xmlns:ahyp="http://schemas.microsoft.com/office/drawing/2018/hyperlinkcolor" val="tx"/>
                    </a:ext>
                  </a:extLst>
                </a:hlinkClick>
              </a:rPr>
              <a:t>http://vbabenefits.bswift.com</a:t>
            </a:r>
            <a:r>
              <a:rPr lang="en-US" sz="1600" dirty="0">
                <a:solidFill>
                  <a:srgbClr val="0070C0"/>
                </a:solidFill>
                <a:latin typeface="Calibri" pitchFamily="34" charset="0"/>
              </a:rPr>
              <a:t> </a:t>
            </a:r>
          </a:p>
          <a:p>
            <a:pPr>
              <a:defRPr/>
            </a:pPr>
            <a:r>
              <a:rPr lang="en-US" sz="1600" dirty="0">
                <a:latin typeface="Calibri" pitchFamily="34" charset="0"/>
              </a:rPr>
              <a:t>Enter in your login information</a:t>
            </a:r>
          </a:p>
          <a:p>
            <a:pPr>
              <a:defRPr/>
            </a:pPr>
            <a:r>
              <a:rPr lang="en-US" sz="1600" dirty="0">
                <a:latin typeface="Calibri" pitchFamily="34" charset="0"/>
              </a:rPr>
              <a:t>If you are a first-time user, or do not know your password, click on the </a:t>
            </a:r>
            <a:r>
              <a:rPr lang="en-US" sz="1600" i="1" dirty="0">
                <a:latin typeface="Calibri" pitchFamily="34" charset="0"/>
              </a:rPr>
              <a:t>First Time User/Forgot Password </a:t>
            </a:r>
            <a:r>
              <a:rPr lang="en-US" sz="1600" dirty="0">
                <a:latin typeface="Calibri" pitchFamily="34" charset="0"/>
              </a:rPr>
              <a:t>link.</a:t>
            </a:r>
          </a:p>
          <a:p>
            <a:pPr>
              <a:defRPr/>
            </a:pPr>
            <a:r>
              <a:rPr lang="en-US" sz="1600" b="1" dirty="0">
                <a:latin typeface="Calibri" pitchFamily="34" charset="0"/>
              </a:rPr>
              <a:t>NOTE: You will be required to complete multi-factor authentication to access system </a:t>
            </a:r>
            <a:endParaRPr lang="en-US" sz="2000" dirty="0">
              <a:solidFill>
                <a:schemeClr val="tx2"/>
              </a:solidFill>
              <a:latin typeface="Calibri" pitchFamily="34" charset="0"/>
            </a:endParaRPr>
          </a:p>
        </p:txBody>
      </p:sp>
      <p:sp>
        <p:nvSpPr>
          <p:cNvPr id="3" name="Slide Number Placeholder 2">
            <a:extLst>
              <a:ext uri="{FF2B5EF4-FFF2-40B4-BE49-F238E27FC236}">
                <a16:creationId xmlns:a16="http://schemas.microsoft.com/office/drawing/2014/main" id="{D374698D-20E1-49E9-8B4D-9748E9EE392D}"/>
              </a:ext>
            </a:extLst>
          </p:cNvPr>
          <p:cNvSpPr>
            <a:spLocks noGrp="1"/>
          </p:cNvSpPr>
          <p:nvPr>
            <p:ph type="sldNum" sz="quarter" idx="12"/>
          </p:nvPr>
        </p:nvSpPr>
        <p:spPr/>
        <p:txBody>
          <a:bodyPr/>
          <a:lstStyle/>
          <a:p>
            <a:fld id="{3A98EE3D-8CD1-4C3F-BD1C-C98C9596463C}" type="slidenum">
              <a:rPr lang="en-US" smtClean="0"/>
              <a:t>74</a:t>
            </a:fld>
            <a:endParaRPr lang="en-US" dirty="0"/>
          </a:p>
        </p:txBody>
      </p:sp>
      <p:pic>
        <p:nvPicPr>
          <p:cNvPr id="6" name="Picture 5">
            <a:extLst>
              <a:ext uri="{FF2B5EF4-FFF2-40B4-BE49-F238E27FC236}">
                <a16:creationId xmlns:a16="http://schemas.microsoft.com/office/drawing/2014/main" id="{AA7C75C3-2ACE-30B7-6176-FE790632D1A4}"/>
              </a:ext>
            </a:extLst>
          </p:cNvPr>
          <p:cNvPicPr>
            <a:picLocks noChangeAspect="1"/>
          </p:cNvPicPr>
          <p:nvPr/>
        </p:nvPicPr>
        <p:blipFill>
          <a:blip r:embed="rId3"/>
          <a:stretch>
            <a:fillRect/>
          </a:stretch>
        </p:blipFill>
        <p:spPr>
          <a:xfrm>
            <a:off x="6331402" y="1415943"/>
            <a:ext cx="5591424" cy="4445554"/>
          </a:xfrm>
          <a:prstGeom prst="rect">
            <a:avLst/>
          </a:prstGeom>
        </p:spPr>
      </p:pic>
      <p:cxnSp>
        <p:nvCxnSpPr>
          <p:cNvPr id="5" name="Straight Arrow Connector 4">
            <a:extLst>
              <a:ext uri="{FF2B5EF4-FFF2-40B4-BE49-F238E27FC236}">
                <a16:creationId xmlns:a16="http://schemas.microsoft.com/office/drawing/2014/main" id="{FFBFFE5B-18CE-46A7-342F-892AB3B62FED}"/>
              </a:ext>
            </a:extLst>
          </p:cNvPr>
          <p:cNvCxnSpPr>
            <a:cxnSpLocks/>
          </p:cNvCxnSpPr>
          <p:nvPr/>
        </p:nvCxnSpPr>
        <p:spPr>
          <a:xfrm flipV="1">
            <a:off x="8651392" y="4767620"/>
            <a:ext cx="1555667" cy="13488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5771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82" y="625158"/>
            <a:ext cx="9043917" cy="441642"/>
          </a:xfrm>
        </p:spPr>
        <p:txBody>
          <a:bodyPr>
            <a:noAutofit/>
          </a:bodyPr>
          <a:lstStyle/>
          <a:p>
            <a:pPr>
              <a:defRPr/>
            </a:pPr>
            <a:r>
              <a:rPr lang="en-US" sz="3200" b="1" dirty="0">
                <a:latin typeface="Calibri" pitchFamily="34" charset="0"/>
              </a:rPr>
              <a:t>Open Enrollment Instructions – Step 2</a:t>
            </a:r>
          </a:p>
        </p:txBody>
      </p:sp>
      <p:sp>
        <p:nvSpPr>
          <p:cNvPr id="64515" name="Content Placeholder 2"/>
          <p:cNvSpPr>
            <a:spLocks noGrp="1"/>
          </p:cNvSpPr>
          <p:nvPr>
            <p:ph idx="1"/>
          </p:nvPr>
        </p:nvSpPr>
        <p:spPr>
          <a:xfrm>
            <a:off x="843974" y="1295400"/>
            <a:ext cx="6051875" cy="3704112"/>
          </a:xfrm>
        </p:spPr>
        <p:txBody>
          <a:bodyPr/>
          <a:lstStyle/>
          <a:p>
            <a:pPr>
              <a:defRPr/>
            </a:pPr>
            <a:r>
              <a:rPr lang="en-US" sz="1600" dirty="0">
                <a:latin typeface="Calibri" pitchFamily="34" charset="0"/>
              </a:rPr>
              <a:t>To begin open enrollment, click on the “2023 Open Enrollment” button in the welcome box</a:t>
            </a:r>
          </a:p>
          <a:p>
            <a:pPr>
              <a:defRPr/>
            </a:pPr>
            <a:r>
              <a:rPr lang="en-US" sz="1600" dirty="0">
                <a:latin typeface="Calibri" pitchFamily="34" charset="0"/>
              </a:rPr>
              <a:t>After clicking on “2023 Open Enrollment,” it will bring you to an employee information page. Make sure that this information is correct before proceeding.   At the bottom of this page, select the “I agree” checkbox and continue. </a:t>
            </a:r>
          </a:p>
          <a:p>
            <a:pPr>
              <a:defRPr/>
            </a:pPr>
            <a:r>
              <a:rPr lang="en-US" sz="1600" dirty="0">
                <a:latin typeface="Calibri" pitchFamily="34" charset="0"/>
              </a:rPr>
              <a:t>Family Information: You will then be prompted to enter in any dependents if necessary. Ensure ALL eligible dependents are listed. Once complete, select the “I agree” checkbox and continue.</a:t>
            </a:r>
          </a:p>
          <a:p>
            <a:pPr lvl="1">
              <a:defRPr/>
            </a:pPr>
            <a:r>
              <a:rPr lang="en-US" sz="1300" dirty="0">
                <a:latin typeface="Calibri" pitchFamily="34" charset="0"/>
              </a:rPr>
              <a:t>NOTE: Because of ACA reporting requirements, you must include even those dependents you do not intend to cover. </a:t>
            </a:r>
            <a:endParaRPr lang="en-US" sz="1700" dirty="0">
              <a:solidFill>
                <a:schemeClr val="tx2"/>
              </a:solidFill>
              <a:latin typeface="Calibri" pitchFamily="34" charset="0"/>
            </a:endParaRPr>
          </a:p>
          <a:p>
            <a:pPr>
              <a:lnSpc>
                <a:spcPct val="80000"/>
              </a:lnSpc>
              <a:defRPr/>
            </a:pPr>
            <a:endParaRPr lang="en-US" sz="2000" dirty="0">
              <a:solidFill>
                <a:schemeClr val="tx2"/>
              </a:solidFill>
              <a:latin typeface="Calibri" pitchFamily="34" charset="0"/>
            </a:endParaRPr>
          </a:p>
        </p:txBody>
      </p:sp>
      <p:sp>
        <p:nvSpPr>
          <p:cNvPr id="3" name="Slide Number Placeholder 2">
            <a:extLst>
              <a:ext uri="{FF2B5EF4-FFF2-40B4-BE49-F238E27FC236}">
                <a16:creationId xmlns:a16="http://schemas.microsoft.com/office/drawing/2014/main" id="{5477692E-3593-E7E8-75A1-2BB67B065A9A}"/>
              </a:ext>
            </a:extLst>
          </p:cNvPr>
          <p:cNvSpPr>
            <a:spLocks noGrp="1"/>
          </p:cNvSpPr>
          <p:nvPr>
            <p:ph type="sldNum" sz="quarter" idx="12"/>
          </p:nvPr>
        </p:nvSpPr>
        <p:spPr/>
        <p:txBody>
          <a:bodyPr/>
          <a:lstStyle/>
          <a:p>
            <a:fld id="{3A98EE3D-8CD1-4C3F-BD1C-C98C9596463C}" type="slidenum">
              <a:rPr lang="en-US" smtClean="0"/>
              <a:t>75</a:t>
            </a:fld>
            <a:endParaRPr lang="en-US" dirty="0"/>
          </a:p>
        </p:txBody>
      </p:sp>
      <p:pic>
        <p:nvPicPr>
          <p:cNvPr id="6" name="Picture 5">
            <a:extLst>
              <a:ext uri="{FF2B5EF4-FFF2-40B4-BE49-F238E27FC236}">
                <a16:creationId xmlns:a16="http://schemas.microsoft.com/office/drawing/2014/main" id="{3FA13FF7-AC84-CA4D-6D82-92262FBEBDBB}"/>
              </a:ext>
            </a:extLst>
          </p:cNvPr>
          <p:cNvPicPr>
            <a:picLocks noChangeAspect="1"/>
          </p:cNvPicPr>
          <p:nvPr/>
        </p:nvPicPr>
        <p:blipFill rotWithShape="1">
          <a:blip r:embed="rId2"/>
          <a:srcRect r="29648"/>
          <a:stretch/>
        </p:blipFill>
        <p:spPr>
          <a:xfrm>
            <a:off x="7049588" y="2608414"/>
            <a:ext cx="4950821" cy="3317122"/>
          </a:xfrm>
          <a:prstGeom prst="rect">
            <a:avLst/>
          </a:prstGeom>
        </p:spPr>
      </p:pic>
    </p:spTree>
    <p:extLst>
      <p:ext uri="{BB962C8B-B14F-4D97-AF65-F5344CB8AC3E}">
        <p14:creationId xmlns:p14="http://schemas.microsoft.com/office/powerpoint/2010/main" val="17932868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83" y="556956"/>
            <a:ext cx="8922975" cy="563562"/>
          </a:xfrm>
        </p:spPr>
        <p:txBody>
          <a:bodyPr>
            <a:noAutofit/>
          </a:bodyPr>
          <a:lstStyle/>
          <a:p>
            <a:pPr>
              <a:defRPr/>
            </a:pPr>
            <a:r>
              <a:rPr lang="en-US" sz="3200" b="1" dirty="0">
                <a:latin typeface="Calibri" pitchFamily="34" charset="0"/>
              </a:rPr>
              <a:t>Open Enrollment Instructions – Step 3</a:t>
            </a:r>
          </a:p>
        </p:txBody>
      </p:sp>
      <p:sp>
        <p:nvSpPr>
          <p:cNvPr id="64515" name="Content Placeholder 2"/>
          <p:cNvSpPr>
            <a:spLocks noGrp="1"/>
          </p:cNvSpPr>
          <p:nvPr>
            <p:ph idx="1"/>
          </p:nvPr>
        </p:nvSpPr>
        <p:spPr>
          <a:xfrm>
            <a:off x="6096000" y="1371600"/>
            <a:ext cx="5898078" cy="4021810"/>
          </a:xfrm>
        </p:spPr>
        <p:txBody>
          <a:bodyPr/>
          <a:lstStyle/>
          <a:p>
            <a:pPr>
              <a:defRPr/>
            </a:pPr>
            <a:r>
              <a:rPr lang="en-US" sz="1600" dirty="0">
                <a:latin typeface="Calibri" pitchFamily="34" charset="0"/>
              </a:rPr>
              <a:t>You will now be brought to the Company Wide Enrollment screen and will be able to elect which plans you want for each benefit type (i.e. medical, dental, vision, etc.). </a:t>
            </a:r>
          </a:p>
          <a:p>
            <a:pPr>
              <a:defRPr/>
            </a:pPr>
            <a:r>
              <a:rPr lang="en-US" sz="1600" dirty="0">
                <a:latin typeface="Calibri" pitchFamily="34" charset="0"/>
              </a:rPr>
              <a:t>Click on view plan options and confirm who will be covered by this plan and click continue. </a:t>
            </a:r>
          </a:p>
          <a:p>
            <a:pPr>
              <a:defRPr/>
            </a:pPr>
            <a:r>
              <a:rPr lang="en-US" sz="1600" dirty="0">
                <a:latin typeface="Calibri" pitchFamily="34" charset="0"/>
              </a:rPr>
              <a:t>Make election and click on “keep selection” or “select button” for each plan type.  A checkmark next to the plan type will appear showing that you have selected a plan for that benefit type. </a:t>
            </a:r>
          </a:p>
          <a:p>
            <a:pPr>
              <a:defRPr/>
            </a:pPr>
            <a:r>
              <a:rPr lang="en-US" sz="1600" dirty="0">
                <a:latin typeface="Calibri" pitchFamily="34" charset="0"/>
              </a:rPr>
              <a:t>Ensure all plan icons are green and select Continue.</a:t>
            </a:r>
          </a:p>
          <a:p>
            <a:pPr>
              <a:defRPr/>
            </a:pPr>
            <a:endParaRPr lang="en-US" sz="2000" dirty="0">
              <a:solidFill>
                <a:srgbClr val="FF0000"/>
              </a:solidFill>
              <a:latin typeface="Calibri" pitchFamily="34" charset="0"/>
            </a:endParaRPr>
          </a:p>
          <a:p>
            <a:pPr>
              <a:lnSpc>
                <a:spcPct val="80000"/>
              </a:lnSpc>
              <a:buFont typeface="Arial" panose="020B0604020202020204" pitchFamily="34" charset="0"/>
              <a:buNone/>
              <a:defRPr/>
            </a:pPr>
            <a:endParaRPr lang="en-US" sz="2000" dirty="0">
              <a:solidFill>
                <a:schemeClr val="tx2"/>
              </a:solidFill>
              <a:latin typeface="Calibri" pitchFamily="34" charset="0"/>
            </a:endParaRPr>
          </a:p>
          <a:p>
            <a:pPr>
              <a:lnSpc>
                <a:spcPct val="80000"/>
              </a:lnSpc>
              <a:defRPr/>
            </a:pPr>
            <a:endParaRPr lang="en-US" sz="2000" dirty="0">
              <a:solidFill>
                <a:schemeClr val="tx2"/>
              </a:solidFill>
              <a:latin typeface="Calibri" pitchFamily="34" charset="0"/>
            </a:endParaRPr>
          </a:p>
        </p:txBody>
      </p:sp>
      <p:sp>
        <p:nvSpPr>
          <p:cNvPr id="3" name="Slide Number Placeholder 2">
            <a:extLst>
              <a:ext uri="{FF2B5EF4-FFF2-40B4-BE49-F238E27FC236}">
                <a16:creationId xmlns:a16="http://schemas.microsoft.com/office/drawing/2014/main" id="{10CE7699-255C-0FE3-0B6F-B1BFC4CA0181}"/>
              </a:ext>
            </a:extLst>
          </p:cNvPr>
          <p:cNvSpPr>
            <a:spLocks noGrp="1"/>
          </p:cNvSpPr>
          <p:nvPr>
            <p:ph type="sldNum" sz="quarter" idx="12"/>
          </p:nvPr>
        </p:nvSpPr>
        <p:spPr/>
        <p:txBody>
          <a:bodyPr/>
          <a:lstStyle/>
          <a:p>
            <a:fld id="{3A98EE3D-8CD1-4C3F-BD1C-C98C9596463C}" type="slidenum">
              <a:rPr lang="en-US" smtClean="0"/>
              <a:t>76</a:t>
            </a:fld>
            <a:endParaRPr lang="en-US" dirty="0"/>
          </a:p>
        </p:txBody>
      </p:sp>
      <p:pic>
        <p:nvPicPr>
          <p:cNvPr id="5" name="Picture 4">
            <a:extLst>
              <a:ext uri="{FF2B5EF4-FFF2-40B4-BE49-F238E27FC236}">
                <a16:creationId xmlns:a16="http://schemas.microsoft.com/office/drawing/2014/main" id="{8099ACE9-9AC0-350A-72F4-A8CDF5A8628D}"/>
              </a:ext>
            </a:extLst>
          </p:cNvPr>
          <p:cNvPicPr>
            <a:picLocks noChangeAspect="1"/>
          </p:cNvPicPr>
          <p:nvPr/>
        </p:nvPicPr>
        <p:blipFill>
          <a:blip r:embed="rId2"/>
          <a:stretch>
            <a:fillRect/>
          </a:stretch>
        </p:blipFill>
        <p:spPr>
          <a:xfrm>
            <a:off x="481083" y="1905447"/>
            <a:ext cx="5413717" cy="4395597"/>
          </a:xfrm>
          <a:prstGeom prst="rect">
            <a:avLst/>
          </a:prstGeom>
        </p:spPr>
      </p:pic>
      <p:pic>
        <p:nvPicPr>
          <p:cNvPr id="7" name="Picture 6">
            <a:extLst>
              <a:ext uri="{FF2B5EF4-FFF2-40B4-BE49-F238E27FC236}">
                <a16:creationId xmlns:a16="http://schemas.microsoft.com/office/drawing/2014/main" id="{AA1BE194-B644-7EF3-8468-C3B3D9D8D01B}"/>
              </a:ext>
            </a:extLst>
          </p:cNvPr>
          <p:cNvPicPr>
            <a:picLocks noChangeAspect="1"/>
          </p:cNvPicPr>
          <p:nvPr/>
        </p:nvPicPr>
        <p:blipFill>
          <a:blip r:embed="rId3"/>
          <a:stretch>
            <a:fillRect/>
          </a:stretch>
        </p:blipFill>
        <p:spPr>
          <a:xfrm>
            <a:off x="6810133" y="4396353"/>
            <a:ext cx="1857375" cy="762000"/>
          </a:xfrm>
          <a:prstGeom prst="rect">
            <a:avLst/>
          </a:prstGeom>
        </p:spPr>
      </p:pic>
    </p:spTree>
    <p:extLst>
      <p:ext uri="{BB962C8B-B14F-4D97-AF65-F5344CB8AC3E}">
        <p14:creationId xmlns:p14="http://schemas.microsoft.com/office/powerpoint/2010/main" val="5930351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87" y="525439"/>
            <a:ext cx="8832825" cy="552734"/>
          </a:xfrm>
        </p:spPr>
        <p:txBody>
          <a:bodyPr>
            <a:noAutofit/>
          </a:bodyPr>
          <a:lstStyle/>
          <a:p>
            <a:pPr>
              <a:defRPr/>
            </a:pPr>
            <a:r>
              <a:rPr lang="en-US" sz="3200" b="1" dirty="0">
                <a:latin typeface="Calibri" pitchFamily="34" charset="0"/>
              </a:rPr>
              <a:t>Open Enrollment Instructions – Step 4</a:t>
            </a:r>
          </a:p>
        </p:txBody>
      </p:sp>
      <p:sp>
        <p:nvSpPr>
          <p:cNvPr id="64515" name="Content Placeholder 2"/>
          <p:cNvSpPr>
            <a:spLocks noGrp="1"/>
          </p:cNvSpPr>
          <p:nvPr>
            <p:ph idx="1"/>
          </p:nvPr>
        </p:nvSpPr>
        <p:spPr>
          <a:xfrm>
            <a:off x="761587" y="1331529"/>
            <a:ext cx="6019223" cy="3941115"/>
          </a:xfrm>
        </p:spPr>
        <p:txBody>
          <a:bodyPr/>
          <a:lstStyle/>
          <a:p>
            <a:pPr marL="0" indent="0">
              <a:buNone/>
              <a:defRPr/>
            </a:pPr>
            <a:r>
              <a:rPr lang="en-US" sz="2000" dirty="0">
                <a:latin typeface="Calibri" pitchFamily="34" charset="0"/>
              </a:rPr>
              <a:t>Review and Confirm</a:t>
            </a:r>
          </a:p>
          <a:p>
            <a:pPr>
              <a:defRPr/>
            </a:pPr>
            <a:r>
              <a:rPr lang="en-US" sz="1600" dirty="0">
                <a:latin typeface="Calibri" pitchFamily="34" charset="0"/>
              </a:rPr>
              <a:t>Please make sure all your selections are correct. If not, you can click on </a:t>
            </a:r>
            <a:r>
              <a:rPr lang="en-US" sz="1600" i="1" dirty="0">
                <a:latin typeface="Calibri" pitchFamily="34" charset="0"/>
              </a:rPr>
              <a:t>Edit Selection </a:t>
            </a:r>
            <a:r>
              <a:rPr lang="en-US" sz="1600" dirty="0">
                <a:latin typeface="Calibri" pitchFamily="34" charset="0"/>
              </a:rPr>
              <a:t>at the bottom of desired plan description to make changes. </a:t>
            </a:r>
          </a:p>
          <a:p>
            <a:pPr>
              <a:defRPr/>
            </a:pPr>
            <a:r>
              <a:rPr lang="en-US" sz="1600" dirty="0">
                <a:latin typeface="Calibri" pitchFamily="34" charset="0"/>
              </a:rPr>
              <a:t>After making sure all your selections are correct, please read the participation statement at the bottom of the page and select the “I agree”  and “Complete Enrollment” button to the right of the page. </a:t>
            </a:r>
            <a:endParaRPr lang="en-US" sz="1600" dirty="0">
              <a:solidFill>
                <a:schemeClr val="tx1">
                  <a:lumMod val="65000"/>
                  <a:lumOff val="35000"/>
                </a:schemeClr>
              </a:solidFill>
              <a:latin typeface="Calibri" pitchFamily="34" charset="0"/>
            </a:endParaRPr>
          </a:p>
        </p:txBody>
      </p:sp>
      <p:pic>
        <p:nvPicPr>
          <p:cNvPr id="4" name="Picture 3"/>
          <p:cNvPicPr>
            <a:picLocks noChangeAspect="1"/>
          </p:cNvPicPr>
          <p:nvPr/>
        </p:nvPicPr>
        <p:blipFill>
          <a:blip r:embed="rId2"/>
          <a:stretch>
            <a:fillRect/>
          </a:stretch>
        </p:blipFill>
        <p:spPr>
          <a:xfrm>
            <a:off x="6923670" y="2576911"/>
            <a:ext cx="4334138" cy="3331863"/>
          </a:xfrm>
          <a:prstGeom prst="rect">
            <a:avLst/>
          </a:prstGeom>
        </p:spPr>
      </p:pic>
      <p:sp>
        <p:nvSpPr>
          <p:cNvPr id="3" name="Slide Number Placeholder 2">
            <a:extLst>
              <a:ext uri="{FF2B5EF4-FFF2-40B4-BE49-F238E27FC236}">
                <a16:creationId xmlns:a16="http://schemas.microsoft.com/office/drawing/2014/main" id="{1ED6A75B-8DDA-F244-DC23-F99CA66195A1}"/>
              </a:ext>
            </a:extLst>
          </p:cNvPr>
          <p:cNvSpPr>
            <a:spLocks noGrp="1"/>
          </p:cNvSpPr>
          <p:nvPr>
            <p:ph type="sldNum" sz="quarter" idx="12"/>
          </p:nvPr>
        </p:nvSpPr>
        <p:spPr/>
        <p:txBody>
          <a:bodyPr/>
          <a:lstStyle/>
          <a:p>
            <a:fld id="{3A98EE3D-8CD1-4C3F-BD1C-C98C9596463C}" type="slidenum">
              <a:rPr lang="en-US" smtClean="0"/>
              <a:t>77</a:t>
            </a:fld>
            <a:endParaRPr lang="en-US" dirty="0"/>
          </a:p>
        </p:txBody>
      </p:sp>
    </p:spTree>
    <p:extLst>
      <p:ext uri="{BB962C8B-B14F-4D97-AF65-F5344CB8AC3E}">
        <p14:creationId xmlns:p14="http://schemas.microsoft.com/office/powerpoint/2010/main" val="30601855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88" y="548481"/>
            <a:ext cx="8975438" cy="579438"/>
          </a:xfrm>
        </p:spPr>
        <p:txBody>
          <a:bodyPr>
            <a:normAutofit/>
          </a:bodyPr>
          <a:lstStyle/>
          <a:p>
            <a:pPr>
              <a:defRPr/>
            </a:pPr>
            <a:r>
              <a:rPr lang="en-US" sz="3200" b="1" dirty="0">
                <a:latin typeface="Calibri" pitchFamily="34" charset="0"/>
              </a:rPr>
              <a:t>Open Enrollment Instructions – Step 5</a:t>
            </a:r>
          </a:p>
        </p:txBody>
      </p:sp>
      <p:sp>
        <p:nvSpPr>
          <p:cNvPr id="64515" name="Content Placeholder 2"/>
          <p:cNvSpPr>
            <a:spLocks noGrp="1"/>
          </p:cNvSpPr>
          <p:nvPr>
            <p:ph idx="1"/>
          </p:nvPr>
        </p:nvSpPr>
        <p:spPr>
          <a:xfrm>
            <a:off x="1981200" y="1211284"/>
            <a:ext cx="7620000" cy="2838202"/>
          </a:xfrm>
        </p:spPr>
        <p:txBody>
          <a:bodyPr/>
          <a:lstStyle/>
          <a:p>
            <a:pPr>
              <a:defRPr/>
            </a:pPr>
            <a:r>
              <a:rPr lang="en-US" sz="1600" dirty="0">
                <a:latin typeface="Calibri" pitchFamily="34" charset="0"/>
              </a:rPr>
              <a:t>Now your enrollment is complete! On the next page, you may view the confirmation statement, email it to your preferred email address on file, or print it. Enjoy your benefits!</a:t>
            </a:r>
          </a:p>
          <a:p>
            <a:pPr>
              <a:defRPr/>
            </a:pPr>
            <a:endParaRPr lang="en-US" sz="1600" dirty="0">
              <a:solidFill>
                <a:schemeClr val="tx1">
                  <a:lumMod val="65000"/>
                  <a:lumOff val="35000"/>
                </a:schemeClr>
              </a:solidFill>
              <a:latin typeface="Calibri" pitchFamily="34" charset="0"/>
            </a:endParaRPr>
          </a:p>
          <a:p>
            <a:pPr>
              <a:lnSpc>
                <a:spcPct val="80000"/>
              </a:lnSpc>
              <a:buFont typeface="Arial" panose="020B0604020202020204" pitchFamily="34" charset="0"/>
              <a:buNone/>
              <a:defRPr/>
            </a:pPr>
            <a:endParaRPr lang="en-US" sz="2000" dirty="0">
              <a:solidFill>
                <a:srgbClr val="FF0000"/>
              </a:solidFill>
              <a:latin typeface="Calibri" pitchFamily="34" charset="0"/>
            </a:endParaRPr>
          </a:p>
          <a:p>
            <a:pPr>
              <a:lnSpc>
                <a:spcPct val="80000"/>
              </a:lnSpc>
              <a:buFont typeface="Arial" panose="020B0604020202020204" pitchFamily="34" charset="0"/>
              <a:buNone/>
              <a:defRPr/>
            </a:pPr>
            <a:endParaRPr lang="en-US" sz="2000" dirty="0">
              <a:solidFill>
                <a:schemeClr val="tx2"/>
              </a:solidFill>
              <a:latin typeface="Calibri" pitchFamily="34" charset="0"/>
            </a:endParaRPr>
          </a:p>
          <a:p>
            <a:pPr>
              <a:lnSpc>
                <a:spcPct val="80000"/>
              </a:lnSpc>
              <a:defRPr/>
            </a:pPr>
            <a:endParaRPr lang="en-US" sz="2000" dirty="0">
              <a:solidFill>
                <a:schemeClr val="tx2"/>
              </a:solidFill>
              <a:latin typeface="Calibri" pitchFamily="34" charset="0"/>
            </a:endParaRPr>
          </a:p>
        </p:txBody>
      </p:sp>
      <p:sp>
        <p:nvSpPr>
          <p:cNvPr id="3" name="Slide Number Placeholder 2">
            <a:extLst>
              <a:ext uri="{FF2B5EF4-FFF2-40B4-BE49-F238E27FC236}">
                <a16:creationId xmlns:a16="http://schemas.microsoft.com/office/drawing/2014/main" id="{62DFA96C-8A67-2252-84AB-8F5C1257AD0A}"/>
              </a:ext>
            </a:extLst>
          </p:cNvPr>
          <p:cNvSpPr>
            <a:spLocks noGrp="1"/>
          </p:cNvSpPr>
          <p:nvPr>
            <p:ph type="sldNum" sz="quarter" idx="12"/>
          </p:nvPr>
        </p:nvSpPr>
        <p:spPr/>
        <p:txBody>
          <a:bodyPr/>
          <a:lstStyle/>
          <a:p>
            <a:fld id="{3A98EE3D-8CD1-4C3F-BD1C-C98C9596463C}" type="slidenum">
              <a:rPr lang="en-US" smtClean="0"/>
              <a:t>78</a:t>
            </a:fld>
            <a:endParaRPr lang="en-US" dirty="0"/>
          </a:p>
        </p:txBody>
      </p:sp>
      <p:pic>
        <p:nvPicPr>
          <p:cNvPr id="5" name="Picture 4">
            <a:extLst>
              <a:ext uri="{FF2B5EF4-FFF2-40B4-BE49-F238E27FC236}">
                <a16:creationId xmlns:a16="http://schemas.microsoft.com/office/drawing/2014/main" id="{86232528-AC29-BAB3-6275-C6CEA2FF3D4C}"/>
              </a:ext>
            </a:extLst>
          </p:cNvPr>
          <p:cNvPicPr>
            <a:picLocks noChangeAspect="1"/>
          </p:cNvPicPr>
          <p:nvPr/>
        </p:nvPicPr>
        <p:blipFill rotWithShape="1">
          <a:blip r:embed="rId2"/>
          <a:srcRect t="23645"/>
          <a:stretch/>
        </p:blipFill>
        <p:spPr>
          <a:xfrm>
            <a:off x="984354" y="3044164"/>
            <a:ext cx="9834068" cy="2379146"/>
          </a:xfrm>
          <a:prstGeom prst="rect">
            <a:avLst/>
          </a:prstGeom>
        </p:spPr>
      </p:pic>
      <p:sp>
        <p:nvSpPr>
          <p:cNvPr id="7" name="Rectangle 6">
            <a:extLst>
              <a:ext uri="{FF2B5EF4-FFF2-40B4-BE49-F238E27FC236}">
                <a16:creationId xmlns:a16="http://schemas.microsoft.com/office/drawing/2014/main" id="{8407C334-EA2D-6207-4E5C-F58BF7509C75}"/>
              </a:ext>
            </a:extLst>
          </p:cNvPr>
          <p:cNvSpPr/>
          <p:nvPr/>
        </p:nvSpPr>
        <p:spPr>
          <a:xfrm>
            <a:off x="7445829" y="4429496"/>
            <a:ext cx="3016332" cy="8075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D620E7D-A3EF-2992-EB9D-C41737EF30F7}"/>
              </a:ext>
            </a:extLst>
          </p:cNvPr>
          <p:cNvCxnSpPr/>
          <p:nvPr/>
        </p:nvCxnSpPr>
        <p:spPr>
          <a:xfrm flipH="1">
            <a:off x="9262754" y="2879767"/>
            <a:ext cx="1306286" cy="13853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3273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95" y="763524"/>
            <a:ext cx="9782033" cy="838199"/>
          </a:xfrm>
        </p:spPr>
        <p:txBody>
          <a:bodyPr>
            <a:noAutofit/>
          </a:bodyPr>
          <a:lstStyle/>
          <a:p>
            <a:pPr>
              <a:defRPr/>
            </a:pPr>
            <a:r>
              <a:rPr lang="en-US" sz="3200" b="1" dirty="0">
                <a:latin typeface="Calibri" panose="020F0502020204030204" pitchFamily="34" charset="0"/>
              </a:rPr>
              <a:t>Questions about benefits or open enrollment?  </a:t>
            </a:r>
            <a:br>
              <a:rPr lang="en-US" sz="3200" b="1" dirty="0">
                <a:latin typeface="Calibri" panose="020F0502020204030204" pitchFamily="34" charset="0"/>
              </a:rPr>
            </a:br>
            <a:endParaRPr lang="en-US" sz="3200" b="1" dirty="0">
              <a:latin typeface="Calibri" panose="020F0502020204030204" pitchFamily="34" charset="0"/>
            </a:endParaRPr>
          </a:p>
        </p:txBody>
      </p:sp>
      <p:sp>
        <p:nvSpPr>
          <p:cNvPr id="79875" name="Content Placeholder 2"/>
          <p:cNvSpPr>
            <a:spLocks noGrp="1"/>
          </p:cNvSpPr>
          <p:nvPr>
            <p:ph idx="1"/>
          </p:nvPr>
        </p:nvSpPr>
        <p:spPr>
          <a:xfrm>
            <a:off x="1825625" y="1752600"/>
            <a:ext cx="8229600" cy="3922776"/>
          </a:xfrm>
        </p:spPr>
        <p:txBody>
          <a:bodyPr/>
          <a:lstStyle/>
          <a:p>
            <a:pPr algn="ctr">
              <a:buFont typeface="Arial" panose="020B0604020202020204" pitchFamily="34" charset="0"/>
              <a:buNone/>
            </a:pPr>
            <a:endParaRPr lang="en-US" altLang="en-US" sz="2400" b="1" dirty="0"/>
          </a:p>
          <a:p>
            <a:pPr algn="ctr">
              <a:buFont typeface="Arial" panose="020B0604020202020204" pitchFamily="34" charset="0"/>
              <a:buNone/>
            </a:pPr>
            <a:r>
              <a:rPr lang="en-US" altLang="en-US" sz="2000" dirty="0">
                <a:latin typeface="Calibri" panose="020F0502020204030204" pitchFamily="34" charset="0"/>
              </a:rPr>
              <a:t>Contact:</a:t>
            </a:r>
          </a:p>
          <a:p>
            <a:pPr algn="ctr">
              <a:buFont typeface="Arial" panose="020B0604020202020204" pitchFamily="34" charset="0"/>
              <a:buNone/>
            </a:pPr>
            <a:endParaRPr lang="en-US" altLang="en-US" sz="2000" dirty="0">
              <a:latin typeface="Calibri" panose="020F0502020204030204" pitchFamily="34" charset="0"/>
            </a:endParaRPr>
          </a:p>
          <a:p>
            <a:pPr algn="ctr">
              <a:buFont typeface="Arial" panose="020B0604020202020204" pitchFamily="34" charset="0"/>
              <a:buNone/>
            </a:pPr>
            <a:r>
              <a:rPr lang="en-US" altLang="en-US" sz="2000" dirty="0">
                <a:latin typeface="Calibri" panose="020F0502020204030204" pitchFamily="34" charset="0"/>
              </a:rPr>
              <a:t>VBA Benefits Corporation</a:t>
            </a:r>
          </a:p>
          <a:p>
            <a:pPr algn="ctr">
              <a:buFont typeface="Arial" panose="020B0604020202020204" pitchFamily="34" charset="0"/>
              <a:buNone/>
            </a:pPr>
            <a:r>
              <a:rPr lang="en-US" altLang="en-US" sz="2000" dirty="0">
                <a:latin typeface="Calibri" panose="020F0502020204030204" pitchFamily="34" charset="0"/>
              </a:rPr>
              <a:t>1-800-643-5599</a:t>
            </a:r>
          </a:p>
          <a:p>
            <a:endParaRPr lang="en-US" altLang="en-US" dirty="0"/>
          </a:p>
        </p:txBody>
      </p:sp>
      <p:sp>
        <p:nvSpPr>
          <p:cNvPr id="3" name="Slide Number Placeholder 2">
            <a:extLst>
              <a:ext uri="{FF2B5EF4-FFF2-40B4-BE49-F238E27FC236}">
                <a16:creationId xmlns:a16="http://schemas.microsoft.com/office/drawing/2014/main" id="{E3F33B94-A7DE-220B-1B0C-6E585BA674A6}"/>
              </a:ext>
            </a:extLst>
          </p:cNvPr>
          <p:cNvSpPr>
            <a:spLocks noGrp="1"/>
          </p:cNvSpPr>
          <p:nvPr>
            <p:ph type="sldNum" sz="quarter" idx="12"/>
          </p:nvPr>
        </p:nvSpPr>
        <p:spPr/>
        <p:txBody>
          <a:bodyPr/>
          <a:lstStyle/>
          <a:p>
            <a:fld id="{3A98EE3D-8CD1-4C3F-BD1C-C98C9596463C}" type="slidenum">
              <a:rPr lang="en-US" smtClean="0"/>
              <a:t>79</a:t>
            </a:fld>
            <a:endParaRPr lang="en-US" dirty="0"/>
          </a:p>
        </p:txBody>
      </p:sp>
    </p:spTree>
    <p:extLst>
      <p:ext uri="{BB962C8B-B14F-4D97-AF65-F5344CB8AC3E}">
        <p14:creationId xmlns:p14="http://schemas.microsoft.com/office/powerpoint/2010/main" val="6517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1951"/>
            <a:ext cx="12192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grpSp>
        <p:nvGrpSpPr>
          <p:cNvPr id="3" name="object 3"/>
          <p:cNvGrpSpPr/>
          <p:nvPr/>
        </p:nvGrpSpPr>
        <p:grpSpPr>
          <a:xfrm>
            <a:off x="0" y="629903"/>
            <a:ext cx="12192000" cy="5592233"/>
            <a:chOff x="0" y="472427"/>
            <a:chExt cx="9144000" cy="4194175"/>
          </a:xfrm>
        </p:grpSpPr>
        <p:sp>
          <p:nvSpPr>
            <p:cNvPr id="4" name="object 4"/>
            <p:cNvSpPr/>
            <p:nvPr/>
          </p:nvSpPr>
          <p:spPr>
            <a:xfrm>
              <a:off x="0" y="4666488"/>
              <a:ext cx="9144000" cy="0"/>
            </a:xfrm>
            <a:custGeom>
              <a:avLst/>
              <a:gdLst/>
              <a:ahLst/>
              <a:cxnLst/>
              <a:rect l="l" t="t" r="r" b="b"/>
              <a:pathLst>
                <a:path w="9144000">
                  <a:moveTo>
                    <a:pt x="0" y="0"/>
                  </a:moveTo>
                  <a:lnTo>
                    <a:pt x="9144000" y="0"/>
                  </a:lnTo>
                </a:path>
              </a:pathLst>
            </a:custGeom>
            <a:ln w="3175">
              <a:solidFill>
                <a:srgbClr val="5E5E5E"/>
              </a:solidFill>
            </a:ln>
          </p:spPr>
          <p:txBody>
            <a:bodyPr wrap="square" lIns="0" tIns="0" rIns="0" bIns="0" rtlCol="0"/>
            <a:lstStyle/>
            <a:p>
              <a:endParaRPr sz="2400"/>
            </a:p>
          </p:txBody>
        </p:sp>
        <p:sp>
          <p:nvSpPr>
            <p:cNvPr id="5" name="object 5"/>
            <p:cNvSpPr/>
            <p:nvPr/>
          </p:nvSpPr>
          <p:spPr>
            <a:xfrm>
              <a:off x="0" y="472427"/>
              <a:ext cx="9144000" cy="4194175"/>
            </a:xfrm>
            <a:custGeom>
              <a:avLst/>
              <a:gdLst/>
              <a:ahLst/>
              <a:cxnLst/>
              <a:rect l="l" t="t" r="r" b="b"/>
              <a:pathLst>
                <a:path w="9144000" h="4194175">
                  <a:moveTo>
                    <a:pt x="9144000" y="0"/>
                  </a:moveTo>
                  <a:lnTo>
                    <a:pt x="0" y="0"/>
                  </a:lnTo>
                  <a:lnTo>
                    <a:pt x="0" y="4194060"/>
                  </a:lnTo>
                  <a:lnTo>
                    <a:pt x="9144000" y="4194060"/>
                  </a:lnTo>
                  <a:lnTo>
                    <a:pt x="9144000" y="0"/>
                  </a:lnTo>
                  <a:close/>
                </a:path>
              </a:pathLst>
            </a:custGeom>
            <a:solidFill>
              <a:srgbClr val="00B0F0"/>
            </a:solidFill>
          </p:spPr>
          <p:txBody>
            <a:bodyPr wrap="square" lIns="0" tIns="0" rIns="0" bIns="0" rtlCol="0"/>
            <a:lstStyle/>
            <a:p>
              <a:endParaRPr sz="2400"/>
            </a:p>
          </p:txBody>
        </p:sp>
      </p:grpSp>
      <p:sp>
        <p:nvSpPr>
          <p:cNvPr id="12" name="object 12"/>
          <p:cNvSpPr txBox="1">
            <a:spLocks noGrp="1"/>
          </p:cNvSpPr>
          <p:nvPr>
            <p:ph type="title"/>
          </p:nvPr>
        </p:nvSpPr>
        <p:spPr>
          <a:xfrm>
            <a:off x="793280" y="2894618"/>
            <a:ext cx="10354733" cy="919974"/>
          </a:xfrm>
          <a:prstGeom prst="rect">
            <a:avLst/>
          </a:prstGeom>
        </p:spPr>
        <p:txBody>
          <a:bodyPr vert="horz" wrap="square" lIns="0" tIns="16933" rIns="0" bIns="0" rtlCol="0" anchor="t">
            <a:spAutoFit/>
          </a:bodyPr>
          <a:lstStyle/>
          <a:p>
            <a:pPr marL="16933">
              <a:spcBef>
                <a:spcPts val="133"/>
              </a:spcBef>
            </a:pPr>
            <a:r>
              <a:rPr lang="en-US" sz="5867" b="1" spc="-100" dirty="0">
                <a:solidFill>
                  <a:srgbClr val="FFFFFF"/>
                </a:solidFill>
                <a:latin typeface="Calibri" panose="020F0502020204030204" pitchFamily="34" charset="0"/>
                <a:cs typeface="Calibri" panose="020F0502020204030204" pitchFamily="34" charset="0"/>
              </a:rPr>
              <a:t>Consumerism Tools</a:t>
            </a:r>
            <a:endParaRPr sz="5867" b="1"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AD13C357-C41D-7465-BE53-11ED0A58545B}"/>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284875198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B71379-83BD-488E-8572-3A1AEEAFC0A1}"/>
              </a:ext>
            </a:extLst>
          </p:cNvPr>
          <p:cNvSpPr txBox="1">
            <a:spLocks/>
          </p:cNvSpPr>
          <p:nvPr/>
        </p:nvSpPr>
        <p:spPr>
          <a:xfrm>
            <a:off x="379857" y="150818"/>
            <a:ext cx="11029616" cy="988332"/>
          </a:xfrm>
          <a:prstGeom prst="rect">
            <a:avLst/>
          </a:prstGeom>
        </p:spPr>
        <p:txBody>
          <a:bodyPr vert="horz" lIns="91440" tIns="45720" rIns="91440" bIns="45720" rtlCol="0" anchor="b">
            <a:normAutofit/>
          </a:bodyPr>
          <a:lstStyle>
            <a:lvl1pPr algn="l" rtl="0" eaLnBrk="1" latinLnBrk="0" hangingPunct="1">
              <a:spcBef>
                <a:spcPct val="0"/>
              </a:spcBef>
              <a:buNone/>
              <a:defRPr kumimoji="0" sz="40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defTabSz="457200">
              <a:spcAft>
                <a:spcPts val="600"/>
              </a:spcAft>
            </a:pPr>
            <a:r>
              <a:rPr lang="en-US" sz="3200" b="1" kern="1200" cap="all" dirty="0">
                <a:solidFill>
                  <a:schemeClr val="tx1">
                    <a:lumMod val="75000"/>
                    <a:lumOff val="25000"/>
                  </a:schemeClr>
                </a:solidFill>
                <a:latin typeface="Calibri" panose="020F0502020204030204" pitchFamily="34" charset="0"/>
                <a:ea typeface="+mj-ea"/>
                <a:cs typeface="Calibri" panose="020F0502020204030204" pitchFamily="34" charset="0"/>
              </a:rPr>
              <a:t>What is Consumerism?</a:t>
            </a:r>
          </a:p>
        </p:txBody>
      </p:sp>
      <p:sp>
        <p:nvSpPr>
          <p:cNvPr id="6" name="Content Placeholder 2">
            <a:extLst>
              <a:ext uri="{FF2B5EF4-FFF2-40B4-BE49-F238E27FC236}">
                <a16:creationId xmlns:a16="http://schemas.microsoft.com/office/drawing/2014/main" id="{1E3EE85B-B1CE-42A4-B00B-3DEB36A93DBD}"/>
              </a:ext>
            </a:extLst>
          </p:cNvPr>
          <p:cNvSpPr>
            <a:spLocks noGrp="1"/>
          </p:cNvSpPr>
          <p:nvPr>
            <p:ph sz="half" idx="1"/>
          </p:nvPr>
        </p:nvSpPr>
        <p:spPr>
          <a:xfrm>
            <a:off x="589582" y="1707885"/>
            <a:ext cx="5194767" cy="3633047"/>
          </a:xfrm>
        </p:spPr>
        <p:txBody>
          <a:bodyPr vert="horz" lIns="91440" tIns="45720" rIns="91440" bIns="45720" rtlCol="0" anchor="ctr">
            <a:normAutofit/>
          </a:bodyPr>
          <a:lstStyle/>
          <a:p>
            <a:pPr>
              <a:lnSpc>
                <a:spcPct val="100000"/>
              </a:lnSpc>
            </a:pPr>
            <a:r>
              <a:rPr lang="en-US" sz="1600" dirty="0">
                <a:latin typeface="Calibri" panose="020F0502020204030204" pitchFamily="34" charset="0"/>
                <a:cs typeface="Calibri" panose="020F0502020204030204" pitchFamily="34" charset="0"/>
              </a:rPr>
              <a:t>Consumers of healthcare are aware of the costs for medical services and prescription drugs.</a:t>
            </a:r>
          </a:p>
          <a:p>
            <a:pPr>
              <a:lnSpc>
                <a:spcPct val="100000"/>
              </a:lnSpc>
            </a:pPr>
            <a:endParaRPr lang="en-US" sz="1600" dirty="0">
              <a:latin typeface="Calibri" panose="020F0502020204030204" pitchFamily="34" charset="0"/>
              <a:cs typeface="Calibri" panose="020F0502020204030204" pitchFamily="34" charset="0"/>
            </a:endParaRPr>
          </a:p>
          <a:p>
            <a:pPr>
              <a:lnSpc>
                <a:spcPct val="100000"/>
              </a:lnSpc>
            </a:pPr>
            <a:r>
              <a:rPr lang="en-US" sz="1600" dirty="0">
                <a:latin typeface="Calibri" panose="020F0502020204030204" pitchFamily="34" charset="0"/>
                <a:cs typeface="Calibri" panose="020F0502020204030204" pitchFamily="34" charset="0"/>
              </a:rPr>
              <a:t>Consumers review treatment options and alternatives by using tools and resources available through the health insurer and employer before utilizing a specific service or filling a prescription drug.</a:t>
            </a:r>
          </a:p>
          <a:p>
            <a:pPr>
              <a:lnSpc>
                <a:spcPct val="100000"/>
              </a:lnSpc>
            </a:pPr>
            <a:endParaRPr lang="en-US" sz="1600" dirty="0">
              <a:latin typeface="Calibri" panose="020F0502020204030204" pitchFamily="34" charset="0"/>
              <a:cs typeface="Calibri" panose="020F0502020204030204" pitchFamily="34" charset="0"/>
            </a:endParaRPr>
          </a:p>
          <a:p>
            <a:pPr>
              <a:lnSpc>
                <a:spcPct val="100000"/>
              </a:lnSpc>
            </a:pPr>
            <a:r>
              <a:rPr lang="en-US" sz="1600" dirty="0">
                <a:latin typeface="Calibri" panose="020F0502020204030204" pitchFamily="34" charset="0"/>
                <a:cs typeface="Calibri" panose="020F0502020204030204" pitchFamily="34" charset="0"/>
              </a:rPr>
              <a:t>Consumers share in the cost of healthcare services so there is incentive or “skin in the game” to find most cost-effective providers while maintaining high quality standards</a:t>
            </a:r>
          </a:p>
        </p:txBody>
      </p:sp>
      <p:pic>
        <p:nvPicPr>
          <p:cNvPr id="2" name="Picture 1" descr="Icon&#10;&#10;Description automatically generated">
            <a:extLst>
              <a:ext uri="{FF2B5EF4-FFF2-40B4-BE49-F238E27FC236}">
                <a16:creationId xmlns:a16="http://schemas.microsoft.com/office/drawing/2014/main" id="{1CD4E1BB-160D-595C-7FC0-17846A1B4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402" y="1791776"/>
            <a:ext cx="3649265" cy="3633047"/>
          </a:xfrm>
          <a:prstGeom prst="rect">
            <a:avLst/>
          </a:prstGeom>
          <a:noFill/>
        </p:spPr>
      </p:pic>
      <p:sp>
        <p:nvSpPr>
          <p:cNvPr id="3" name="Slide Number Placeholder 2">
            <a:extLst>
              <a:ext uri="{FF2B5EF4-FFF2-40B4-BE49-F238E27FC236}">
                <a16:creationId xmlns:a16="http://schemas.microsoft.com/office/drawing/2014/main" id="{A2A3360B-0A77-C08B-1E49-B6AE41E7722A}"/>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1797075195"/>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OUR.pptx" id="{C8B94E25-33BD-45D5-BF09-DFDE6F66F827}" vid="{3906A810-667D-48F7-952C-A904CEA9ED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3275E8ED9ED1408330D9719D08F5F5" ma:contentTypeVersion="4" ma:contentTypeDescription="Create a new document." ma:contentTypeScope="" ma:versionID="556538dcd3ab23dc35a17309f087bff2">
  <xsd:schema xmlns:xsd="http://www.w3.org/2001/XMLSchema" xmlns:xs="http://www.w3.org/2001/XMLSchema" xmlns:p="http://schemas.microsoft.com/office/2006/metadata/properties" xmlns:ns2="37b66e81-9f02-4ca2-9b1b-3bff3179a4d3" targetNamespace="http://schemas.microsoft.com/office/2006/metadata/properties" ma:root="true" ma:fieldsID="0e31b74c4a81d7987b22209d777a3a54" ns2:_="">
    <xsd:import namespace="37b66e81-9f02-4ca2-9b1b-3bff3179a4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66e81-9f02-4ca2-9b1b-3bff3179a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7FD014-C797-4DF5-962A-C031D75551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b66e81-9f02-4ca2-9b1b-3bff3179a4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CBA9E8-19C1-4055-AD52-FCE0C4942C35}">
  <ds:schemaRefs>
    <ds:schemaRef ds:uri="http://schemas.microsoft.com/sharepoint/v3/contenttype/forms"/>
  </ds:schemaRefs>
</ds:datastoreItem>
</file>

<file path=customXml/itemProps3.xml><?xml version="1.0" encoding="utf-8"?>
<ds:datastoreItem xmlns:ds="http://schemas.openxmlformats.org/officeDocument/2006/customXml" ds:itemID="{2E4AA769-4525-4486-AEBF-49EF73B628EC}">
  <ds:schemaRefs>
    <ds:schemaRef ds:uri="http://purl.org/dc/elements/1.1/"/>
    <ds:schemaRef ds:uri="http://schemas.microsoft.com/office/2006/metadata/properties"/>
    <ds:schemaRef ds:uri="http://purl.org/dc/terms/"/>
    <ds:schemaRef ds:uri="37b66e81-9f02-4ca2-9b1b-3bff3179a4d3"/>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Future forward</Template>
  <TotalTime>0</TotalTime>
  <Words>6377</Words>
  <Application>Microsoft Office PowerPoint</Application>
  <PresentationFormat>Widescreen</PresentationFormat>
  <Paragraphs>1087</Paragraphs>
  <Slides>79</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79</vt:i4>
      </vt:variant>
    </vt:vector>
  </HeadingPairs>
  <TitlesOfParts>
    <vt:vector size="92" baseType="lpstr">
      <vt:lpstr>Arial</vt:lpstr>
      <vt:lpstr>Calibri</vt:lpstr>
      <vt:lpstr>Century Gothic</vt:lpstr>
      <vt:lpstr>Courier New</vt:lpstr>
      <vt:lpstr>Franklin Gothic Book</vt:lpstr>
      <vt:lpstr>Franklin Gothic Demi</vt:lpstr>
      <vt:lpstr>Georgia</vt:lpstr>
      <vt:lpstr>Roboto</vt:lpstr>
      <vt:lpstr>Roboto Light</vt:lpstr>
      <vt:lpstr>Symbol</vt:lpstr>
      <vt:lpstr>Wingdings</vt:lpstr>
      <vt:lpstr>Wingdings 2</vt:lpstr>
      <vt:lpstr>DividendVTI</vt:lpstr>
      <vt:lpstr>2023 Benefits Open Enrollment</vt:lpstr>
      <vt:lpstr>Agenda</vt:lpstr>
      <vt:lpstr>What’s Changing for 2023?</vt:lpstr>
      <vt:lpstr>   </vt:lpstr>
      <vt:lpstr>   </vt:lpstr>
      <vt:lpstr>TalkSpace (Anthem EAP) Available Now!</vt:lpstr>
      <vt:lpstr>Building Healthy Families (Formerly Future Moms)</vt:lpstr>
      <vt:lpstr>Consumerism Tools</vt:lpstr>
      <vt:lpstr>PowerPoint Presentation</vt:lpstr>
      <vt:lpstr>Anthem Health Guides</vt:lpstr>
      <vt:lpstr>Sydney Health mobile app</vt:lpstr>
      <vt:lpstr>Telehealth with virtual primary care</vt:lpstr>
      <vt:lpstr>Anthem Skill On Alexa</vt:lpstr>
      <vt:lpstr>Special Offers</vt:lpstr>
      <vt:lpstr>How to save time and money</vt:lpstr>
      <vt:lpstr>Important Questions to Ask The Doctor</vt:lpstr>
      <vt:lpstr>Medical Plan Options</vt:lpstr>
      <vt:lpstr>   </vt:lpstr>
      <vt:lpstr>PowerPoint Presentation</vt:lpstr>
      <vt:lpstr>PowerPoint Presentation</vt:lpstr>
      <vt:lpstr>PowerPoint Presentation</vt:lpstr>
      <vt:lpstr>PPO 25</vt:lpstr>
      <vt:lpstr>HMO 25</vt:lpstr>
      <vt:lpstr>HDHP Concept</vt:lpstr>
      <vt:lpstr>PPO HRA</vt:lpstr>
      <vt:lpstr>PowerPoint Presentation</vt:lpstr>
      <vt:lpstr>PowerPoint Presentation</vt:lpstr>
      <vt:lpstr>PPO HSA $2000</vt:lpstr>
      <vt:lpstr>PPO $3000</vt:lpstr>
      <vt:lpstr>HMO $3000 </vt:lpstr>
      <vt:lpstr>PPO $4000</vt:lpstr>
      <vt:lpstr>PPO $5000</vt:lpstr>
      <vt:lpstr>Low Claims Utilization Example – Employee Only</vt:lpstr>
      <vt:lpstr>High Claims Utilization Example – Employee Only</vt:lpstr>
      <vt:lpstr>How Does a Health Savings Account (HSA) Work?</vt:lpstr>
      <vt:lpstr>2023 HSA Maximum Contribution Limits</vt:lpstr>
      <vt:lpstr>Medical Programs</vt:lpstr>
      <vt:lpstr>Employee Assistance Program (EAP)</vt:lpstr>
      <vt:lpstr>24/7 NurseLine</vt:lpstr>
      <vt:lpstr>LiveHealth Online Telehealth</vt:lpstr>
      <vt:lpstr>ConditionCare</vt:lpstr>
      <vt:lpstr>Diabetes Prevention Program</vt:lpstr>
      <vt:lpstr>PowerPoint Presentation</vt:lpstr>
      <vt:lpstr>   </vt:lpstr>
      <vt:lpstr>Ancillary Benefits</vt:lpstr>
      <vt:lpstr>Plan Enhancements</vt:lpstr>
      <vt:lpstr>Healthy Smile, Healthy You®</vt:lpstr>
      <vt:lpstr>Delta Dental – Virtual Visits</vt:lpstr>
      <vt:lpstr>PowerPoint Presentation</vt:lpstr>
      <vt:lpstr>PowerPoint Presentation</vt:lpstr>
      <vt:lpstr>Vision Plan Highlights</vt:lpstr>
      <vt:lpstr>Vision (VSP) Plan Rates</vt:lpstr>
      <vt:lpstr>PowerPoint Presentation</vt:lpstr>
      <vt:lpstr>Healthcare Spending Account</vt:lpstr>
      <vt:lpstr>Dependent Care Spending Account</vt:lpstr>
      <vt:lpstr>PowerPoint Presentation</vt:lpstr>
      <vt:lpstr>Long Term Disability (LTD)</vt:lpstr>
      <vt:lpstr>Short Term Disability (STD)</vt:lpstr>
      <vt:lpstr>Life Insurance and AD&amp;D</vt:lpstr>
      <vt:lpstr>Life Insurance and AD&amp;D Cont.</vt:lpstr>
      <vt:lpstr>How does Aflac work?</vt:lpstr>
      <vt:lpstr>PowerPoint Presentation</vt:lpstr>
      <vt:lpstr>Why Aflac group Critical Illness insurance may be right for you.</vt:lpstr>
      <vt:lpstr>Why Aflac group Critical Illness insurance may be right for you. In the event of any event below the lump sum benefit is paid directly to you:</vt:lpstr>
      <vt:lpstr>PowerPoint Presentation</vt:lpstr>
      <vt:lpstr>Why Aflac group Accident insurance may be right for you. Below are examples of the benefit amounts. </vt:lpstr>
      <vt:lpstr>I need financial support if an accident or illness requires hospitalization.</vt:lpstr>
      <vt:lpstr>Why Aflac group Hospital Indemnity insurance may be right for you.</vt:lpstr>
      <vt:lpstr>Legal Assistance (MetLife Legal Plan) </vt:lpstr>
      <vt:lpstr>Pet Insurance </vt:lpstr>
      <vt:lpstr>Open Enrollment Details</vt:lpstr>
      <vt:lpstr>Open Enrollment Details</vt:lpstr>
      <vt:lpstr>PowerPoint Presentation</vt:lpstr>
      <vt:lpstr>Open Enrollment Instructions – Step 1</vt:lpstr>
      <vt:lpstr>Open Enrollment Instructions – Step 2</vt:lpstr>
      <vt:lpstr>Open Enrollment Instructions – Step 3</vt:lpstr>
      <vt:lpstr>Open Enrollment Instructions – Step 4</vt:lpstr>
      <vt:lpstr>Open Enrollment Instructions – Step 5</vt:lpstr>
      <vt:lpstr>Questions about benefits or open enrollment?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2021-08-10T17:10:25Z</dcterms:created>
  <dcterms:modified xsi:type="dcterms:W3CDTF">2022-10-21T14:01:37Z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529600.000000000</vt:lpwstr>
  </property>
  <property fmtid="{D5CDD505-2E9C-101B-9397-08002B2CF9AE}" pid="3" name="ContentTypeId">
    <vt:lpwstr>0x010100ED3275E8ED9ED1408330D9719D08F5F5</vt:lpwstr>
  </property>
</Properties>
</file>