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71" r:id="rId4"/>
    <p:sldId id="283" r:id="rId5"/>
    <p:sldId id="284" r:id="rId6"/>
    <p:sldId id="273" r:id="rId7"/>
    <p:sldId id="270" r:id="rId8"/>
    <p:sldId id="272" r:id="rId9"/>
    <p:sldId id="267" r:id="rId10"/>
    <p:sldId id="274" r:id="rId11"/>
    <p:sldId id="268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77" r:id="rId20"/>
    <p:sldId id="269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1EB0D9-E416-F547-B5D2-1DAA0753E006}">
          <p14:sldIdLst>
            <p14:sldId id="256"/>
            <p14:sldId id="265"/>
            <p14:sldId id="271"/>
            <p14:sldId id="283"/>
            <p14:sldId id="284"/>
            <p14:sldId id="273"/>
            <p14:sldId id="270"/>
            <p14:sldId id="272"/>
            <p14:sldId id="267"/>
            <p14:sldId id="274"/>
            <p14:sldId id="268"/>
            <p14:sldId id="275"/>
            <p14:sldId id="276"/>
            <p14:sldId id="278"/>
            <p14:sldId id="279"/>
            <p14:sldId id="280"/>
            <p14:sldId id="281"/>
            <p14:sldId id="282"/>
            <p14:sldId id="277"/>
            <p14:sldId id="269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19">
          <p15:clr>
            <a:srgbClr val="A4A3A4"/>
          </p15:clr>
        </p15:guide>
        <p15:guide id="3" orient="horz" pos="578">
          <p15:clr>
            <a:srgbClr val="A4A3A4"/>
          </p15:clr>
        </p15:guide>
        <p15:guide id="4" orient="horz" pos="3813">
          <p15:clr>
            <a:srgbClr val="A4A3A4"/>
          </p15:clr>
        </p15:guide>
        <p15:guide id="5" pos="5474">
          <p15:clr>
            <a:srgbClr val="A4A3A4"/>
          </p15:clr>
        </p15:guide>
        <p15:guide id="6" pos="2882">
          <p15:clr>
            <a:srgbClr val="A4A3A4"/>
          </p15:clr>
        </p15:guide>
        <p15:guide id="7" pos="2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ACAD4"/>
    <a:srgbClr val="E9EAEC"/>
    <a:srgbClr val="243A63"/>
    <a:srgbClr val="EAE9ED"/>
    <a:srgbClr val="223C65"/>
    <a:srgbClr val="AEBB4C"/>
    <a:srgbClr val="2B6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7" autoAdjust="0"/>
    <p:restoredTop sz="94608"/>
  </p:normalViewPr>
  <p:slideViewPr>
    <p:cSldViewPr snapToGrid="0" snapToObjects="1" showGuides="1">
      <p:cViewPr varScale="1">
        <p:scale>
          <a:sx n="124" d="100"/>
          <a:sy n="124" d="100"/>
        </p:scale>
        <p:origin x="1408" y="168"/>
      </p:cViewPr>
      <p:guideLst>
        <p:guide orient="horz" pos="2160"/>
        <p:guide orient="horz" pos="219"/>
        <p:guide orient="horz" pos="578"/>
        <p:guide orient="horz" pos="3813"/>
        <p:guide pos="5474"/>
        <p:guide pos="2882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A0D1B-2597-1947-8A45-8FD09E16710D}" type="datetime1">
              <a:rPr lang="en-US"/>
              <a:pPr/>
              <a:t>12/2/21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9D632-981B-D046-96AC-F17BFA3F1A6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081E-337C-E74B-8C91-5D7FF998AC68}" type="datetime1">
              <a:rPr lang="en-US"/>
              <a:pPr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BF44-D1B4-9A4E-9957-D51DE8A2C6CC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BF44-D1B4-9A4E-9957-D51DE8A2C6C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BF44-D1B4-9A4E-9957-D51DE8A2C6CC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90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4191000"/>
            <a:ext cx="8234361" cy="349668"/>
          </a:xfrm>
          <a:effectLst/>
        </p:spPr>
        <p:txBody>
          <a:bodyPr vert="horz" wrap="square" lIns="0" tIns="0" rIns="0" bIns="0" rtlCol="0">
            <a:sp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800" b="1" i="0" kern="1200">
                <a:solidFill>
                  <a:srgbClr val="243A63"/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5513"/>
            <a:ext cx="3896254" cy="324020"/>
          </a:xfrm>
        </p:spPr>
        <p:txBody>
          <a:bodyPr tIns="0" anchor="t" anchorCtr="0"/>
          <a:lstStyle>
            <a:lvl1pPr marL="0" indent="0" algn="l">
              <a:spcBef>
                <a:spcPts val="0"/>
              </a:spcBef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1406524"/>
            <a:ext cx="3896254" cy="4646614"/>
          </a:xfrm>
        </p:spPr>
        <p:txBody>
          <a:bodyPr t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800600" y="925513"/>
            <a:ext cx="3896254" cy="324020"/>
          </a:xfrm>
        </p:spPr>
        <p:txBody>
          <a:bodyPr tIns="0" anchor="t" anchorCtr="0"/>
          <a:lstStyle>
            <a:lvl1pPr marL="0" indent="0" algn="l">
              <a:spcBef>
                <a:spcPts val="0"/>
              </a:spcBef>
              <a:buNone/>
              <a:defRPr sz="18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799013" y="1406524"/>
            <a:ext cx="3896254" cy="4646613"/>
          </a:xfrm>
        </p:spPr>
        <p:txBody>
          <a:bodyPr t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8313" y="347663"/>
            <a:ext cx="8234362" cy="424048"/>
          </a:xfrm>
          <a:prstGeom prst="rect">
            <a:avLst/>
          </a:prstGeom>
        </p:spPr>
        <p:txBody>
          <a:bodyPr tIns="0" rIns="0" anchor="t" anchorCtr="0"/>
          <a:lstStyle>
            <a:lvl1pPr algn="l">
              <a:lnSpc>
                <a:spcPts val="3200"/>
              </a:lnSpc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3" y="347663"/>
            <a:ext cx="8234362" cy="424048"/>
          </a:xfrm>
          <a:prstGeom prst="rect">
            <a:avLst/>
          </a:prstGeom>
        </p:spPr>
        <p:txBody>
          <a:bodyPr tIns="0" rIns="0" anchor="t" anchorCtr="0"/>
          <a:lstStyle>
            <a:lvl1pPr algn="l">
              <a:lnSpc>
                <a:spcPts val="3200"/>
              </a:lnSpc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47663"/>
            <a:ext cx="8234362" cy="424048"/>
          </a:xfrm>
          <a:prstGeom prst="rect">
            <a:avLst/>
          </a:prstGeom>
        </p:spPr>
        <p:txBody>
          <a:bodyPr tIns="0" rIns="0" anchor="t" anchorCtr="0"/>
          <a:lstStyle>
            <a:lvl1pPr algn="l">
              <a:lnSpc>
                <a:spcPts val="3200"/>
              </a:lnSpc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067" y="925513"/>
            <a:ext cx="3880908" cy="5127624"/>
          </a:xfrm>
        </p:spPr>
        <p:txBody>
          <a:bodyPr tIns="0"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925512"/>
            <a:ext cx="3782060" cy="5127625"/>
          </a:xfrm>
        </p:spPr>
        <p:txBody>
          <a:bodyPr tIns="0"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925513"/>
            <a:ext cx="3794593" cy="333425"/>
          </a:xfrm>
          <a:effectLst/>
        </p:spPr>
        <p:txBody>
          <a:bodyPr vert="horz" lIns="0" tIns="0" rIns="0" bIns="0" rtlCol="0">
            <a:sp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0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79975" y="925513"/>
            <a:ext cx="3810000" cy="345974"/>
          </a:xfrm>
          <a:prstGeom prst="roundRect">
            <a:avLst>
              <a:gd name="adj" fmla="val 4391"/>
            </a:avLst>
          </a:prstGeom>
          <a:noFill/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0" tIns="0" rIns="0" bIns="0" rtlCol="0">
            <a:sp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347663"/>
            <a:ext cx="8234362" cy="424048"/>
          </a:xfrm>
          <a:prstGeom prst="rect">
            <a:avLst/>
          </a:prstGeom>
        </p:spPr>
        <p:txBody>
          <a:bodyPr tIns="0" rIns="0" anchor="t" anchorCtr="0"/>
          <a:lstStyle>
            <a:lvl1pPr algn="l">
              <a:lnSpc>
                <a:spcPts val="3200"/>
              </a:lnSpc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925513"/>
            <a:ext cx="8234361" cy="513873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313" y="347663"/>
            <a:ext cx="8234362" cy="424048"/>
          </a:xfrm>
          <a:prstGeom prst="rect">
            <a:avLst/>
          </a:prstGeom>
        </p:spPr>
        <p:txBody>
          <a:bodyPr tIns="0" rIns="0" anchor="t" anchorCtr="0"/>
          <a:lstStyle>
            <a:lvl1pPr algn="l">
              <a:lnSpc>
                <a:spcPts val="3200"/>
              </a:lnSpc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4191000"/>
            <a:ext cx="8234361" cy="339409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400" b="1" i="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4191000"/>
            <a:ext cx="8234361" cy="349668"/>
          </a:xfrm>
          <a:effectLst/>
        </p:spPr>
        <p:txBody>
          <a:bodyPr vert="horz" wrap="square" lIns="0" tIns="0" rIns="0" bIns="0" rtlCol="0">
            <a:sp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800" b="1" i="0" kern="1200">
                <a:solidFill>
                  <a:srgbClr val="243A63"/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6133652"/>
            <a:ext cx="1295400" cy="5872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4191000"/>
            <a:ext cx="8234361" cy="349668"/>
          </a:xfrm>
          <a:effectLst/>
        </p:spPr>
        <p:txBody>
          <a:bodyPr vert="horz" wrap="square" lIns="0" tIns="0" rIns="0" bIns="0" rtlCol="0">
            <a:sp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800" b="1" i="0" kern="1200">
                <a:solidFill>
                  <a:srgbClr val="243A63"/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347663"/>
            <a:ext cx="8234362" cy="424048"/>
          </a:xfrm>
          <a:prstGeom prst="rect">
            <a:avLst/>
          </a:prstGeom>
        </p:spPr>
        <p:txBody>
          <a:bodyPr tIns="0" rIns="0" anchor="t" anchorCtr="0"/>
          <a:lstStyle>
            <a:lvl1pPr algn="l">
              <a:lnSpc>
                <a:spcPts val="3200"/>
              </a:lnSpc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347663"/>
            <a:ext cx="8234362" cy="424048"/>
          </a:xfrm>
          <a:prstGeom prst="rect">
            <a:avLst/>
          </a:prstGeom>
        </p:spPr>
        <p:txBody>
          <a:bodyPr tIns="0" rIns="0" anchor="t" anchorCtr="0"/>
          <a:lstStyle>
            <a:lvl1pPr algn="l">
              <a:lnSpc>
                <a:spcPts val="3200"/>
              </a:lnSpc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8487" y="457200"/>
            <a:ext cx="5407025" cy="4106333"/>
          </a:xfrm>
          <a:prstGeom prst="roundRect">
            <a:avLst>
              <a:gd name="adj" fmla="val 8881"/>
            </a:avLst>
          </a:prstGeom>
          <a:noFill/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 algn="ctr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3" y="4563533"/>
            <a:ext cx="8234361" cy="658300"/>
          </a:xfrm>
          <a:prstGeom prst="rect">
            <a:avLst/>
          </a:prstGeom>
        </p:spPr>
        <p:txBody>
          <a:bodyPr wrap="square" tIns="0" rIns="0" anchor="t" anchorCtr="0">
            <a:spAutoFit/>
          </a:bodyPr>
          <a:lstStyle>
            <a:lvl1pPr algn="ctr">
              <a:lnSpc>
                <a:spcPts val="5200"/>
              </a:lnSpc>
              <a:defRPr sz="4000" b="0">
                <a:solidFill>
                  <a:srgbClr val="2B6F6E"/>
                </a:solidFill>
                <a:effectLst/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5275258"/>
            <a:ext cx="8234362" cy="38894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i="0">
                <a:solidFill>
                  <a:schemeClr val="bg1">
                    <a:lumMod val="50000"/>
                  </a:schemeClr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984961"/>
            <a:ext cx="8234362" cy="553998"/>
          </a:xfrm>
          <a:prstGeom prst="rect">
            <a:avLst/>
          </a:prstGeom>
        </p:spPr>
        <p:txBody>
          <a:bodyPr tIns="0" rIns="0" anchor="t" anchorCtr="0"/>
          <a:lstStyle>
            <a:lvl1pPr algn="ctr">
              <a:defRPr sz="3600" b="0" cap="none" baseline="0">
                <a:effectLst/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3635841"/>
            <a:ext cx="8234361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i="0" kern="120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457200" y="914400"/>
            <a:ext cx="8221662" cy="51276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925513"/>
            <a:ext cx="3894667" cy="5127625"/>
          </a:xfrm>
        </p:spPr>
        <p:txBody>
          <a:bodyPr tIns="0"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9067" y="925513"/>
            <a:ext cx="3880908" cy="5127625"/>
          </a:xfrm>
        </p:spPr>
        <p:txBody>
          <a:bodyPr tIns="0"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347663"/>
            <a:ext cx="8234362" cy="424048"/>
          </a:xfrm>
          <a:prstGeom prst="rect">
            <a:avLst/>
          </a:prstGeom>
        </p:spPr>
        <p:txBody>
          <a:bodyPr tIns="0" rIns="0" anchor="t" anchorCtr="0"/>
          <a:lstStyle>
            <a:lvl1pPr algn="l">
              <a:lnSpc>
                <a:spcPts val="3200"/>
              </a:lnSpc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925513"/>
            <a:ext cx="8210548" cy="1922749"/>
          </a:xfrm>
          <a:prstGeom prst="rect">
            <a:avLst/>
          </a:prstGeom>
          <a:effectLst/>
        </p:spPr>
        <p:txBody>
          <a:bodyPr vert="horz" wrap="square" lIns="0" tIns="45720" rIns="0" bIns="0" rtlCol="0">
            <a:sp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467" y="6564323"/>
            <a:ext cx="688980" cy="18466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68313" y="347663"/>
            <a:ext cx="8221662" cy="492443"/>
          </a:xfrm>
          <a:prstGeom prst="rect">
            <a:avLst/>
          </a:prstGeom>
        </p:spPr>
        <p:txBody>
          <a:bodyPr vert="horz" wrap="square" lIns="0" tIns="0" rIns="9144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8" r:id="rId2"/>
    <p:sldLayoutId id="2147483699" r:id="rId3"/>
    <p:sldLayoutId id="2147483685" r:id="rId4"/>
    <p:sldLayoutId id="2147483697" r:id="rId5"/>
    <p:sldLayoutId id="2147483686" r:id="rId6"/>
    <p:sldLayoutId id="2147483687" r:id="rId7"/>
    <p:sldLayoutId id="2147483696" r:id="rId8"/>
    <p:sldLayoutId id="2147483688" r:id="rId9"/>
    <p:sldLayoutId id="2147483689" r:id="rId10"/>
    <p:sldLayoutId id="2147483690" r:id="rId11"/>
    <p:sldLayoutId id="2147483692" r:id="rId12"/>
    <p:sldLayoutId id="2147483693" r:id="rId13"/>
    <p:sldLayoutId id="2147483694" r:id="rId14"/>
    <p:sldLayoutId id="2147483680" r:id="rId15"/>
    <p:sldLayoutId id="2147483695" r:id="rId16"/>
  </p:sldLayoutIdLst>
  <p:hf hdr="0" ftr="0" dt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 spc="0" baseline="0">
          <a:solidFill>
            <a:srgbClr val="2B6F6E"/>
          </a:solidFill>
          <a:effectLst/>
          <a:latin typeface="Georgia"/>
          <a:ea typeface="+mj-ea"/>
          <a:cs typeface="Georgia"/>
        </a:defRPr>
      </a:lvl1pPr>
    </p:titleStyle>
    <p:bodyStyle>
      <a:lvl1pPr marL="228600" indent="-22860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Clr>
          <a:schemeClr val="bg1">
            <a:lumMod val="85000"/>
          </a:schemeClr>
        </a:buClr>
        <a:buSzPct val="125000"/>
        <a:buFont typeface="Lucida Grande"/>
        <a:buChar char="‣"/>
        <a:defRPr sz="2400" kern="1200">
          <a:solidFill>
            <a:schemeClr val="tx1"/>
          </a:solidFill>
          <a:effectLst/>
          <a:latin typeface="Arial"/>
          <a:ea typeface="+mn-ea"/>
          <a:cs typeface="Arial"/>
        </a:defRPr>
      </a:lvl1pPr>
      <a:lvl2pPr marL="457200" indent="-228600" algn="l" defTabSz="914400" rtl="0" eaLnBrk="1" latinLnBrk="0" hangingPunct="1">
        <a:lnSpc>
          <a:spcPts val="2400"/>
        </a:lnSpc>
        <a:spcBef>
          <a:spcPts val="0"/>
        </a:spcBef>
        <a:spcAft>
          <a:spcPts val="900"/>
        </a:spcAft>
        <a:buClr>
          <a:schemeClr val="bg1">
            <a:lumMod val="85000"/>
          </a:schemeClr>
        </a:buClr>
        <a:buSzPct val="125000"/>
        <a:buFont typeface="Lucida Grande"/>
        <a:buChar char="‣"/>
        <a:defRPr sz="2200" kern="1200">
          <a:solidFill>
            <a:schemeClr val="tx1"/>
          </a:solidFill>
          <a:effectLst/>
          <a:latin typeface="Arial"/>
          <a:ea typeface="+mn-ea"/>
          <a:cs typeface="Arial"/>
        </a:defRPr>
      </a:lvl2pPr>
      <a:lvl3pPr marL="6858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>
            <a:lumMod val="85000"/>
          </a:schemeClr>
        </a:buClr>
        <a:buSzPct val="125000"/>
        <a:buFont typeface="Lucida Grande"/>
        <a:buChar char="‣"/>
        <a:defRPr sz="2000" kern="1200">
          <a:solidFill>
            <a:schemeClr val="tx1"/>
          </a:solidFill>
          <a:effectLst/>
          <a:latin typeface="Arial"/>
          <a:ea typeface="+mn-ea"/>
          <a:cs typeface="Arial"/>
        </a:defRPr>
      </a:lvl3pPr>
      <a:lvl4pPr marL="9144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>
            <a:lumMod val="85000"/>
          </a:schemeClr>
        </a:buClr>
        <a:buSzPct val="125000"/>
        <a:buFont typeface="Lucida Grande"/>
        <a:buChar char="‣"/>
        <a:defRPr sz="2000" kern="1200" baseline="0">
          <a:solidFill>
            <a:schemeClr val="tx1"/>
          </a:solidFill>
          <a:effectLst/>
          <a:latin typeface="Arial"/>
          <a:ea typeface="+mn-ea"/>
          <a:cs typeface="Arial"/>
        </a:defRPr>
      </a:lvl4pPr>
      <a:lvl5pPr marL="11430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>
            <a:lumMod val="85000"/>
          </a:schemeClr>
        </a:buClr>
        <a:buSzPct val="125000"/>
        <a:buFont typeface="Lucida Grande"/>
        <a:buChar char="‣"/>
        <a:defRPr sz="2000" kern="1200" baseline="0">
          <a:solidFill>
            <a:schemeClr val="tx1"/>
          </a:solidFill>
          <a:effectLst/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muse.com/advice/the-secret-to-getting-feedback-that-you-can-actually-use" TargetMode="External"/><Relationship Id="rId2" Type="http://schemas.openxmlformats.org/officeDocument/2006/relationships/hyperlink" Target="https://www.forbes.com/sites/deniserestauri/2016/09/06/kat-cole-knows-how-to-stay-positive-and-let-go-of-failures/#2fb0192a1097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tsi.ufl.edu/files/2016/02/Fillingim_Mentor-Presentation-for-T32-Workshop-1-1.pdf" TargetMode="External"/><Relationship Id="rId4" Type="http://schemas.openxmlformats.org/officeDocument/2006/relationships/hyperlink" Target="https://www.td.org/newsletters/atd-links/make-the-most-of-mentoring-meeting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ibby.dishner@crescocoaches.com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si.ufl.edu/files/2016/02/Fillingim_Mentor-Presentation-for-T32-Workshop-1-1.pdf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Evwgu369J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ubtitle 58"/>
          <p:cNvSpPr>
            <a:spLocks noGrp="1"/>
          </p:cNvSpPr>
          <p:nvPr>
            <p:ph type="subTitle" idx="1"/>
          </p:nvPr>
        </p:nvSpPr>
        <p:spPr>
          <a:xfrm>
            <a:off x="455614" y="4714487"/>
            <a:ext cx="8234361" cy="1231106"/>
          </a:xfrm>
        </p:spPr>
        <p:txBody>
          <a:bodyPr/>
          <a:lstStyle/>
          <a:p>
            <a:r>
              <a:rPr lang="en-US" sz="2400" dirty="0"/>
              <a:t>Virginia Bankers Association</a:t>
            </a:r>
          </a:p>
          <a:p>
            <a:r>
              <a:rPr lang="en-US" dirty="0"/>
              <a:t> Women in Banking </a:t>
            </a:r>
          </a:p>
          <a:p>
            <a:r>
              <a:rPr lang="en-US" dirty="0"/>
              <a:t>Mentoring Program</a:t>
            </a:r>
          </a:p>
        </p:txBody>
      </p:sp>
      <p:pic>
        <p:nvPicPr>
          <p:cNvPr id="60" name="Picture 59" descr="Cultivate_logo_rbg_hig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27" y="2504402"/>
            <a:ext cx="3744225" cy="16536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D52E3B-8E0C-DE48-A7C2-D13E712FC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25513"/>
            <a:ext cx="8210548" cy="4688463"/>
          </a:xfrm>
        </p:spPr>
        <p:txBody>
          <a:bodyPr/>
          <a:lstStyle/>
          <a:p>
            <a:r>
              <a:rPr lang="en-US" dirty="0"/>
              <a:t>First Meeting</a:t>
            </a:r>
          </a:p>
          <a:p>
            <a:pPr lvl="1"/>
            <a:r>
              <a:rPr lang="en-US" dirty="0"/>
              <a:t>Develop ground rules</a:t>
            </a:r>
          </a:p>
          <a:p>
            <a:pPr lvl="1"/>
            <a:r>
              <a:rPr lang="en-US" dirty="0"/>
              <a:t>Agree upon logistics</a:t>
            </a:r>
          </a:p>
          <a:p>
            <a:pPr lvl="1"/>
            <a:r>
              <a:rPr lang="en-US" dirty="0"/>
              <a:t>Determine success criteria</a:t>
            </a:r>
          </a:p>
          <a:p>
            <a:pPr lvl="1"/>
            <a:r>
              <a:rPr lang="en-US" dirty="0"/>
              <a:t>Homework</a:t>
            </a:r>
          </a:p>
          <a:p>
            <a:endParaRPr lang="en-US" dirty="0"/>
          </a:p>
          <a:p>
            <a:r>
              <a:rPr lang="en-US" dirty="0"/>
              <a:t>Ongoing Meetings</a:t>
            </a:r>
          </a:p>
          <a:p>
            <a:pPr lvl="1"/>
            <a:endParaRPr lang="en-US" dirty="0"/>
          </a:p>
          <a:p>
            <a:r>
              <a:rPr lang="en-US" dirty="0"/>
              <a:t>Closing Meeting</a:t>
            </a:r>
          </a:p>
          <a:p>
            <a:pPr lvl="1"/>
            <a:r>
              <a:rPr lang="en-US" dirty="0"/>
              <a:t>Celebrate successes</a:t>
            </a:r>
          </a:p>
          <a:p>
            <a:pPr lvl="1"/>
            <a:r>
              <a:rPr lang="en-US" dirty="0"/>
              <a:t>Agree upon future relationship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F9830-2F34-AA49-A441-C2FAF3DA6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B15276-68B3-4242-B6B2-7C35C958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Structuring Interactions</a:t>
            </a:r>
          </a:p>
        </p:txBody>
      </p:sp>
    </p:spTree>
    <p:extLst>
      <p:ext uri="{BB962C8B-B14F-4D97-AF65-F5344CB8AC3E}">
        <p14:creationId xmlns:p14="http://schemas.microsoft.com/office/powerpoint/2010/main" val="37203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04ED80-F252-0740-A176-BC3E7E33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34964"/>
            <a:ext cx="8210548" cy="4124206"/>
          </a:xfrm>
        </p:spPr>
        <p:txBody>
          <a:bodyPr/>
          <a:lstStyle/>
          <a:p>
            <a:r>
              <a:rPr lang="en-US" sz="2000" b="1" u="sng" dirty="0"/>
              <a:t>Strengths</a:t>
            </a:r>
            <a:endParaRPr lang="en-US" sz="2000" dirty="0"/>
          </a:p>
          <a:p>
            <a:pPr lvl="1"/>
            <a:r>
              <a:rPr lang="en-US" sz="2000" dirty="0"/>
              <a:t>What do you do better than anyone else? </a:t>
            </a:r>
          </a:p>
          <a:p>
            <a:pPr lvl="1"/>
            <a:r>
              <a:rPr lang="en-US" sz="2000" dirty="0"/>
              <a:t>What are you most proud of having accomplished? </a:t>
            </a:r>
          </a:p>
          <a:p>
            <a:pPr lvl="1"/>
            <a:r>
              <a:rPr lang="en-US" sz="2000" dirty="0"/>
              <a:t>What do others come to you for when they have questions?</a:t>
            </a:r>
          </a:p>
          <a:p>
            <a:endParaRPr lang="en-US" sz="2000" b="1" u="sng" dirty="0"/>
          </a:p>
          <a:p>
            <a:r>
              <a:rPr lang="en-US" sz="2000" b="1" u="sng" dirty="0"/>
              <a:t>Weaknesses</a:t>
            </a:r>
            <a:endParaRPr lang="en-US" sz="2000" dirty="0"/>
          </a:p>
          <a:p>
            <a:pPr lvl="1"/>
            <a:r>
              <a:rPr lang="en-US" sz="2000" dirty="0"/>
              <a:t>What do you see as areas you could develop? </a:t>
            </a:r>
          </a:p>
          <a:p>
            <a:pPr lvl="1"/>
            <a:r>
              <a:rPr lang="en-US" sz="2000" dirty="0"/>
              <a:t>Are there things you avoid doing because you don't feel confident doing them? </a:t>
            </a:r>
          </a:p>
          <a:p>
            <a:pPr lvl="1"/>
            <a:r>
              <a:rPr lang="en-US" sz="2000" dirty="0"/>
              <a:t>What might others say are areas where you could improve?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7448A-BE3F-D744-B59A-22EEFB19A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B23620-00C1-7B46-A9AB-72491FDE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SWOT</a:t>
            </a:r>
          </a:p>
        </p:txBody>
      </p:sp>
    </p:spTree>
    <p:extLst>
      <p:ext uri="{BB962C8B-B14F-4D97-AF65-F5344CB8AC3E}">
        <p14:creationId xmlns:p14="http://schemas.microsoft.com/office/powerpoint/2010/main" val="84300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D5283-1CE4-1043-B72D-CF9352D2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21901"/>
            <a:ext cx="8210548" cy="3726661"/>
          </a:xfrm>
        </p:spPr>
        <p:txBody>
          <a:bodyPr/>
          <a:lstStyle/>
          <a:p>
            <a:r>
              <a:rPr lang="en-US" sz="2000" b="1" u="sng" dirty="0"/>
              <a:t>Opportunities</a:t>
            </a:r>
            <a:endParaRPr lang="en-US" sz="2000" dirty="0"/>
          </a:p>
          <a:p>
            <a:pPr lvl="1"/>
            <a:r>
              <a:rPr lang="en-US" sz="2000" dirty="0"/>
              <a:t>What unique opportunities are available to you? </a:t>
            </a:r>
          </a:p>
          <a:p>
            <a:pPr lvl="1"/>
            <a:r>
              <a:rPr lang="en-US" sz="2000" dirty="0"/>
              <a:t>Are there trends in your company or industry that you can take advantage of? </a:t>
            </a:r>
          </a:p>
          <a:p>
            <a:pPr lvl="1"/>
            <a:r>
              <a:rPr lang="en-US" sz="2000" dirty="0"/>
              <a:t>Is your job or career changing in any way?</a:t>
            </a:r>
          </a:p>
          <a:p>
            <a:endParaRPr lang="en-US" sz="2000" b="1" u="sng" dirty="0"/>
          </a:p>
          <a:p>
            <a:r>
              <a:rPr lang="en-US" sz="2000" b="1" u="sng" dirty="0"/>
              <a:t>Threats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Are you facing obstacles at work or in your industry?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C3FC2-A170-9147-8B08-8ACBF3F06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70A9D1-A3E0-044B-9341-D559A543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Mentoring SWOT</a:t>
            </a:r>
          </a:p>
        </p:txBody>
      </p:sp>
    </p:spTree>
    <p:extLst>
      <p:ext uri="{BB962C8B-B14F-4D97-AF65-F5344CB8AC3E}">
        <p14:creationId xmlns:p14="http://schemas.microsoft.com/office/powerpoint/2010/main" val="403623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CA37B6-8F1D-924E-AF2A-F114FD58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3524"/>
            <a:ext cx="8210548" cy="3393237"/>
          </a:xfrm>
        </p:spPr>
        <p:txBody>
          <a:bodyPr/>
          <a:lstStyle/>
          <a:p>
            <a:r>
              <a:rPr lang="en-US" dirty="0"/>
              <a:t>Review what’s happened</a:t>
            </a:r>
          </a:p>
          <a:p>
            <a:pPr lvl="1"/>
            <a:r>
              <a:rPr lang="en-US" dirty="0"/>
              <a:t>What have you accomplished towards your goals?</a:t>
            </a:r>
          </a:p>
          <a:p>
            <a:pPr lvl="1"/>
            <a:r>
              <a:rPr lang="en-US" dirty="0"/>
              <a:t>What progress has been made?</a:t>
            </a:r>
          </a:p>
          <a:p>
            <a:pPr lvl="1"/>
            <a:r>
              <a:rPr lang="en-US" dirty="0"/>
              <a:t>What’s on track?</a:t>
            </a:r>
          </a:p>
          <a:p>
            <a:pPr lvl="1"/>
            <a:r>
              <a:rPr lang="en-US" dirty="0"/>
              <a:t>What’s off track?</a:t>
            </a:r>
          </a:p>
          <a:p>
            <a:pPr lvl="1"/>
            <a:r>
              <a:rPr lang="en-US" dirty="0"/>
              <a:t>Based on what you’ve learned, what’s the best next step?</a:t>
            </a:r>
          </a:p>
          <a:p>
            <a:endParaRPr lang="en-US" dirty="0"/>
          </a:p>
          <a:p>
            <a:r>
              <a:rPr lang="en-US" dirty="0"/>
              <a:t>Explore the next topic/goal/challenge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F55B9-9C36-A040-BCF1-4F23E1278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E15D47-1B19-804F-B600-D06A0269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Meetings</a:t>
            </a:r>
          </a:p>
        </p:txBody>
      </p:sp>
    </p:spTree>
    <p:extLst>
      <p:ext uri="{BB962C8B-B14F-4D97-AF65-F5344CB8AC3E}">
        <p14:creationId xmlns:p14="http://schemas.microsoft.com/office/powerpoint/2010/main" val="131537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Ongoing Meetings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115"/>
            <a:ext cx="9144000" cy="50177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43060" y="5231219"/>
            <a:ext cx="2126512" cy="488821"/>
          </a:xfrm>
          <a:prstGeom prst="rect">
            <a:avLst/>
          </a:prstGeom>
          <a:solidFill>
            <a:srgbClr val="F2F3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754" y="4890977"/>
            <a:ext cx="1113791" cy="16581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964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Identify the behavior or issue to discuss</a:t>
            </a:r>
          </a:p>
          <a:p>
            <a:pPr>
              <a:lnSpc>
                <a:spcPct val="200000"/>
              </a:lnSpc>
            </a:pPr>
            <a:r>
              <a:rPr lang="en-US" dirty="0"/>
              <a:t>Determine the purpose or outcomes of the conversation</a:t>
            </a:r>
          </a:p>
          <a:p>
            <a:pPr>
              <a:lnSpc>
                <a:spcPct val="200000"/>
              </a:lnSpc>
            </a:pPr>
            <a:r>
              <a:rPr lang="en-US" dirty="0"/>
              <a:t>Agree on the process for the conversation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1641575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Understand your mentee’s point of view</a:t>
            </a:r>
          </a:p>
          <a:p>
            <a:pPr>
              <a:lnSpc>
                <a:spcPct val="200000"/>
              </a:lnSpc>
            </a:pPr>
            <a:r>
              <a:rPr lang="en-US" dirty="0"/>
              <a:t>Determine the consequences of continuing the same way</a:t>
            </a:r>
          </a:p>
          <a:p>
            <a:pPr>
              <a:lnSpc>
                <a:spcPct val="200000"/>
              </a:lnSpc>
            </a:pPr>
            <a:r>
              <a:rPr lang="en-US" dirty="0"/>
              <a:t>Offer your perspective </a:t>
            </a:r>
            <a:r>
              <a:rPr lang="en-US" i="1" dirty="0"/>
              <a:t>if appropriate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the Current State</a:t>
            </a:r>
          </a:p>
        </p:txBody>
      </p:sp>
    </p:spTree>
    <p:extLst>
      <p:ext uri="{BB962C8B-B14F-4D97-AF65-F5344CB8AC3E}">
        <p14:creationId xmlns:p14="http://schemas.microsoft.com/office/powerpoint/2010/main" val="291597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Understand the vision for success</a:t>
            </a:r>
          </a:p>
          <a:p>
            <a:pPr>
              <a:lnSpc>
                <a:spcPct val="200000"/>
              </a:lnSpc>
            </a:pPr>
            <a:r>
              <a:rPr lang="en-US" dirty="0"/>
              <a:t>Set goals and performance expectations</a:t>
            </a:r>
          </a:p>
          <a:p>
            <a:pPr>
              <a:lnSpc>
                <a:spcPct val="200000"/>
              </a:lnSpc>
            </a:pPr>
            <a:r>
              <a:rPr lang="en-US" dirty="0"/>
              <a:t>Explore alternative paths of action</a:t>
            </a:r>
          </a:p>
          <a:p>
            <a:pPr>
              <a:lnSpc>
                <a:spcPct val="200000"/>
              </a:lnSpc>
            </a:pPr>
            <a:r>
              <a:rPr lang="en-US" dirty="0"/>
              <a:t>Explore possible barriers or resistance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the Desired State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5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Develop and agree on an action plan and timeline</a:t>
            </a:r>
          </a:p>
          <a:p>
            <a:pPr>
              <a:lnSpc>
                <a:spcPct val="200000"/>
              </a:lnSpc>
            </a:pPr>
            <a:r>
              <a:rPr lang="en-US" dirty="0"/>
              <a:t>Enlist support from others</a:t>
            </a:r>
          </a:p>
          <a:p>
            <a:pPr>
              <a:lnSpc>
                <a:spcPct val="200000"/>
              </a:lnSpc>
            </a:pPr>
            <a:r>
              <a:rPr lang="en-US" dirty="0"/>
              <a:t>Set milestones for follow-up and accountability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 Out Plan of Success</a:t>
            </a:r>
          </a:p>
        </p:txBody>
      </p:sp>
    </p:spTree>
    <p:extLst>
      <p:ext uri="{BB962C8B-B14F-4D97-AF65-F5344CB8AC3E}">
        <p14:creationId xmlns:p14="http://schemas.microsoft.com/office/powerpoint/2010/main" val="1650039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43193E-3FF4-604E-9232-9A846AE1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43970"/>
            <a:ext cx="8210548" cy="7248138"/>
          </a:xfrm>
        </p:spPr>
        <p:txBody>
          <a:bodyPr numCol="2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Unsolicited advice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Being too harsh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Being impatient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Trying to clone them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Lack of preparation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Narrow focus on projects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dirty="0"/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Hiding your missteps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Assumptions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Mentoring the wrong person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Developing a dependency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Telling too many stories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Trying to eliminate every mistake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21D877-8B4F-6249-B33F-D1FFBE764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E59D42-8E67-5947-A62B-52BFC4C0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47663"/>
            <a:ext cx="8234362" cy="820738"/>
          </a:xfrm>
        </p:spPr>
        <p:txBody>
          <a:bodyPr/>
          <a:lstStyle/>
          <a:p>
            <a:pPr algn="ctr"/>
            <a:r>
              <a:rPr lang="en-US" dirty="0"/>
              <a:t>Misguided Guidance: </a:t>
            </a:r>
            <a:br>
              <a:rPr lang="en-US" dirty="0"/>
            </a:br>
            <a:r>
              <a:rPr lang="en-US" dirty="0"/>
              <a:t>12 Mistakes Mentors Should Avoid</a:t>
            </a:r>
          </a:p>
        </p:txBody>
      </p:sp>
    </p:spTree>
    <p:extLst>
      <p:ext uri="{BB962C8B-B14F-4D97-AF65-F5344CB8AC3E}">
        <p14:creationId xmlns:p14="http://schemas.microsoft.com/office/powerpoint/2010/main" val="170224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200">
                <a:solidFill>
                  <a:srgbClr val="2B6F6E"/>
                </a:solidFill>
              </a:defRPr>
            </a:lvl1pPr>
          </a:lstStyle>
          <a:p>
            <a:fld id="{960AF1AE-651C-7642-AFDE-E41DAC2A034D}" type="slidenum">
              <a:rPr lang="en-US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4517C-2DEE-EC47-B7BA-0F38DD00C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08" y="1921565"/>
            <a:ext cx="8303039" cy="26220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5095B7-D79A-5A46-A116-7635EAFD1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25513"/>
            <a:ext cx="8210548" cy="5188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https://www.forbes.com/sites/deniserestauri/2016/09/06/kat-cole-knows-how-to-stay-positive-and-let-go-of-failures/#2fb0192a1097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https://www.themuse.com/advice/the-secret-to-getting-feedback-that-you-can-actually-use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https://www.td.org/newsletters/atd-links/make-the-most-of-mentoring-meetings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https://www.ctsi.ufl.edu/files/2016/02/Fillingim_Mentor-Presentation-for-T32-Workshop-1-1.pdf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CF4B7-0217-8849-86DB-E80106313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7D425C-E86F-B747-B1D2-17E6A2FE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425905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664B7D-64C1-F844-BD81-F347C47F04C7}"/>
              </a:ext>
            </a:extLst>
          </p:cNvPr>
          <p:cNvSpPr txBox="1"/>
          <p:nvPr/>
        </p:nvSpPr>
        <p:spPr>
          <a:xfrm>
            <a:off x="876300" y="723900"/>
            <a:ext cx="713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Libby Dishner, Partner</a:t>
            </a:r>
          </a:p>
          <a:p>
            <a:pPr algn="ctr"/>
            <a:r>
              <a:rPr lang="en-US" sz="3200" dirty="0">
                <a:hlinkClick r:id="rId2"/>
              </a:rPr>
              <a:t>libby.dishner@crescocoaches.com</a:t>
            </a:r>
            <a:endParaRPr lang="en-US" sz="3200" dirty="0"/>
          </a:p>
          <a:p>
            <a:pPr algn="ctr"/>
            <a:r>
              <a:rPr lang="en-US" sz="3200" dirty="0"/>
              <a:t>(804) 564-2299 </a:t>
            </a:r>
          </a:p>
          <a:p>
            <a:endParaRPr lang="en-US" sz="3200" dirty="0"/>
          </a:p>
          <a:p>
            <a:r>
              <a:rPr lang="en-US" sz="3200" dirty="0"/>
              <a:t>Cresco Coaching &amp; Consulting</a:t>
            </a:r>
          </a:p>
          <a:p>
            <a:r>
              <a:rPr lang="en-US" sz="3200" dirty="0"/>
              <a:t>306 </a:t>
            </a:r>
            <a:r>
              <a:rPr lang="en-US" sz="3200"/>
              <a:t>St Davids Ln, </a:t>
            </a:r>
            <a:r>
              <a:rPr lang="en-US" sz="3200" dirty="0"/>
              <a:t>Suite 101</a:t>
            </a:r>
          </a:p>
          <a:p>
            <a:r>
              <a:rPr lang="en-US" sz="3200" dirty="0"/>
              <a:t>Richmond, VA 23221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92400-682D-B24E-B945-9F8DCB05C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836" y="1639387"/>
            <a:ext cx="8234361" cy="3899263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3600" i="1" dirty="0"/>
              <a:t>“There are few roles more rewarding in life than helping others achieve their potential and their dreams – all of us involved with mentoring are immensely privileged!”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sz="1400" dirty="0"/>
              <a:t>Clutterbuck, David, </a:t>
            </a:r>
            <a:r>
              <a:rPr lang="en-US" sz="1400" u="sng" dirty="0"/>
              <a:t>Everyone Needs A Mentor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F182A3-5467-1747-B343-0A8CADD2CA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55025" y="6564313"/>
            <a:ext cx="688975" cy="184150"/>
          </a:xfrm>
        </p:spPr>
        <p:txBody>
          <a:bodyPr/>
          <a:lstStyle/>
          <a:p>
            <a:fld id="{960AF1AE-651C-7642-AFDE-E41DAC2A03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6A3EE25B-88C8-2D4E-8439-D866824EB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3981" y="2578100"/>
            <a:ext cx="8234361" cy="349668"/>
          </a:xfrm>
        </p:spPr>
        <p:txBody>
          <a:bodyPr/>
          <a:lstStyle/>
          <a:p>
            <a:r>
              <a:rPr lang="en-US" sz="3200" b="0" dirty="0">
                <a:solidFill>
                  <a:srgbClr val="2B6F6E"/>
                </a:solidFill>
                <a:latin typeface="Georgia"/>
                <a:ea typeface="+mj-ea"/>
              </a:rPr>
              <a:t>What is your definition of mentoring? </a:t>
            </a:r>
          </a:p>
        </p:txBody>
      </p:sp>
    </p:spTree>
    <p:extLst>
      <p:ext uri="{BB962C8B-B14F-4D97-AF65-F5344CB8AC3E}">
        <p14:creationId xmlns:p14="http://schemas.microsoft.com/office/powerpoint/2010/main" val="161747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2FC841-C27D-B349-8743-E5D24CEEB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66924"/>
            <a:ext cx="8210548" cy="392415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A process of continuous and dynamic feedback between two individuals to establish a relationship in which one person shares knowledge, skills, information and perspective to foster the personal and professional growth of the other.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B61AC4-02CB-4C48-B6E9-0631F93FE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91DE5A-03FE-5048-9A94-8315DC63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“Official” Definition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EF799-DFD5-AC46-A856-4272284752AA}"/>
              </a:ext>
            </a:extLst>
          </p:cNvPr>
          <p:cNvSpPr/>
          <p:nvPr/>
        </p:nvSpPr>
        <p:spPr>
          <a:xfrm>
            <a:off x="203201" y="5963177"/>
            <a:ext cx="8499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2"/>
              </a:rPr>
              <a:t>https://www.ctsi.ufl.edu/files/2016/02/Fillingim_Mentor-Presentation-for-T32-Workshop-1-1.pdf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0206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4C5BC2-0DE3-344E-85CA-560BC74F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25513"/>
            <a:ext cx="8210548" cy="5179110"/>
          </a:xfrm>
        </p:spPr>
        <p:txBody>
          <a:bodyPr/>
          <a:lstStyle/>
          <a:p>
            <a:pPr mar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Compassion</a:t>
            </a:r>
          </a:p>
          <a:p>
            <a:pPr marL="1371600" lvl="5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/>
              <a:t>feeling </a:t>
            </a:r>
            <a:r>
              <a:rPr lang="en-US" sz="2400" i="1" u="sng" dirty="0"/>
              <a:t>for</a:t>
            </a:r>
            <a:r>
              <a:rPr lang="en-US" sz="2400" dirty="0"/>
              <a:t> another person</a:t>
            </a:r>
          </a:p>
          <a:p>
            <a:pPr mar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Curiosity </a:t>
            </a:r>
          </a:p>
          <a:p>
            <a:pPr marL="1371600" lvl="5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/>
              <a:t>drive to explore inner and external world and how they function</a:t>
            </a:r>
          </a:p>
          <a:p>
            <a:pPr mar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Courage </a:t>
            </a:r>
          </a:p>
          <a:p>
            <a:pPr marL="1371600" lvl="5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/>
              <a:t>the capacity to do the right thing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85928-5D28-3848-95B0-291881BDE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495558F-38D7-0F4E-88B4-18AC2FE0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</a:t>
            </a:r>
          </a:p>
        </p:txBody>
      </p:sp>
    </p:spTree>
    <p:extLst>
      <p:ext uri="{BB962C8B-B14F-4D97-AF65-F5344CB8AC3E}">
        <p14:creationId xmlns:p14="http://schemas.microsoft.com/office/powerpoint/2010/main" val="18137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3F5731-7356-F84B-948B-6669FD2E5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7" y="1270999"/>
            <a:ext cx="8210548" cy="1922749"/>
          </a:xfrm>
        </p:spPr>
        <p:txBody>
          <a:bodyPr/>
          <a:lstStyle/>
          <a:p>
            <a:r>
              <a:rPr lang="en-US" dirty="0"/>
              <a:t>Schedule and participate in mentor conversations</a:t>
            </a:r>
          </a:p>
          <a:p>
            <a:r>
              <a:rPr lang="en-US" dirty="0"/>
              <a:t>Identify initial learning goals and measures of success</a:t>
            </a:r>
          </a:p>
          <a:p>
            <a:r>
              <a:rPr lang="en-US" dirty="0"/>
              <a:t>Be open to and seek feedback</a:t>
            </a:r>
          </a:p>
          <a:p>
            <a:r>
              <a:rPr lang="en-US" dirty="0"/>
              <a:t>Take an active role in their own learning</a:t>
            </a:r>
          </a:p>
          <a:p>
            <a:r>
              <a:rPr lang="en-US" dirty="0"/>
              <a:t>Follow through on commitments and </a:t>
            </a:r>
          </a:p>
          <a:p>
            <a:r>
              <a:rPr lang="en-US" dirty="0"/>
              <a:t>Take informed risks as they try new options and behaviors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C8438-4811-324F-86CB-7BDB7EEA8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097EB1-0FEF-FC4B-9EEB-6CCD1914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Mentees Responsibilities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21B9CD-8538-3848-B4B3-5DB01F2FAEF0}"/>
              </a:ext>
            </a:extLst>
          </p:cNvPr>
          <p:cNvSpPr/>
          <p:nvPr/>
        </p:nvSpPr>
        <p:spPr>
          <a:xfrm>
            <a:off x="456406" y="5615786"/>
            <a:ext cx="8234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https://</a:t>
            </a:r>
            <a:r>
              <a:rPr lang="en-US" sz="1400" dirty="0" err="1"/>
              <a:t>www.td.org</a:t>
            </a:r>
            <a:r>
              <a:rPr lang="en-US" sz="1400" dirty="0"/>
              <a:t>/newsletters/</a:t>
            </a:r>
            <a:r>
              <a:rPr lang="en-US" sz="1400" dirty="0" err="1"/>
              <a:t>atd</a:t>
            </a:r>
            <a:r>
              <a:rPr lang="en-US" sz="1400" dirty="0"/>
              <a:t>-links/make-the-most-of-mentoring-meetings</a:t>
            </a:r>
          </a:p>
        </p:txBody>
      </p:sp>
    </p:spTree>
    <p:extLst>
      <p:ext uri="{BB962C8B-B14F-4D97-AF65-F5344CB8AC3E}">
        <p14:creationId xmlns:p14="http://schemas.microsoft.com/office/powerpoint/2010/main" val="338553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5859C-E5B7-8A49-BDA6-80EADC548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900" y="1186770"/>
            <a:ext cx="3896254" cy="302647"/>
          </a:xfrm>
        </p:spPr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776A28-383F-2D4A-9BF7-147CAB18D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3" y="1667781"/>
            <a:ext cx="3896254" cy="4646614"/>
          </a:xfrm>
        </p:spPr>
        <p:txBody>
          <a:bodyPr/>
          <a:lstStyle/>
          <a:p>
            <a:r>
              <a:rPr lang="en-US" dirty="0"/>
              <a:t>Set Up the Relationship</a:t>
            </a:r>
          </a:p>
          <a:p>
            <a:r>
              <a:rPr lang="en-US" dirty="0"/>
              <a:t>Build the Trust and Rapport </a:t>
            </a:r>
          </a:p>
          <a:p>
            <a:r>
              <a:rPr lang="en-US" dirty="0"/>
              <a:t>Offer Mutual Respect</a:t>
            </a:r>
          </a:p>
          <a:p>
            <a:r>
              <a:rPr lang="en-US" dirty="0"/>
              <a:t>Respond to Needs</a:t>
            </a:r>
          </a:p>
          <a:p>
            <a:r>
              <a:rPr lang="en-US" dirty="0"/>
              <a:t>Meeting Prep &amp; Follow-up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3B481-5CB8-BD42-8B9E-48C2E2D4A68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13300" y="1186770"/>
            <a:ext cx="3896254" cy="302647"/>
          </a:xfrm>
        </p:spPr>
        <p:txBody>
          <a:bodyPr/>
          <a:lstStyle/>
          <a:p>
            <a:r>
              <a:rPr lang="en-US" dirty="0"/>
              <a:t>Roles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56B623-76A8-6E47-9C49-9EBA1CC03F4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811713" y="1667781"/>
            <a:ext cx="3896254" cy="4646613"/>
          </a:xfrm>
        </p:spPr>
        <p:txBody>
          <a:bodyPr/>
          <a:lstStyle/>
          <a:p>
            <a:r>
              <a:rPr lang="en-US" dirty="0"/>
              <a:t>Advisor</a:t>
            </a:r>
          </a:p>
          <a:p>
            <a:r>
              <a:rPr lang="en-US" dirty="0"/>
              <a:t>Champion</a:t>
            </a:r>
          </a:p>
          <a:p>
            <a:r>
              <a:rPr lang="en-US" dirty="0"/>
              <a:t>Resource</a:t>
            </a:r>
          </a:p>
          <a:p>
            <a:r>
              <a:rPr lang="en-US" dirty="0"/>
              <a:t>Devil’s Advocate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AD1CAD-C7BB-1844-A290-18858DF9E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B4B222-9041-DA48-B581-F967B348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</a:t>
            </a:r>
          </a:p>
        </p:txBody>
      </p:sp>
    </p:spTree>
    <p:extLst>
      <p:ext uri="{BB962C8B-B14F-4D97-AF65-F5344CB8AC3E}">
        <p14:creationId xmlns:p14="http://schemas.microsoft.com/office/powerpoint/2010/main" val="176081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B64ACB-3D0C-194F-9D0A-8E8820F4E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0AF1AE-651C-7642-AFDE-E41DAC2A034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673C3CA0-30B6-8C48-8A6C-84BBC9B631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4"/>
          <a:stretch/>
        </p:blipFill>
        <p:spPr>
          <a:xfrm>
            <a:off x="304799" y="1020580"/>
            <a:ext cx="8520647" cy="433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42002"/>
      </p:ext>
    </p:extLst>
  </p:cSld>
  <p:clrMapOvr>
    <a:masterClrMapping/>
  </p:clrMapOvr>
</p:sld>
</file>

<file path=ppt/theme/theme1.xml><?xml version="1.0" encoding="utf-8"?>
<a:theme xmlns:a="http://schemas.openxmlformats.org/drawingml/2006/main" name="Cultivate">
  <a:themeElements>
    <a:clrScheme name="Custom 1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CACAD4"/>
      </a:accent1>
      <a:accent2>
        <a:srgbClr val="EA341B"/>
      </a:accent2>
      <a:accent3>
        <a:srgbClr val="AEBB4C"/>
      </a:accent3>
      <a:accent4>
        <a:srgbClr val="2B6F6E"/>
      </a:accent4>
      <a:accent5>
        <a:srgbClr val="243A63"/>
      </a:accent5>
      <a:accent6>
        <a:srgbClr val="542D90"/>
      </a:accent6>
      <a:hlink>
        <a:srgbClr val="2B6F6E"/>
      </a:hlink>
      <a:folHlink>
        <a:srgbClr val="AEBB4C"/>
      </a:folHlink>
    </a:clrScheme>
    <a:fontScheme name="Cultivate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escoCoaching" id="{8678BD07-F6BF-D74D-860B-1D044A9F6749}" vid="{D0E6DE36-FDBC-D44B-B74E-A40082C172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Cultivate</Template>
  <TotalTime>8</TotalTime>
  <Words>670</Words>
  <Application>Microsoft Macintosh PowerPoint</Application>
  <PresentationFormat>On-screen Show (4:3)</PresentationFormat>
  <Paragraphs>148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Georgia</vt:lpstr>
      <vt:lpstr>Lucida Grande</vt:lpstr>
      <vt:lpstr>Wingdings</vt:lpstr>
      <vt:lpstr>Cultivate</vt:lpstr>
      <vt:lpstr>PowerPoint Presentation</vt:lpstr>
      <vt:lpstr>PowerPoint Presentation</vt:lpstr>
      <vt:lpstr>PowerPoint Presentation</vt:lpstr>
      <vt:lpstr>PowerPoint Presentation</vt:lpstr>
      <vt:lpstr>“Official” Definition</vt:lpstr>
      <vt:lpstr>Characteristics </vt:lpstr>
      <vt:lpstr>Mentees Responsibilities</vt:lpstr>
      <vt:lpstr>Mentor</vt:lpstr>
      <vt:lpstr>PowerPoint Presentation</vt:lpstr>
      <vt:lpstr>Structuring Interactions</vt:lpstr>
      <vt:lpstr>Mentoring SWOT</vt:lpstr>
      <vt:lpstr>Mentoring SWOT</vt:lpstr>
      <vt:lpstr>Ongoing Meetings</vt:lpstr>
      <vt:lpstr>Framework for Ongoing Meetings</vt:lpstr>
      <vt:lpstr>Frame the Conversation</vt:lpstr>
      <vt:lpstr>Understand the Current State</vt:lpstr>
      <vt:lpstr>Explore the Desired State </vt:lpstr>
      <vt:lpstr>Lay Out Plan of Success</vt:lpstr>
      <vt:lpstr>Misguided Guidance:  12 Mistakes Mentors Should Avoid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Dishner</dc:creator>
  <cp:lastModifiedBy>Elizabeth Dishner</cp:lastModifiedBy>
  <cp:revision>5</cp:revision>
  <cp:lastPrinted>2018-02-14T22:36:50Z</cp:lastPrinted>
  <dcterms:created xsi:type="dcterms:W3CDTF">2019-12-02T21:17:12Z</dcterms:created>
  <dcterms:modified xsi:type="dcterms:W3CDTF">2021-12-02T13:58:23Z</dcterms:modified>
</cp:coreProperties>
</file>