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notesMasterIdLst>
    <p:notesMasterId r:id="rId65"/>
  </p:notesMasterIdLst>
  <p:handoutMasterIdLst>
    <p:handoutMasterId r:id="rId66"/>
  </p:handoutMasterIdLst>
  <p:sldIdLst>
    <p:sldId id="540" r:id="rId2"/>
    <p:sldId id="543" r:id="rId3"/>
    <p:sldId id="694" r:id="rId4"/>
    <p:sldId id="301" r:id="rId5"/>
    <p:sldId id="923" r:id="rId6"/>
    <p:sldId id="979" r:id="rId7"/>
    <p:sldId id="964" r:id="rId8"/>
    <p:sldId id="926" r:id="rId9"/>
    <p:sldId id="499" r:id="rId10"/>
    <p:sldId id="677" r:id="rId11"/>
    <p:sldId id="623" r:id="rId12"/>
    <p:sldId id="624" r:id="rId13"/>
    <p:sldId id="625" r:id="rId14"/>
    <p:sldId id="626" r:id="rId15"/>
    <p:sldId id="627" r:id="rId16"/>
    <p:sldId id="628" r:id="rId17"/>
    <p:sldId id="629" r:id="rId18"/>
    <p:sldId id="630" r:id="rId19"/>
    <p:sldId id="631" r:id="rId20"/>
    <p:sldId id="633" r:id="rId21"/>
    <p:sldId id="632" r:id="rId22"/>
    <p:sldId id="634" r:id="rId23"/>
    <p:sldId id="719" r:id="rId24"/>
    <p:sldId id="718" r:id="rId25"/>
    <p:sldId id="662" r:id="rId26"/>
    <p:sldId id="636" r:id="rId27"/>
    <p:sldId id="637" r:id="rId28"/>
    <p:sldId id="638" r:id="rId29"/>
    <p:sldId id="642" r:id="rId30"/>
    <p:sldId id="640" r:id="rId31"/>
    <p:sldId id="641" r:id="rId32"/>
    <p:sldId id="643" r:id="rId33"/>
    <p:sldId id="572" r:id="rId34"/>
    <p:sldId id="573" r:id="rId35"/>
    <p:sldId id="644" r:id="rId36"/>
    <p:sldId id="645" r:id="rId37"/>
    <p:sldId id="646" r:id="rId38"/>
    <p:sldId id="647" r:id="rId39"/>
    <p:sldId id="574" r:id="rId40"/>
    <p:sldId id="703" r:id="rId41"/>
    <p:sldId id="648" r:id="rId42"/>
    <p:sldId id="650" r:id="rId43"/>
    <p:sldId id="651" r:id="rId44"/>
    <p:sldId id="649" r:id="rId45"/>
    <p:sldId id="680" r:id="rId46"/>
    <p:sldId id="681" r:id="rId47"/>
    <p:sldId id="683" r:id="rId48"/>
    <p:sldId id="684" r:id="rId49"/>
    <p:sldId id="685" r:id="rId50"/>
    <p:sldId id="687" r:id="rId51"/>
    <p:sldId id="688" r:id="rId52"/>
    <p:sldId id="690" r:id="rId53"/>
    <p:sldId id="578" r:id="rId54"/>
    <p:sldId id="580" r:id="rId55"/>
    <p:sldId id="664" r:id="rId56"/>
    <p:sldId id="708" r:id="rId57"/>
    <p:sldId id="665" r:id="rId58"/>
    <p:sldId id="666" r:id="rId59"/>
    <p:sldId id="667" r:id="rId60"/>
    <p:sldId id="668" r:id="rId61"/>
    <p:sldId id="669" r:id="rId62"/>
    <p:sldId id="670" r:id="rId63"/>
    <p:sldId id="659" r:id="rId6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88972" autoAdjust="0"/>
  </p:normalViewPr>
  <p:slideViewPr>
    <p:cSldViewPr>
      <p:cViewPr varScale="1">
        <p:scale>
          <a:sx n="95" d="100"/>
          <a:sy n="95" d="100"/>
        </p:scale>
        <p:origin x="348" y="72"/>
      </p:cViewPr>
      <p:guideLst>
        <p:guide orient="horz" pos="2160"/>
        <p:guide pos="288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100" d="100"/>
        <a:sy n="100" d="100"/>
      </p:scale>
      <p:origin x="0" y="0"/>
    </p:cViewPr>
  </p:sorterViewPr>
  <p:notesViewPr>
    <p:cSldViewPr>
      <p:cViewPr varScale="1">
        <p:scale>
          <a:sx n="79" d="100"/>
          <a:sy n="79" d="100"/>
        </p:scale>
        <p:origin x="-1968" y="-7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8476" cy="465137"/>
          </a:xfrm>
          <a:prstGeom prst="rect">
            <a:avLst/>
          </a:prstGeom>
        </p:spPr>
        <p:txBody>
          <a:bodyPr vert="horz" lIns="90668" tIns="45334" rIns="90668" bIns="45334" rtlCol="0"/>
          <a:lstStyle>
            <a:lvl1pPr algn="l">
              <a:defRPr sz="1100"/>
            </a:lvl1pPr>
          </a:lstStyle>
          <a:p>
            <a:endParaRPr lang="en-US"/>
          </a:p>
        </p:txBody>
      </p:sp>
      <p:sp>
        <p:nvSpPr>
          <p:cNvPr id="3" name="Date Placeholder 2"/>
          <p:cNvSpPr>
            <a:spLocks noGrp="1"/>
          </p:cNvSpPr>
          <p:nvPr>
            <p:ph type="dt" sz="quarter" idx="1"/>
          </p:nvPr>
        </p:nvSpPr>
        <p:spPr>
          <a:xfrm>
            <a:off x="3970340" y="2"/>
            <a:ext cx="3038476" cy="465137"/>
          </a:xfrm>
          <a:prstGeom prst="rect">
            <a:avLst/>
          </a:prstGeom>
        </p:spPr>
        <p:txBody>
          <a:bodyPr vert="horz" lIns="90668" tIns="45334" rIns="90668" bIns="45334" rtlCol="0"/>
          <a:lstStyle>
            <a:lvl1pPr algn="r">
              <a:defRPr sz="1100"/>
            </a:lvl1pPr>
          </a:lstStyle>
          <a:p>
            <a:fld id="{7E127BB4-3512-4490-B7F6-7E71472569F5}" type="datetimeFigureOut">
              <a:rPr lang="en-US" smtClean="0"/>
              <a:pPr/>
              <a:t>11/5/2019</a:t>
            </a:fld>
            <a:endParaRPr lang="en-US"/>
          </a:p>
        </p:txBody>
      </p:sp>
      <p:sp>
        <p:nvSpPr>
          <p:cNvPr id="4" name="Footer Placeholder 3"/>
          <p:cNvSpPr>
            <a:spLocks noGrp="1"/>
          </p:cNvSpPr>
          <p:nvPr>
            <p:ph type="ftr" sz="quarter" idx="2"/>
          </p:nvPr>
        </p:nvSpPr>
        <p:spPr>
          <a:xfrm>
            <a:off x="0" y="8829677"/>
            <a:ext cx="3038476" cy="465137"/>
          </a:xfrm>
          <a:prstGeom prst="rect">
            <a:avLst/>
          </a:prstGeom>
        </p:spPr>
        <p:txBody>
          <a:bodyPr vert="horz" lIns="90668" tIns="45334" rIns="90668" bIns="45334" rtlCol="0" anchor="b"/>
          <a:lstStyle>
            <a:lvl1pPr algn="l">
              <a:defRPr sz="1100"/>
            </a:lvl1pPr>
          </a:lstStyle>
          <a:p>
            <a:endParaRPr lang="en-US"/>
          </a:p>
        </p:txBody>
      </p:sp>
      <p:sp>
        <p:nvSpPr>
          <p:cNvPr id="5" name="Slide Number Placeholder 4"/>
          <p:cNvSpPr>
            <a:spLocks noGrp="1"/>
          </p:cNvSpPr>
          <p:nvPr>
            <p:ph type="sldNum" sz="quarter" idx="3"/>
          </p:nvPr>
        </p:nvSpPr>
        <p:spPr>
          <a:xfrm>
            <a:off x="3970340" y="8829677"/>
            <a:ext cx="3038476" cy="465137"/>
          </a:xfrm>
          <a:prstGeom prst="rect">
            <a:avLst/>
          </a:prstGeom>
        </p:spPr>
        <p:txBody>
          <a:bodyPr vert="horz" lIns="90668" tIns="45334" rIns="90668" bIns="45334" rtlCol="0" anchor="b"/>
          <a:lstStyle>
            <a:lvl1pPr algn="r">
              <a:defRPr sz="1100"/>
            </a:lvl1pPr>
          </a:lstStyle>
          <a:p>
            <a:fld id="{8B1A797C-0D23-429A-8A96-97FB074A46B8}" type="slidenum">
              <a:rPr lang="en-US" smtClean="0"/>
              <a:pPr/>
              <a:t>‹#›</a:t>
            </a:fld>
            <a:endParaRPr lang="en-US"/>
          </a:p>
        </p:txBody>
      </p:sp>
    </p:spTree>
    <p:extLst>
      <p:ext uri="{BB962C8B-B14F-4D97-AF65-F5344CB8AC3E}">
        <p14:creationId xmlns:p14="http://schemas.microsoft.com/office/powerpoint/2010/main" val="2828992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391" tIns="46196" rIns="92391" bIns="46196" rtlCol="0"/>
          <a:lstStyle>
            <a:lvl1pPr algn="l">
              <a:defRPr sz="11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391" tIns="46196" rIns="92391" bIns="46196" rtlCol="0"/>
          <a:lstStyle>
            <a:lvl1pPr algn="r">
              <a:defRPr sz="1100"/>
            </a:lvl1pPr>
          </a:lstStyle>
          <a:p>
            <a:fld id="{F0870ACD-D739-4AF7-8218-3877D8572EEE}" type="datetimeFigureOut">
              <a:rPr lang="en-US" smtClean="0"/>
              <a:pPr/>
              <a:t>11/5/2019</a:t>
            </a:fld>
            <a:endParaRPr lang="en-US"/>
          </a:p>
        </p:txBody>
      </p:sp>
      <p:sp>
        <p:nvSpPr>
          <p:cNvPr id="4" name="Slide Image Placeholder 3"/>
          <p:cNvSpPr>
            <a:spLocks noGrp="1" noRot="1" noChangeAspect="1"/>
          </p:cNvSpPr>
          <p:nvPr>
            <p:ph type="sldImg" idx="2"/>
          </p:nvPr>
        </p:nvSpPr>
        <p:spPr>
          <a:xfrm>
            <a:off x="1181100" y="695325"/>
            <a:ext cx="4649788" cy="3487738"/>
          </a:xfrm>
          <a:prstGeom prst="rect">
            <a:avLst/>
          </a:prstGeom>
          <a:noFill/>
          <a:ln w="12700">
            <a:solidFill>
              <a:prstClr val="black"/>
            </a:solidFill>
          </a:ln>
        </p:spPr>
        <p:txBody>
          <a:bodyPr vert="horz" lIns="92391" tIns="46196" rIns="92391" bIns="46196"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391" tIns="46196" rIns="92391" bIns="461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4820"/>
          </a:xfrm>
          <a:prstGeom prst="rect">
            <a:avLst/>
          </a:prstGeom>
        </p:spPr>
        <p:txBody>
          <a:bodyPr vert="horz" lIns="92391" tIns="46196" rIns="92391" bIns="46196" rtlCol="0" anchor="b"/>
          <a:lstStyle>
            <a:lvl1pPr algn="l">
              <a:defRPr sz="1100"/>
            </a:lvl1pPr>
          </a:lstStyle>
          <a:p>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2391" tIns="46196" rIns="92391" bIns="46196" rtlCol="0" anchor="b"/>
          <a:lstStyle>
            <a:lvl1pPr algn="r">
              <a:defRPr sz="1100"/>
            </a:lvl1pPr>
          </a:lstStyle>
          <a:p>
            <a:fld id="{9F61C1F0-5200-4B40-8876-7F482F180615}" type="slidenum">
              <a:rPr lang="en-US" smtClean="0"/>
              <a:pPr/>
              <a:t>‹#›</a:t>
            </a:fld>
            <a:endParaRPr lang="en-US"/>
          </a:p>
        </p:txBody>
      </p:sp>
    </p:spTree>
    <p:extLst>
      <p:ext uri="{BB962C8B-B14F-4D97-AF65-F5344CB8AC3E}">
        <p14:creationId xmlns:p14="http://schemas.microsoft.com/office/powerpoint/2010/main" val="3443425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1C1F0-5200-4B40-8876-7F482F180615}" type="slidenum">
              <a:rPr lang="en-US" smtClean="0"/>
              <a:pPr/>
              <a:t>1</a:t>
            </a:fld>
            <a:endParaRPr lang="en-US"/>
          </a:p>
        </p:txBody>
      </p:sp>
    </p:spTree>
    <p:extLst>
      <p:ext uri="{BB962C8B-B14F-4D97-AF65-F5344CB8AC3E}">
        <p14:creationId xmlns:p14="http://schemas.microsoft.com/office/powerpoint/2010/main" val="2867656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1C1F0-5200-4B40-8876-7F482F180615}" type="slidenum">
              <a:rPr lang="en-US" smtClean="0"/>
              <a:pPr/>
              <a:t>29</a:t>
            </a:fld>
            <a:endParaRPr lang="en-US"/>
          </a:p>
        </p:txBody>
      </p:sp>
    </p:spTree>
    <p:extLst>
      <p:ext uri="{BB962C8B-B14F-4D97-AF65-F5344CB8AC3E}">
        <p14:creationId xmlns:p14="http://schemas.microsoft.com/office/powerpoint/2010/main" val="1991855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1C1F0-5200-4B40-8876-7F482F180615}" type="slidenum">
              <a:rPr lang="en-US" smtClean="0"/>
              <a:pPr/>
              <a:t>32</a:t>
            </a:fld>
            <a:endParaRPr lang="en-US"/>
          </a:p>
        </p:txBody>
      </p:sp>
    </p:spTree>
    <p:extLst>
      <p:ext uri="{BB962C8B-B14F-4D97-AF65-F5344CB8AC3E}">
        <p14:creationId xmlns:p14="http://schemas.microsoft.com/office/powerpoint/2010/main" val="4099850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1C1F0-5200-4B40-8876-7F482F180615}" type="slidenum">
              <a:rPr lang="en-US" smtClean="0"/>
              <a:pPr/>
              <a:t>33</a:t>
            </a:fld>
            <a:endParaRPr lang="en-US"/>
          </a:p>
        </p:txBody>
      </p:sp>
    </p:spTree>
    <p:extLst>
      <p:ext uri="{BB962C8B-B14F-4D97-AF65-F5344CB8AC3E}">
        <p14:creationId xmlns:p14="http://schemas.microsoft.com/office/powerpoint/2010/main" val="3591603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1C1F0-5200-4B40-8876-7F482F180615}" type="slidenum">
              <a:rPr lang="en-US" smtClean="0"/>
              <a:pPr/>
              <a:t>34</a:t>
            </a:fld>
            <a:endParaRPr lang="en-US"/>
          </a:p>
        </p:txBody>
      </p:sp>
    </p:spTree>
    <p:extLst>
      <p:ext uri="{BB962C8B-B14F-4D97-AF65-F5344CB8AC3E}">
        <p14:creationId xmlns:p14="http://schemas.microsoft.com/office/powerpoint/2010/main" val="3552455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1C1F0-5200-4B40-8876-7F482F180615}" type="slidenum">
              <a:rPr lang="en-US" smtClean="0"/>
              <a:pPr/>
              <a:t>35</a:t>
            </a:fld>
            <a:endParaRPr lang="en-US"/>
          </a:p>
        </p:txBody>
      </p:sp>
    </p:spTree>
    <p:extLst>
      <p:ext uri="{BB962C8B-B14F-4D97-AF65-F5344CB8AC3E}">
        <p14:creationId xmlns:p14="http://schemas.microsoft.com/office/powerpoint/2010/main" val="3060297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615489-634C-44AF-84B2-CF568D3BB2B2}" type="slidenum">
              <a:rPr lang="en-US" altLang="en-US" smtClean="0"/>
              <a:pPr>
                <a:spcBef>
                  <a:spcPct val="0"/>
                </a:spcBef>
              </a:pPr>
              <a:t>36</a:t>
            </a:fld>
            <a:endParaRPr lang="en-US" altLang="en-US"/>
          </a:p>
        </p:txBody>
      </p:sp>
      <p:sp>
        <p:nvSpPr>
          <p:cNvPr id="5" name="Date Placeholder 4"/>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3262880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B4DDD7-5A31-44F7-8F3F-80DA139A08DD}" type="slidenum">
              <a:rPr lang="en-US" altLang="en-US" smtClean="0"/>
              <a:pPr>
                <a:spcBef>
                  <a:spcPct val="0"/>
                </a:spcBef>
              </a:pPr>
              <a:t>37</a:t>
            </a:fld>
            <a:endParaRPr lang="en-US" altLang="en-US"/>
          </a:p>
        </p:txBody>
      </p:sp>
      <p:sp>
        <p:nvSpPr>
          <p:cNvPr id="5" name="Date Placeholder 4"/>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3523187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1C1F0-5200-4B40-8876-7F482F180615}" type="slidenum">
              <a:rPr lang="en-US" smtClean="0"/>
              <a:pPr/>
              <a:t>38</a:t>
            </a:fld>
            <a:endParaRPr lang="en-US"/>
          </a:p>
        </p:txBody>
      </p:sp>
    </p:spTree>
    <p:extLst>
      <p:ext uri="{BB962C8B-B14F-4D97-AF65-F5344CB8AC3E}">
        <p14:creationId xmlns:p14="http://schemas.microsoft.com/office/powerpoint/2010/main" val="858961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1C1F0-5200-4B40-8876-7F482F180615}" type="slidenum">
              <a:rPr lang="en-US" smtClean="0"/>
              <a:pPr/>
              <a:t>39</a:t>
            </a:fld>
            <a:endParaRPr lang="en-US"/>
          </a:p>
        </p:txBody>
      </p:sp>
    </p:spTree>
    <p:extLst>
      <p:ext uri="{BB962C8B-B14F-4D97-AF65-F5344CB8AC3E}">
        <p14:creationId xmlns:p14="http://schemas.microsoft.com/office/powerpoint/2010/main" val="2295250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1C1F0-5200-4B40-8876-7F482F180615}" type="slidenum">
              <a:rPr lang="en-US" smtClean="0"/>
              <a:pPr/>
              <a:t>40</a:t>
            </a:fld>
            <a:endParaRPr lang="en-US"/>
          </a:p>
        </p:txBody>
      </p:sp>
    </p:spTree>
    <p:extLst>
      <p:ext uri="{BB962C8B-B14F-4D97-AF65-F5344CB8AC3E}">
        <p14:creationId xmlns:p14="http://schemas.microsoft.com/office/powerpoint/2010/main" val="4174222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1C1F0-5200-4B40-8876-7F482F180615}" type="slidenum">
              <a:rPr lang="en-US" smtClean="0"/>
              <a:pPr/>
              <a:t>2</a:t>
            </a:fld>
            <a:endParaRPr lang="en-US"/>
          </a:p>
        </p:txBody>
      </p:sp>
    </p:spTree>
    <p:extLst>
      <p:ext uri="{BB962C8B-B14F-4D97-AF65-F5344CB8AC3E}">
        <p14:creationId xmlns:p14="http://schemas.microsoft.com/office/powerpoint/2010/main" val="4066783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1C1F0-5200-4B40-8876-7F482F180615}" type="slidenum">
              <a:rPr lang="en-US" smtClean="0"/>
              <a:pPr/>
              <a:t>41</a:t>
            </a:fld>
            <a:endParaRPr lang="en-US"/>
          </a:p>
        </p:txBody>
      </p:sp>
    </p:spTree>
    <p:extLst>
      <p:ext uri="{BB962C8B-B14F-4D97-AF65-F5344CB8AC3E}">
        <p14:creationId xmlns:p14="http://schemas.microsoft.com/office/powerpoint/2010/main" val="3796960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1C1F0-5200-4B40-8876-7F482F180615}" type="slidenum">
              <a:rPr lang="en-US" smtClean="0"/>
              <a:pPr/>
              <a:t>44</a:t>
            </a:fld>
            <a:endParaRPr lang="en-US"/>
          </a:p>
        </p:txBody>
      </p:sp>
    </p:spTree>
    <p:extLst>
      <p:ext uri="{BB962C8B-B14F-4D97-AF65-F5344CB8AC3E}">
        <p14:creationId xmlns:p14="http://schemas.microsoft.com/office/powerpoint/2010/main" val="400282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conditions covered: MS, ALS, Parkinson’s (25%), Advanced Alzheimer (50%), skin cancer ($250)</a:t>
            </a:r>
          </a:p>
        </p:txBody>
      </p:sp>
      <p:sp>
        <p:nvSpPr>
          <p:cNvPr id="4" name="Slide Number Placeholder 3"/>
          <p:cNvSpPr>
            <a:spLocks noGrp="1"/>
          </p:cNvSpPr>
          <p:nvPr>
            <p:ph type="sldNum" sz="quarter" idx="10"/>
          </p:nvPr>
        </p:nvSpPr>
        <p:spPr/>
        <p:txBody>
          <a:bodyPr/>
          <a:lstStyle/>
          <a:p>
            <a:fld id="{9F61C1F0-5200-4B40-8876-7F482F180615}" type="slidenum">
              <a:rPr lang="en-US" smtClean="0"/>
              <a:pPr/>
              <a:t>48</a:t>
            </a:fld>
            <a:endParaRPr lang="en-US"/>
          </a:p>
        </p:txBody>
      </p:sp>
    </p:spTree>
    <p:extLst>
      <p:ext uri="{BB962C8B-B14F-4D97-AF65-F5344CB8AC3E}">
        <p14:creationId xmlns:p14="http://schemas.microsoft.com/office/powerpoint/2010/main" val="3566316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Disclaimer??</a:t>
            </a:r>
          </a:p>
        </p:txBody>
      </p:sp>
      <p:sp>
        <p:nvSpPr>
          <p:cNvPr id="4" name="Slide Number Placeholder 3"/>
          <p:cNvSpPr>
            <a:spLocks noGrp="1"/>
          </p:cNvSpPr>
          <p:nvPr>
            <p:ph type="sldNum" sz="quarter" idx="10"/>
          </p:nvPr>
        </p:nvSpPr>
        <p:spPr/>
        <p:txBody>
          <a:bodyPr/>
          <a:lstStyle/>
          <a:p>
            <a:fld id="{D6BBE654-E9A8-4769-BABB-AFCA6AE1B7BD}" type="slidenum">
              <a:rPr lang="en-US" smtClean="0"/>
              <a:t>50</a:t>
            </a:fld>
            <a:endParaRPr lang="en-US"/>
          </a:p>
        </p:txBody>
      </p:sp>
    </p:spTree>
    <p:extLst>
      <p:ext uri="{BB962C8B-B14F-4D97-AF65-F5344CB8AC3E}">
        <p14:creationId xmlns:p14="http://schemas.microsoft.com/office/powerpoint/2010/main" val="4211960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1C1F0-5200-4B40-8876-7F482F180615}" type="slidenum">
              <a:rPr lang="en-US" smtClean="0"/>
              <a:pPr/>
              <a:t>53</a:t>
            </a:fld>
            <a:endParaRPr lang="en-US"/>
          </a:p>
        </p:txBody>
      </p:sp>
    </p:spTree>
    <p:extLst>
      <p:ext uri="{BB962C8B-B14F-4D97-AF65-F5344CB8AC3E}">
        <p14:creationId xmlns:p14="http://schemas.microsoft.com/office/powerpoint/2010/main" val="2257861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1C1F0-5200-4B40-8876-7F482F180615}" type="slidenum">
              <a:rPr lang="en-US" smtClean="0"/>
              <a:pPr/>
              <a:t>54</a:t>
            </a:fld>
            <a:endParaRPr lang="en-US"/>
          </a:p>
        </p:txBody>
      </p:sp>
    </p:spTree>
    <p:extLst>
      <p:ext uri="{BB962C8B-B14F-4D97-AF65-F5344CB8AC3E}">
        <p14:creationId xmlns:p14="http://schemas.microsoft.com/office/powerpoint/2010/main" val="4252933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1C1F0-5200-4B40-8876-7F482F180615}" type="slidenum">
              <a:rPr lang="en-US" smtClean="0"/>
              <a:pPr/>
              <a:t>55</a:t>
            </a:fld>
            <a:endParaRPr lang="en-US"/>
          </a:p>
        </p:txBody>
      </p:sp>
    </p:spTree>
    <p:extLst>
      <p:ext uri="{BB962C8B-B14F-4D97-AF65-F5344CB8AC3E}">
        <p14:creationId xmlns:p14="http://schemas.microsoft.com/office/powerpoint/2010/main" val="1234037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2000" dirty="0"/>
          </a:p>
        </p:txBody>
      </p:sp>
      <p:sp>
        <p:nvSpPr>
          <p:cNvPr id="4" name="Slide Number Placeholder 3"/>
          <p:cNvSpPr>
            <a:spLocks noGrp="1"/>
          </p:cNvSpPr>
          <p:nvPr>
            <p:ph type="sldNum" sz="quarter" idx="10"/>
          </p:nvPr>
        </p:nvSpPr>
        <p:spPr/>
        <p:txBody>
          <a:bodyPr/>
          <a:lstStyle/>
          <a:p>
            <a:fld id="{C11F54E7-9CC4-4ABF-81CB-606319DCD222}" type="slidenum">
              <a:rPr lang="en-US" smtClean="0"/>
              <a:t>56</a:t>
            </a:fld>
            <a:endParaRPr lang="en-US"/>
          </a:p>
        </p:txBody>
      </p:sp>
    </p:spTree>
    <p:extLst>
      <p:ext uri="{BB962C8B-B14F-4D97-AF65-F5344CB8AC3E}">
        <p14:creationId xmlns:p14="http://schemas.microsoft.com/office/powerpoint/2010/main" val="2537767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5963" y="581025"/>
            <a:ext cx="3038475" cy="22780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1F53B-A158-4F1F-87B8-2F0838C1ABF3}" type="slidenum">
              <a:rPr lang="en-US" smtClean="0"/>
              <a:t>5</a:t>
            </a:fld>
            <a:endParaRPr lang="en-US" dirty="0"/>
          </a:p>
        </p:txBody>
      </p:sp>
    </p:spTree>
    <p:extLst>
      <p:ext uri="{BB962C8B-B14F-4D97-AF65-F5344CB8AC3E}">
        <p14:creationId xmlns:p14="http://schemas.microsoft.com/office/powerpoint/2010/main" val="975384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5963" y="581025"/>
            <a:ext cx="3038475" cy="22780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04208-05B3-472F-AF1C-B19E4650160A}" type="slidenum">
              <a:rPr lang="en-US" smtClean="0"/>
              <a:t>6</a:t>
            </a:fld>
            <a:endParaRPr lang="en-US" dirty="0"/>
          </a:p>
        </p:txBody>
      </p:sp>
    </p:spTree>
    <p:extLst>
      <p:ext uri="{BB962C8B-B14F-4D97-AF65-F5344CB8AC3E}">
        <p14:creationId xmlns:p14="http://schemas.microsoft.com/office/powerpoint/2010/main" val="3287152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5963" y="581025"/>
            <a:ext cx="3038475" cy="22780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1F53B-A158-4F1F-87B8-2F0838C1ABF3}" type="slidenum">
              <a:rPr lang="en-US" smtClean="0"/>
              <a:t>7</a:t>
            </a:fld>
            <a:endParaRPr lang="en-US" dirty="0"/>
          </a:p>
        </p:txBody>
      </p:sp>
    </p:spTree>
    <p:extLst>
      <p:ext uri="{BB962C8B-B14F-4D97-AF65-F5344CB8AC3E}">
        <p14:creationId xmlns:p14="http://schemas.microsoft.com/office/powerpoint/2010/main" val="777652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88975"/>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1F53B-A158-4F1F-87B8-2F0838C1ABF3}"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457608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1C1F0-5200-4B40-8876-7F482F180615}" type="slidenum">
              <a:rPr lang="en-US" smtClean="0"/>
              <a:pPr/>
              <a:t>10</a:t>
            </a:fld>
            <a:endParaRPr lang="en-US"/>
          </a:p>
        </p:txBody>
      </p:sp>
    </p:spTree>
    <p:extLst>
      <p:ext uri="{BB962C8B-B14F-4D97-AF65-F5344CB8AC3E}">
        <p14:creationId xmlns:p14="http://schemas.microsoft.com/office/powerpoint/2010/main" val="1788440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F61C1F0-5200-4B40-8876-7F482F180615}" type="slidenum">
              <a:rPr lang="en-US" smtClean="0"/>
              <a:pPr/>
              <a:t>25</a:t>
            </a:fld>
            <a:endParaRPr lang="en-US"/>
          </a:p>
        </p:txBody>
      </p:sp>
    </p:spTree>
    <p:extLst>
      <p:ext uri="{BB962C8B-B14F-4D97-AF65-F5344CB8AC3E}">
        <p14:creationId xmlns:p14="http://schemas.microsoft.com/office/powerpoint/2010/main" val="3231597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4" name="Date Placeholder 3"/>
          <p:cNvSpPr>
            <a:spLocks noGrp="1"/>
          </p:cNvSpPr>
          <p:nvPr>
            <p:ph type="dt" sz="quarter" idx="1"/>
          </p:nvPr>
        </p:nvSpPr>
        <p:spPr/>
        <p:txBody>
          <a:bodyPr/>
          <a:lstStyle/>
          <a:p>
            <a:pPr>
              <a:defRPr/>
            </a:pPr>
            <a:endParaRPr lang="en-US" dirty="0"/>
          </a:p>
        </p:txBody>
      </p:sp>
      <p:sp>
        <p:nvSpPr>
          <p:cNvPr id="35845" name="Slide Number Placeholder 4"/>
          <p:cNvSpPr>
            <a:spLocks noGrp="1"/>
          </p:cNvSpPr>
          <p:nvPr>
            <p:ph type="sldNum" sz="quarter" idx="5"/>
          </p:nvPr>
        </p:nvSpPr>
        <p:spPr bwMode="auto">
          <a:noFill/>
          <a:ln>
            <a:miter lim="800000"/>
            <a:headEnd/>
            <a:tailEnd/>
          </a:ln>
        </p:spPr>
        <p:txBody>
          <a:bodyPr/>
          <a:lstStyle/>
          <a:p>
            <a:fld id="{1E119B76-87C2-428D-AC05-AB3CDFD19F1F}" type="slidenum">
              <a:rPr lang="en-US" altLang="en-US"/>
              <a:pPr/>
              <a:t>28</a:t>
            </a:fld>
            <a:endParaRPr lang="en-US" altLang="en-US"/>
          </a:p>
        </p:txBody>
      </p:sp>
    </p:spTree>
    <p:extLst>
      <p:ext uri="{BB962C8B-B14F-4D97-AF65-F5344CB8AC3E}">
        <p14:creationId xmlns:p14="http://schemas.microsoft.com/office/powerpoint/2010/main" val="1070502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3BE7C942-952A-4950-B4EA-5F0CF64B3A94}" type="datetime1">
              <a:rPr lang="en-US" smtClean="0"/>
              <a:t>11/5/2019</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A269C83-254E-4507-A77E-F811EA1FBE29}" type="slidenum">
              <a:rPr lang="en-US" smtClean="0"/>
              <a:pPr/>
              <a:t>‹#›</a:t>
            </a:fld>
            <a:endParaRPr lang="en-US"/>
          </a:p>
        </p:txBody>
      </p:sp>
      <p:pic>
        <p:nvPicPr>
          <p:cNvPr id="18" name="Picture 17" descr="VBA Current Logo Revised.jpg"/>
          <p:cNvPicPr>
            <a:picLocks noChangeAspect="1"/>
          </p:cNvPicPr>
          <p:nvPr userDrawn="1"/>
        </p:nvPicPr>
        <p:blipFill>
          <a:blip r:embed="rId2" cstate="print"/>
          <a:stretch>
            <a:fillRect/>
          </a:stretch>
        </p:blipFill>
        <p:spPr>
          <a:xfrm>
            <a:off x="2895600" y="6019800"/>
            <a:ext cx="3486912" cy="600456"/>
          </a:xfrm>
          <a:prstGeom prst="rect">
            <a:avLst/>
          </a:prstGeom>
        </p:spPr>
      </p:pic>
      <p:sp>
        <p:nvSpPr>
          <p:cNvPr id="20" name="Rectangle 19"/>
          <p:cNvSpPr/>
          <p:nvPr userDrawn="1"/>
        </p:nvSpPr>
        <p:spPr>
          <a:xfrm>
            <a:off x="0" y="6019800"/>
            <a:ext cx="9144000" cy="8382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03897" y="6098651"/>
            <a:ext cx="3936206" cy="68049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kumimoji="0"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Book Antiqua" panose="02040602050305030304" pitchFamily="18" charset="0"/>
              </a:defRPr>
            </a:lvl1pPr>
            <a:lvl2pPr>
              <a:defRPr>
                <a:latin typeface="Book Antiqua" panose="02040602050305030304" pitchFamily="18" charset="0"/>
              </a:defRPr>
            </a:lvl2pPr>
            <a:lvl3pPr>
              <a:defRPr>
                <a:latin typeface="Book Antiqua" panose="02040602050305030304" pitchFamily="18" charset="0"/>
              </a:defRPr>
            </a:lvl3pPr>
            <a:lvl4pPr>
              <a:defRPr>
                <a:latin typeface="Book Antiqua" panose="02040602050305030304" pitchFamily="18" charset="0"/>
              </a:defRPr>
            </a:lvl4pPr>
            <a:lvl5pPr>
              <a:defRPr>
                <a:latin typeface="Book Antiqua" panose="02040602050305030304" pitchFamily="18"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F71C06E9-27E2-4557-9F48-449B40C64A3D}" type="datetime1">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69C83-254E-4507-A77E-F811EA1FBE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stStyle>
          <a:p>
            <a:r>
              <a:rPr kumimoji="0" lang="en-US" dirty="0"/>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lvl1pPr>
              <a:defRPr>
                <a:latin typeface="Book Antiqua" panose="02040602050305030304" pitchFamily="18" charset="0"/>
              </a:defRPr>
            </a:lvl1pPr>
            <a:lvl2pPr>
              <a:defRPr>
                <a:latin typeface="Book Antiqua" panose="02040602050305030304" pitchFamily="18" charset="0"/>
              </a:defRPr>
            </a:lvl2pPr>
            <a:lvl3pPr>
              <a:defRPr>
                <a:latin typeface="Book Antiqua" panose="02040602050305030304" pitchFamily="18" charset="0"/>
              </a:defRPr>
            </a:lvl3pPr>
            <a:lvl4pPr>
              <a:defRPr>
                <a:latin typeface="Book Antiqua" panose="02040602050305030304" pitchFamily="18" charset="0"/>
              </a:defRPr>
            </a:lvl4pPr>
            <a:lvl5pPr>
              <a:defRPr>
                <a:latin typeface="Book Antiqua" panose="02040602050305030304" pitchFamily="18"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DCF429A4-3D88-406C-A01E-DBA9D9AF198D}" type="datetime1">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69C83-254E-4507-A77E-F811EA1FBE2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4883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9310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4821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824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9092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kumimoji="0" lang="en-US" dirty="0"/>
              <a:t>Click to edit Master title style</a:t>
            </a:r>
          </a:p>
        </p:txBody>
      </p:sp>
      <p:sp>
        <p:nvSpPr>
          <p:cNvPr id="3" name="Content Placeholder 2"/>
          <p:cNvSpPr>
            <a:spLocks noGrp="1"/>
          </p:cNvSpPr>
          <p:nvPr>
            <p:ph idx="1"/>
          </p:nvPr>
        </p:nvSpPr>
        <p:spPr>
          <a:xfrm>
            <a:off x="457200" y="2249424"/>
            <a:ext cx="8229600" cy="3922776"/>
          </a:xfrm>
        </p:spPr>
        <p:txBody>
          <a:bodyPr/>
          <a:lstStyle>
            <a:lvl1pPr>
              <a:defRPr>
                <a:latin typeface="Book Antiqua" panose="02040602050305030304" pitchFamily="18" charset="0"/>
              </a:defRPr>
            </a:lvl1pPr>
            <a:lvl2pPr>
              <a:defRPr>
                <a:latin typeface="Book Antiqua" panose="02040602050305030304" pitchFamily="18" charset="0"/>
              </a:defRPr>
            </a:lvl2pPr>
            <a:lvl3pPr>
              <a:defRPr>
                <a:latin typeface="Book Antiqua" panose="02040602050305030304" pitchFamily="18" charset="0"/>
              </a:defRPr>
            </a:lvl3pPr>
            <a:lvl4pPr>
              <a:defRPr>
                <a:latin typeface="Book Antiqua" panose="02040602050305030304" pitchFamily="18" charset="0"/>
              </a:defRPr>
            </a:lvl4pPr>
            <a:lvl5pPr>
              <a:defRPr>
                <a:latin typeface="Book Antiqua" panose="02040602050305030304" pitchFamily="18"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D1A4A6CA-A3FD-4AE9-ADDB-7D322253491F}" type="datetime1">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69C83-254E-4507-A77E-F811EA1FBE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latin typeface="Tahoma" panose="020B0604030504040204" pitchFamily="34" charset="0"/>
                <a:ea typeface="Tahoma" panose="020B0604030504040204" pitchFamily="34" charset="0"/>
                <a:cs typeface="Tahoma" panose="020B0604030504040204" pitchFamily="34" charset="0"/>
              </a:defRPr>
            </a:lvl1pPr>
          </a:lstStyle>
          <a:p>
            <a:r>
              <a:rPr kumimoji="0" lang="en-US" dirty="0"/>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latin typeface="Book Antiqua" panose="02040602050305030304" pitchFamily="18"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4" name="Date Placeholder 3"/>
          <p:cNvSpPr>
            <a:spLocks noGrp="1"/>
          </p:cNvSpPr>
          <p:nvPr>
            <p:ph type="dt" sz="half" idx="10"/>
          </p:nvPr>
        </p:nvSpPr>
        <p:spPr/>
        <p:txBody>
          <a:bodyPr/>
          <a:lstStyle/>
          <a:p>
            <a:fld id="{5D473B69-C34A-43A4-8FC2-803DE8844BA2}" type="datetime1">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69C83-254E-4507-A77E-F811EA1FBE2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kumimoji="0" lang="en-US" dirty="0"/>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atin typeface="Book Antiqua" panose="02040602050305030304" pitchFamily="18" charset="0"/>
              </a:defRPr>
            </a:lvl1pPr>
            <a:lvl2pPr>
              <a:defRPr sz="1900">
                <a:latin typeface="Book Antiqua" panose="02040602050305030304" pitchFamily="18" charset="0"/>
              </a:defRPr>
            </a:lvl2pPr>
            <a:lvl3pPr>
              <a:defRPr sz="1800">
                <a:latin typeface="Book Antiqua" panose="02040602050305030304" pitchFamily="18" charset="0"/>
              </a:defRPr>
            </a:lvl3pPr>
            <a:lvl4pPr>
              <a:defRPr sz="1800">
                <a:latin typeface="Book Antiqua" panose="02040602050305030304" pitchFamily="18" charset="0"/>
              </a:defRPr>
            </a:lvl4pPr>
            <a:lvl5pPr>
              <a:defRPr sz="1800">
                <a:latin typeface="Book Antiqua" panose="02040602050305030304" pitchFamily="18"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2249424"/>
            <a:ext cx="4038600" cy="4525963"/>
          </a:xfrm>
        </p:spPr>
        <p:txBody>
          <a:bodyPr/>
          <a:lstStyle>
            <a:lvl1pPr>
              <a:defRPr sz="2000">
                <a:latin typeface="Book Antiqua" panose="02040602050305030304" pitchFamily="18" charset="0"/>
              </a:defRPr>
            </a:lvl1pPr>
            <a:lvl2pPr>
              <a:defRPr sz="1900">
                <a:latin typeface="Book Antiqua" panose="02040602050305030304" pitchFamily="18" charset="0"/>
              </a:defRPr>
            </a:lvl2pPr>
            <a:lvl3pPr>
              <a:defRPr sz="1800">
                <a:latin typeface="Book Antiqua" panose="02040602050305030304" pitchFamily="18" charset="0"/>
              </a:defRPr>
            </a:lvl3pPr>
            <a:lvl4pPr>
              <a:defRPr sz="1800">
                <a:latin typeface="Book Antiqua" panose="02040602050305030304" pitchFamily="18" charset="0"/>
              </a:defRPr>
            </a:lvl4pPr>
            <a:lvl5pPr>
              <a:defRPr sz="1800">
                <a:latin typeface="Book Antiqua" panose="02040602050305030304" pitchFamily="18"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p:txBody>
          <a:bodyPr/>
          <a:lstStyle/>
          <a:p>
            <a:fld id="{C1E4E9C0-FA08-4BB5-83FB-510ED132BBBD}" type="datetime1">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69C83-254E-4507-A77E-F811EA1FBE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atin typeface="Tahoma" panose="020B0604030504040204" pitchFamily="34" charset="0"/>
                <a:ea typeface="Tahoma" panose="020B0604030504040204" pitchFamily="34" charset="0"/>
                <a:cs typeface="Tahoma" panose="020B0604030504040204" pitchFamily="34" charset="0"/>
              </a:defRPr>
            </a:lvl1pPr>
          </a:lstStyle>
          <a:p>
            <a:r>
              <a:rPr kumimoji="0" lang="en-US" dirty="0"/>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latin typeface="Book Antiqua" panose="02040602050305030304" pitchFamily="18"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latin typeface="Book Antiqua" panose="02040602050305030304" pitchFamily="18"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atin typeface="Book Antiqua" panose="02040602050305030304" pitchFamily="18" charset="0"/>
              </a:defRPr>
            </a:lvl1pPr>
            <a:lvl2pPr>
              <a:defRPr sz="2000">
                <a:latin typeface="Book Antiqua" panose="02040602050305030304" pitchFamily="18" charset="0"/>
              </a:defRPr>
            </a:lvl2pPr>
            <a:lvl3pPr>
              <a:defRPr sz="1800">
                <a:latin typeface="Book Antiqua" panose="02040602050305030304" pitchFamily="18" charset="0"/>
              </a:defRPr>
            </a:lvl3pPr>
            <a:lvl4pPr>
              <a:defRPr sz="1600">
                <a:latin typeface="Book Antiqua" panose="02040602050305030304" pitchFamily="18" charset="0"/>
              </a:defRPr>
            </a:lvl4pPr>
            <a:lvl5pPr>
              <a:defRPr sz="1600">
                <a:latin typeface="Book Antiqua" panose="02040602050305030304" pitchFamily="18"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718304" y="2708519"/>
            <a:ext cx="4041775" cy="3886200"/>
          </a:xfrm>
        </p:spPr>
        <p:txBody>
          <a:bodyPr/>
          <a:lstStyle>
            <a:lvl1pPr>
              <a:defRPr sz="2000">
                <a:latin typeface="Book Antiqua" panose="02040602050305030304" pitchFamily="18" charset="0"/>
              </a:defRPr>
            </a:lvl1pPr>
            <a:lvl2pPr>
              <a:defRPr sz="2000">
                <a:latin typeface="Book Antiqua" panose="02040602050305030304" pitchFamily="18" charset="0"/>
              </a:defRPr>
            </a:lvl2pPr>
            <a:lvl3pPr>
              <a:defRPr sz="1800">
                <a:latin typeface="Book Antiqua" panose="02040602050305030304" pitchFamily="18" charset="0"/>
              </a:defRPr>
            </a:lvl3pPr>
            <a:lvl4pPr>
              <a:defRPr sz="1600">
                <a:latin typeface="Book Antiqua" panose="02040602050305030304" pitchFamily="18" charset="0"/>
              </a:defRPr>
            </a:lvl4pPr>
            <a:lvl5pPr>
              <a:defRPr sz="1600">
                <a:latin typeface="Book Antiqua" panose="02040602050305030304" pitchFamily="18"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6" name="Date Placeholder 25"/>
          <p:cNvSpPr>
            <a:spLocks noGrp="1"/>
          </p:cNvSpPr>
          <p:nvPr>
            <p:ph type="dt" sz="half" idx="10"/>
          </p:nvPr>
        </p:nvSpPr>
        <p:spPr/>
        <p:txBody>
          <a:bodyPr rtlCol="0"/>
          <a:lstStyle/>
          <a:p>
            <a:fld id="{9D0EEC27-4D58-44B5-9561-17A2CD6CDFEC}" type="datetime1">
              <a:rPr lang="en-US" smtClean="0"/>
              <a:t>11/5/2019</a:t>
            </a:fld>
            <a:endParaRPr lang="en-US"/>
          </a:p>
        </p:txBody>
      </p:sp>
      <p:sp>
        <p:nvSpPr>
          <p:cNvPr id="27" name="Slide Number Placeholder 26"/>
          <p:cNvSpPr>
            <a:spLocks noGrp="1"/>
          </p:cNvSpPr>
          <p:nvPr>
            <p:ph type="sldNum" sz="quarter" idx="11"/>
          </p:nvPr>
        </p:nvSpPr>
        <p:spPr/>
        <p:txBody>
          <a:bodyPr rtlCol="0"/>
          <a:lstStyle/>
          <a:p>
            <a:fld id="{AA269C83-254E-4507-A77E-F811EA1FBE29}"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kumimoji="0" lang="en-US" dirty="0"/>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4AF55F73-43A6-430D-999A-07827660C306}" type="datetime1">
              <a:rPr lang="en-US" smtClean="0"/>
              <a:t>11/5/2019</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AA269C83-254E-4507-A77E-F811EA1FBE29}" type="slidenum">
              <a:rPr lang="en-US" smtClean="0"/>
              <a:pPr/>
              <a:t>‹#›</a:t>
            </a:fld>
            <a:endParaRPr lang="en-US"/>
          </a:p>
        </p:txBody>
      </p:sp>
      <p:sp>
        <p:nvSpPr>
          <p:cNvPr id="6" name="Rectangle 5"/>
          <p:cNvSpPr/>
          <p:nvPr userDrawn="1"/>
        </p:nvSpPr>
        <p:spPr>
          <a:xfrm>
            <a:off x="0" y="6019800"/>
            <a:ext cx="9144000" cy="8382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03897" y="6098651"/>
            <a:ext cx="3936206" cy="68049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A72A18-7725-4B31-9DF3-7C4659B90826}" type="datetime1">
              <a:rPr lang="en-US" smtClean="0"/>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269C83-254E-4507-A77E-F811EA1FBE29}" type="slidenum">
              <a:rPr lang="en-US" smtClean="0"/>
              <a:pPr/>
              <a:t>‹#›</a:t>
            </a:fld>
            <a:endParaRPr lang="en-US"/>
          </a:p>
        </p:txBody>
      </p:sp>
      <p:sp>
        <p:nvSpPr>
          <p:cNvPr id="5" name="Rectangle 4"/>
          <p:cNvSpPr/>
          <p:nvPr userDrawn="1"/>
        </p:nvSpPr>
        <p:spPr>
          <a:xfrm>
            <a:off x="0" y="6019800"/>
            <a:ext cx="9144000" cy="8382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03897" y="6098651"/>
            <a:ext cx="3936206" cy="68049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atin typeface="Book Antiqua" panose="02040602050305030304" pitchFamily="18" charset="0"/>
              </a:defRPr>
            </a:lvl1pPr>
          </a:lstStyle>
          <a:p>
            <a:r>
              <a:rPr kumimoji="0" lang="en-US" dirty="0"/>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atin typeface="Book Antiqua" panose="02040602050305030304" pitchFamily="18" charset="0"/>
              </a:defRPr>
            </a:lvl1pPr>
            <a:lvl2pPr>
              <a:buNone/>
              <a:defRPr sz="1200"/>
            </a:lvl2pPr>
            <a:lvl3pPr>
              <a:buNone/>
              <a:defRPr sz="1000"/>
            </a:lvl3pPr>
            <a:lvl4pPr>
              <a:buNone/>
              <a:defRPr sz="900"/>
            </a:lvl4pPr>
            <a:lvl5pPr>
              <a:buNone/>
              <a:defRPr sz="900"/>
            </a:lvl5pPr>
          </a:lstStyle>
          <a:p>
            <a:pPr lvl="0" eaLnBrk="1" latinLnBrk="0" hangingPunct="1"/>
            <a:r>
              <a:rPr kumimoji="0" lang="en-US" dirty="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atin typeface="Book Antiqua" panose="02040602050305030304" pitchFamily="18" charset="0"/>
              </a:defRPr>
            </a:lvl1pPr>
            <a:lvl2pPr>
              <a:defRPr sz="2800">
                <a:latin typeface="Book Antiqua" panose="02040602050305030304" pitchFamily="18" charset="0"/>
              </a:defRPr>
            </a:lvl2pPr>
            <a:lvl3pPr>
              <a:defRPr sz="2400">
                <a:latin typeface="Book Antiqua" panose="02040602050305030304" pitchFamily="18" charset="0"/>
              </a:defRPr>
            </a:lvl3pPr>
            <a:lvl4pPr>
              <a:defRPr sz="2000">
                <a:latin typeface="Book Antiqua" panose="02040602050305030304" pitchFamily="18" charset="0"/>
              </a:defRPr>
            </a:lvl4pPr>
            <a:lvl5pPr>
              <a:defRPr sz="2000">
                <a:latin typeface="Book Antiqua" panose="02040602050305030304" pitchFamily="18"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p:txBody>
          <a:bodyPr/>
          <a:lstStyle/>
          <a:p>
            <a:fld id="{A6A072B3-D9AB-40FA-A79F-1A03E84BB7EE}" type="datetime1">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69C83-254E-4507-A77E-F811EA1FBE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atin typeface="Book Antiqua" panose="02040602050305030304" pitchFamily="18" charset="0"/>
              </a:defRPr>
            </a:lvl1pPr>
          </a:lstStyle>
          <a:p>
            <a:r>
              <a:rPr kumimoji="0" lang="en-US" dirty="0"/>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atin typeface="Book Antiqua" panose="02040602050305030304" pitchFamily="18" charset="0"/>
              </a:defRPr>
            </a:lvl1pPr>
          </a:lstStyle>
          <a:p>
            <a:r>
              <a:rPr kumimoji="0" lang="en-US" dirty="0"/>
              <a:t>Click icon to add picture</a:t>
            </a:r>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atin typeface="Book Antiqua" panose="02040602050305030304" pitchFamily="18" charset="0"/>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dirty="0"/>
              <a:t>Click to edit Master text styles</a:t>
            </a:r>
          </a:p>
        </p:txBody>
      </p:sp>
      <p:sp>
        <p:nvSpPr>
          <p:cNvPr id="5" name="Date Placeholder 4"/>
          <p:cNvSpPr>
            <a:spLocks noGrp="1"/>
          </p:cNvSpPr>
          <p:nvPr>
            <p:ph type="dt" sz="half" idx="10"/>
          </p:nvPr>
        </p:nvSpPr>
        <p:spPr/>
        <p:txBody>
          <a:bodyPr/>
          <a:lstStyle/>
          <a:p>
            <a:fld id="{3D9DB39B-0B68-4663-B66B-39BD8D58633E}" type="datetime1">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69C83-254E-4507-A77E-F811EA1FBE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88EDAFF-7EB0-400B-86F9-0EDE5BDDE4A7}" type="datetime1">
              <a:rPr lang="en-US" smtClean="0"/>
              <a:t>11/5/2019</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D46EB1D-58DC-42DE-9F86-754FBE52225A}" type="slidenum">
              <a:rPr lang="en-US" smtClean="0"/>
              <a:pPr/>
              <a:t>‹#›</a:t>
            </a:fld>
            <a:endParaRPr lang="en-US"/>
          </a:p>
        </p:txBody>
      </p:sp>
      <p:pic>
        <p:nvPicPr>
          <p:cNvPr id="20" name="Picture 19" descr="VBA Current Logo Revised.jpg"/>
          <p:cNvPicPr>
            <a:picLocks noChangeAspect="1"/>
          </p:cNvPicPr>
          <p:nvPr userDrawn="1"/>
        </p:nvPicPr>
        <p:blipFill>
          <a:blip r:embed="rId18" cstate="print"/>
          <a:stretch>
            <a:fillRect/>
          </a:stretch>
        </p:blipFill>
        <p:spPr>
          <a:xfrm>
            <a:off x="2971800" y="6096000"/>
            <a:ext cx="3486912" cy="600456"/>
          </a:xfrm>
          <a:prstGeom prst="rect">
            <a:avLst/>
          </a:prstGeom>
        </p:spPr>
      </p:pic>
      <p:sp>
        <p:nvSpPr>
          <p:cNvPr id="21" name="Rectangle 20"/>
          <p:cNvSpPr/>
          <p:nvPr userDrawn="1"/>
        </p:nvSpPr>
        <p:spPr>
          <a:xfrm>
            <a:off x="0" y="6019800"/>
            <a:ext cx="9144000" cy="8382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603897" y="6098651"/>
            <a:ext cx="3936206" cy="680497"/>
          </a:xfrm>
          <a:prstGeom prst="rect">
            <a:avLst/>
          </a:prstGeom>
        </p:spPr>
      </p:pic>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51" r:id="rId12"/>
    <p:sldLayoutId id="2147483852" r:id="rId13"/>
    <p:sldLayoutId id="2147483853" r:id="rId14"/>
    <p:sldLayoutId id="2147483854" r:id="rId15"/>
    <p:sldLayoutId id="2147483855" r:id="rId16"/>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anthem.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go.pardot.com/l/173192/2016-10-03/5y3qw"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hyperlink" Target="http://learnyourworklife.com/index.html"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vbabenefits.bswift.com/"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06424"/>
          </a:xfrm>
        </p:spPr>
        <p:txBody>
          <a:bodyPr>
            <a:normAutofit fontScale="90000"/>
          </a:bodyPr>
          <a:lstStyle/>
          <a:p>
            <a:pPr algn="ctr"/>
            <a:r>
              <a:rPr lang="en-US" b="1" dirty="0">
                <a:latin typeface="Calibri" panose="020F0502020204030204" pitchFamily="34" charset="0"/>
              </a:rPr>
              <a:t>2020 BENEFITS OPEN ENROLLMENT</a:t>
            </a:r>
            <a:br>
              <a:rPr lang="en-US" b="1" dirty="0">
                <a:latin typeface="Calibri" panose="020F0502020204030204" pitchFamily="34" charset="0"/>
              </a:rPr>
            </a:br>
            <a:br>
              <a:rPr lang="en-US" b="1" dirty="0">
                <a:latin typeface="Calibri" panose="020F0502020204030204" pitchFamily="34" charset="0"/>
              </a:rPr>
            </a:br>
            <a:r>
              <a:rPr lang="en-US" b="1" dirty="0">
                <a:solidFill>
                  <a:srgbClr val="FF0000"/>
                </a:solidFill>
                <a:latin typeface="Calibri" panose="020F0502020204030204" pitchFamily="34" charset="0"/>
              </a:rPr>
              <a:t>ABC Employer</a:t>
            </a:r>
            <a:endParaRPr lang="en-US" b="1" dirty="0">
              <a:latin typeface="Calibri" panose="020F0502020204030204" pitchFamily="34" charset="0"/>
            </a:endParaRPr>
          </a:p>
        </p:txBody>
      </p:sp>
    </p:spTree>
    <p:extLst>
      <p:ext uri="{BB962C8B-B14F-4D97-AF65-F5344CB8AC3E}">
        <p14:creationId xmlns:p14="http://schemas.microsoft.com/office/powerpoint/2010/main" val="1780240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49362"/>
            <a:ext cx="8915400" cy="4694238"/>
          </a:xfrm>
        </p:spPr>
        <p:txBody>
          <a:bodyPr>
            <a:normAutofit/>
          </a:bodyPr>
          <a:lstStyle/>
          <a:p>
            <a:r>
              <a:rPr lang="en-US" sz="2200" dirty="0">
                <a:latin typeface="Calibri" panose="020F0502020204030204" pitchFamily="34" charset="0"/>
              </a:rPr>
              <a:t>HMO</a:t>
            </a:r>
          </a:p>
          <a:p>
            <a:pPr lvl="1"/>
            <a:r>
              <a:rPr lang="en-US" sz="1800" dirty="0">
                <a:solidFill>
                  <a:schemeClr val="tx1"/>
                </a:solidFill>
                <a:latin typeface="Calibri" panose="020F0502020204030204" pitchFamily="34" charset="0"/>
              </a:rPr>
              <a:t>Cheaper premium rates in comparison to PPO due to limited network </a:t>
            </a:r>
          </a:p>
          <a:p>
            <a:pPr lvl="1"/>
            <a:r>
              <a:rPr lang="en-US" sz="1800" dirty="0">
                <a:solidFill>
                  <a:schemeClr val="tx1"/>
                </a:solidFill>
                <a:latin typeface="Calibri" panose="020F0502020204030204" pitchFamily="34" charset="0"/>
              </a:rPr>
              <a:t>Higher negotiated discounts for medical services, thus less out of pocket expense</a:t>
            </a:r>
          </a:p>
          <a:p>
            <a:pPr lvl="1"/>
            <a:r>
              <a:rPr lang="en-US" sz="1800" dirty="0">
                <a:solidFill>
                  <a:schemeClr val="tx1"/>
                </a:solidFill>
                <a:latin typeface="Calibri" panose="020F0502020204030204" pitchFamily="34" charset="0"/>
              </a:rPr>
              <a:t>Network limited to state of Virginia</a:t>
            </a:r>
          </a:p>
          <a:p>
            <a:r>
              <a:rPr lang="en-US" sz="2000" dirty="0">
                <a:latin typeface="Calibri" panose="020F0502020204030204" pitchFamily="34" charset="0"/>
              </a:rPr>
              <a:t>PPO</a:t>
            </a:r>
          </a:p>
          <a:p>
            <a:pPr lvl="1"/>
            <a:r>
              <a:rPr lang="en-US" sz="1800" dirty="0">
                <a:solidFill>
                  <a:schemeClr val="tx1"/>
                </a:solidFill>
                <a:latin typeface="Calibri" panose="020F0502020204030204" pitchFamily="34" charset="0"/>
              </a:rPr>
              <a:t>Higher premium rates in comparison to HMO due to more robust network</a:t>
            </a:r>
          </a:p>
          <a:p>
            <a:pPr lvl="1"/>
            <a:r>
              <a:rPr lang="en-US" sz="1800" dirty="0">
                <a:solidFill>
                  <a:schemeClr val="tx1"/>
                </a:solidFill>
                <a:latin typeface="Calibri" panose="020F0502020204030204" pitchFamily="34" charset="0"/>
              </a:rPr>
              <a:t>National network that crosses state lines</a:t>
            </a:r>
          </a:p>
          <a:p>
            <a:endParaRPr lang="en-US" sz="2000" dirty="0">
              <a:solidFill>
                <a:schemeClr val="tx2">
                  <a:lumMod val="75000"/>
                </a:schemeClr>
              </a:solidFill>
              <a:latin typeface="Calibri" panose="020F0502020204030204" pitchFamily="34" charset="0"/>
            </a:endParaRPr>
          </a:p>
          <a:p>
            <a:endParaRPr lang="en-US" sz="2000" dirty="0">
              <a:solidFill>
                <a:schemeClr val="tx2">
                  <a:lumMod val="75000"/>
                </a:schemeClr>
              </a:solidFill>
              <a:latin typeface="Calibri" panose="020F0502020204030204" pitchFamily="34" charset="0"/>
            </a:endParaRPr>
          </a:p>
          <a:p>
            <a:endParaRPr lang="en-US" dirty="0"/>
          </a:p>
        </p:txBody>
      </p:sp>
      <p:sp>
        <p:nvSpPr>
          <p:cNvPr id="5" name="Title 1"/>
          <p:cNvSpPr txBox="1">
            <a:spLocks/>
          </p:cNvSpPr>
          <p:nvPr/>
        </p:nvSpPr>
        <p:spPr>
          <a:xfrm>
            <a:off x="0" y="533400"/>
            <a:ext cx="7620000" cy="639762"/>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sz="3200" b="1" dirty="0">
                <a:latin typeface="Calibri" panose="020F0502020204030204" pitchFamily="34" charset="0"/>
              </a:rPr>
              <a:t>HMO vs. PPO</a:t>
            </a:r>
          </a:p>
        </p:txBody>
      </p:sp>
      <p:sp>
        <p:nvSpPr>
          <p:cNvPr id="2" name="Slide Number Placeholder 1">
            <a:extLst>
              <a:ext uri="{FF2B5EF4-FFF2-40B4-BE49-F238E27FC236}">
                <a16:creationId xmlns:a16="http://schemas.microsoft.com/office/drawing/2014/main" id="{157567B9-9FF3-4BCC-B8EA-F38301C00832}"/>
              </a:ext>
            </a:extLst>
          </p:cNvPr>
          <p:cNvSpPr>
            <a:spLocks noGrp="1"/>
          </p:cNvSpPr>
          <p:nvPr>
            <p:ph type="sldNum" sz="quarter" idx="12"/>
          </p:nvPr>
        </p:nvSpPr>
        <p:spPr/>
        <p:txBody>
          <a:bodyPr/>
          <a:lstStyle/>
          <a:p>
            <a:fld id="{AA269C83-254E-4507-A77E-F811EA1FBE29}" type="slidenum">
              <a:rPr lang="en-US" smtClean="0"/>
              <a:pPr/>
              <a:t>10</a:t>
            </a:fld>
            <a:endParaRPr lang="en-US"/>
          </a:p>
        </p:txBody>
      </p:sp>
    </p:spTree>
    <p:extLst>
      <p:ext uri="{BB962C8B-B14F-4D97-AF65-F5344CB8AC3E}">
        <p14:creationId xmlns:p14="http://schemas.microsoft.com/office/powerpoint/2010/main" val="2951906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4294967295"/>
          </p:nvPr>
        </p:nvSpPr>
        <p:spPr>
          <a:xfrm>
            <a:off x="304800" y="1143000"/>
            <a:ext cx="8610600" cy="4800600"/>
          </a:xfrm>
        </p:spPr>
        <p:txBody>
          <a:bodyPr>
            <a:normAutofit/>
          </a:bodyPr>
          <a:lstStyle/>
          <a:p>
            <a:pPr>
              <a:defRPr/>
            </a:pPr>
            <a:r>
              <a:rPr lang="en-US" sz="2000" dirty="0">
                <a:latin typeface="Calibri" pitchFamily="34" charset="0"/>
              </a:rPr>
              <a:t>$20 primary care/$40 specialist</a:t>
            </a:r>
          </a:p>
          <a:p>
            <a:pPr>
              <a:defRPr/>
            </a:pPr>
            <a:r>
              <a:rPr lang="en-US" sz="2000" dirty="0">
                <a:latin typeface="Calibri" pitchFamily="34" charset="0"/>
              </a:rPr>
              <a:t>100% for preventive care services, no member </a:t>
            </a:r>
            <a:r>
              <a:rPr lang="en-US" sz="2000" dirty="0" err="1">
                <a:latin typeface="Calibri" pitchFamily="34" charset="0"/>
              </a:rPr>
              <a:t>copay</a:t>
            </a:r>
            <a:endParaRPr lang="en-US" sz="2000" dirty="0">
              <a:latin typeface="Calibri" pitchFamily="34" charset="0"/>
            </a:endParaRPr>
          </a:p>
          <a:p>
            <a:pPr>
              <a:defRPr/>
            </a:pPr>
            <a:r>
              <a:rPr lang="en-US" sz="2000" dirty="0">
                <a:latin typeface="Calibri" pitchFamily="34" charset="0"/>
              </a:rPr>
              <a:t>80%/20% co-insurance in-network</a:t>
            </a:r>
          </a:p>
          <a:p>
            <a:pPr lvl="1">
              <a:defRPr/>
            </a:pPr>
            <a:r>
              <a:rPr lang="en-US" sz="1800" dirty="0">
                <a:solidFill>
                  <a:schemeClr val="tx1"/>
                </a:solidFill>
                <a:latin typeface="Calibri" pitchFamily="34" charset="0"/>
              </a:rPr>
              <a:t>Inpatient (after $400 </a:t>
            </a:r>
            <a:r>
              <a:rPr lang="en-US" sz="1800" dirty="0" err="1">
                <a:solidFill>
                  <a:schemeClr val="tx1"/>
                </a:solidFill>
                <a:latin typeface="Calibri" pitchFamily="34" charset="0"/>
              </a:rPr>
              <a:t>copay</a:t>
            </a:r>
            <a:r>
              <a:rPr lang="en-US" sz="1800" dirty="0">
                <a:solidFill>
                  <a:schemeClr val="tx1"/>
                </a:solidFill>
                <a:latin typeface="Calibri" pitchFamily="34" charset="0"/>
              </a:rPr>
              <a:t>) and outpatient (after $200 </a:t>
            </a:r>
            <a:r>
              <a:rPr lang="en-US" sz="1800" dirty="0" err="1">
                <a:solidFill>
                  <a:schemeClr val="tx1"/>
                </a:solidFill>
                <a:latin typeface="Calibri" pitchFamily="34" charset="0"/>
              </a:rPr>
              <a:t>copay</a:t>
            </a:r>
            <a:r>
              <a:rPr lang="en-US" sz="1800" dirty="0">
                <a:solidFill>
                  <a:schemeClr val="tx1"/>
                </a:solidFill>
                <a:latin typeface="Calibri" pitchFamily="34" charset="0"/>
              </a:rPr>
              <a:t>) hospitalization</a:t>
            </a:r>
          </a:p>
          <a:p>
            <a:pPr lvl="1">
              <a:defRPr/>
            </a:pPr>
            <a:r>
              <a:rPr lang="en-US" sz="1800" dirty="0">
                <a:solidFill>
                  <a:schemeClr val="tx1"/>
                </a:solidFill>
                <a:latin typeface="Calibri" pitchFamily="34" charset="0"/>
              </a:rPr>
              <a:t>Lab, tests, x-rays, and most other services</a:t>
            </a:r>
          </a:p>
          <a:p>
            <a:pPr>
              <a:defRPr/>
            </a:pPr>
            <a:r>
              <a:rPr lang="en-US" sz="2000" dirty="0">
                <a:latin typeface="Calibri" pitchFamily="34" charset="0"/>
              </a:rPr>
              <a:t>$4,000 individual/$8,000 family out of pocket maximum</a:t>
            </a:r>
          </a:p>
          <a:p>
            <a:pPr>
              <a:defRPr/>
            </a:pPr>
            <a:r>
              <a:rPr lang="en-US" sz="2000" dirty="0">
                <a:latin typeface="Calibri" pitchFamily="34" charset="0"/>
              </a:rPr>
              <a:t>Drug Copays: </a:t>
            </a:r>
          </a:p>
          <a:p>
            <a:pPr lvl="2">
              <a:spcBef>
                <a:spcPts val="0"/>
              </a:spcBef>
              <a:buClrTx/>
              <a:buFont typeface="Arial" panose="020B0604020202020204" pitchFamily="34" charset="0"/>
              <a:buChar char="•"/>
            </a:pPr>
            <a:r>
              <a:rPr lang="en-US" sz="1800" dirty="0">
                <a:solidFill>
                  <a:schemeClr val="tx1"/>
                </a:solidFill>
                <a:latin typeface="Calibri" pitchFamily="34" charset="0"/>
              </a:rPr>
              <a:t>$15/$40/$75/20% up to $200</a:t>
            </a:r>
          </a:p>
          <a:p>
            <a:pPr marL="109728" indent="0">
              <a:buNone/>
              <a:defRPr/>
            </a:pPr>
            <a:endParaRPr lang="en-US" sz="2000" dirty="0">
              <a:latin typeface="Calibri" pitchFamily="34" charset="0"/>
            </a:endParaRPr>
          </a:p>
          <a:p>
            <a:pPr>
              <a:defRPr/>
            </a:pPr>
            <a:endParaRPr lang="en-US" sz="2000" dirty="0">
              <a:solidFill>
                <a:schemeClr val="tx1">
                  <a:lumMod val="65000"/>
                  <a:lumOff val="35000"/>
                </a:schemeClr>
              </a:solidFill>
              <a:latin typeface="Calibri" pitchFamily="34" charset="0"/>
            </a:endParaRPr>
          </a:p>
          <a:p>
            <a:pPr lvl="1">
              <a:defRPr/>
            </a:pPr>
            <a:endParaRPr lang="en-US" dirty="0"/>
          </a:p>
          <a:p>
            <a:pPr>
              <a:defRPr/>
            </a:pPr>
            <a:endParaRPr lang="en-US" sz="2400" dirty="0"/>
          </a:p>
        </p:txBody>
      </p:sp>
      <p:sp>
        <p:nvSpPr>
          <p:cNvPr id="21508" name="Slide Number Placeholder 2"/>
          <p:cNvSpPr>
            <a:spLocks/>
          </p:cNvSpPr>
          <p:nvPr/>
        </p:nvSpPr>
        <p:spPr bwMode="auto">
          <a:xfrm>
            <a:off x="8531225" y="5648325"/>
            <a:ext cx="549275" cy="396875"/>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a:spcBef>
                <a:spcPct val="20000"/>
              </a:spcBef>
              <a:buClr>
                <a:srgbClr val="DEAE00"/>
              </a:buClr>
              <a:buFont typeface="Arial" panose="020B0604020202020204" pitchFamily="34" charset="0"/>
              <a:buChar char="•"/>
              <a:defRPr>
                <a:solidFill>
                  <a:schemeClr val="tx1"/>
                </a:solidFill>
                <a:latin typeface="Franklin Gothic Book" panose="020B0503020102020204" pitchFamily="34" charset="0"/>
              </a:defRPr>
            </a:lvl3pPr>
            <a:lvl4pPr marL="1600200" indent="-228600">
              <a:spcBef>
                <a:spcPct val="20000"/>
              </a:spcBef>
              <a:buClr>
                <a:srgbClr val="B77BB4"/>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a:spcBef>
                <a:spcPct val="20000"/>
              </a:spcBef>
              <a:buClr>
                <a:srgbClr val="E0773C"/>
              </a:buClr>
              <a:buFont typeface="Arial" panose="020B0604020202020204" pitchFamily="34" charset="0"/>
              <a:buChar char="•"/>
              <a:defRPr sz="14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9pPr>
          </a:lstStyle>
          <a:p>
            <a:pPr algn="ctr" eaLnBrk="1" hangingPunct="1">
              <a:spcBef>
                <a:spcPct val="0"/>
              </a:spcBef>
              <a:buClrTx/>
              <a:buFontTx/>
              <a:buNone/>
            </a:pPr>
            <a:r>
              <a:rPr lang="en-US" altLang="en-US" sz="1800">
                <a:solidFill>
                  <a:schemeClr val="bg1"/>
                </a:solidFill>
                <a:latin typeface="Arial" panose="020B0604020202020204" pitchFamily="34" charset="0"/>
              </a:rPr>
              <a:t>6</a:t>
            </a:r>
          </a:p>
        </p:txBody>
      </p:sp>
      <p:sp>
        <p:nvSpPr>
          <p:cNvPr id="5" name="Title 1">
            <a:extLst>
              <a:ext uri="{FF2B5EF4-FFF2-40B4-BE49-F238E27FC236}">
                <a16:creationId xmlns:a16="http://schemas.microsoft.com/office/drawing/2014/main" id="{E1C6C667-8826-4113-986E-1302866CACC8}"/>
              </a:ext>
            </a:extLst>
          </p:cNvPr>
          <p:cNvSpPr txBox="1">
            <a:spLocks/>
          </p:cNvSpPr>
          <p:nvPr/>
        </p:nvSpPr>
        <p:spPr>
          <a:xfrm>
            <a:off x="76200" y="503238"/>
            <a:ext cx="7620000" cy="792162"/>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200" b="1" dirty="0">
                <a:latin typeface="Calibri" pitchFamily="34" charset="0"/>
              </a:rPr>
              <a:t>PPO 20</a:t>
            </a:r>
          </a:p>
        </p:txBody>
      </p:sp>
      <p:sp>
        <p:nvSpPr>
          <p:cNvPr id="6" name="Slide Number Placeholder 1">
            <a:extLst>
              <a:ext uri="{FF2B5EF4-FFF2-40B4-BE49-F238E27FC236}">
                <a16:creationId xmlns:a16="http://schemas.microsoft.com/office/drawing/2014/main" id="{B30B4542-CC3C-4F37-A485-AA4673A16A0F}"/>
              </a:ext>
            </a:extLst>
          </p:cNvPr>
          <p:cNvSpPr txBox="1">
            <a:spLocks/>
          </p:cNvSpPr>
          <p:nvPr/>
        </p:nvSpPr>
        <p:spPr>
          <a:xfrm>
            <a:off x="8174736" y="2272"/>
            <a:ext cx="762000"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A269C83-254E-4507-A77E-F811EA1FBE29}" type="slidenum">
              <a:rPr lang="en-US" smtClean="0">
                <a:solidFill>
                  <a:schemeClr val="bg1"/>
                </a:solidFill>
              </a:rPr>
              <a:pPr algn="r"/>
              <a:t>11</a:t>
            </a:fld>
            <a:endParaRPr lang="en-US" dirty="0">
              <a:solidFill>
                <a:schemeClr val="bg1"/>
              </a:solidFill>
            </a:endParaRPr>
          </a:p>
        </p:txBody>
      </p:sp>
    </p:spTree>
    <p:extLst>
      <p:ext uri="{BB962C8B-B14F-4D97-AF65-F5344CB8AC3E}">
        <p14:creationId xmlns:p14="http://schemas.microsoft.com/office/powerpoint/2010/main" val="1016837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03238"/>
            <a:ext cx="7620000" cy="792162"/>
          </a:xfrm>
        </p:spPr>
        <p:txBody>
          <a:bodyPr/>
          <a:lstStyle/>
          <a:p>
            <a:pPr>
              <a:defRPr/>
            </a:pPr>
            <a:r>
              <a:rPr lang="en-US" sz="3200" b="1" dirty="0">
                <a:latin typeface="Calibri" pitchFamily="34" charset="0"/>
              </a:rPr>
              <a:t>PPO 25</a:t>
            </a:r>
          </a:p>
        </p:txBody>
      </p:sp>
      <p:sp>
        <p:nvSpPr>
          <p:cNvPr id="20483" name="Content Placeholder 2"/>
          <p:cNvSpPr>
            <a:spLocks noGrp="1"/>
          </p:cNvSpPr>
          <p:nvPr>
            <p:ph idx="1"/>
          </p:nvPr>
        </p:nvSpPr>
        <p:spPr>
          <a:xfrm>
            <a:off x="457200" y="1371600"/>
            <a:ext cx="7620000" cy="4343400"/>
          </a:xfrm>
        </p:spPr>
        <p:txBody>
          <a:bodyPr>
            <a:normAutofit/>
          </a:bodyPr>
          <a:lstStyle/>
          <a:p>
            <a:pPr>
              <a:defRPr/>
            </a:pPr>
            <a:r>
              <a:rPr lang="en-US" sz="2200" dirty="0">
                <a:latin typeface="Calibri" pitchFamily="34" charset="0"/>
              </a:rPr>
              <a:t>$25 primary care/$50 specialist</a:t>
            </a:r>
          </a:p>
          <a:p>
            <a:pPr>
              <a:defRPr/>
            </a:pPr>
            <a:r>
              <a:rPr lang="en-US" sz="2200" dirty="0">
                <a:latin typeface="Calibri" pitchFamily="34" charset="0"/>
              </a:rPr>
              <a:t>100% for preventive care services, no member </a:t>
            </a:r>
            <a:r>
              <a:rPr lang="en-US" sz="2200" dirty="0" err="1">
                <a:latin typeface="Calibri" pitchFamily="34" charset="0"/>
              </a:rPr>
              <a:t>copay</a:t>
            </a:r>
            <a:endParaRPr lang="en-US" sz="2200" dirty="0">
              <a:latin typeface="Calibri" pitchFamily="34" charset="0"/>
            </a:endParaRPr>
          </a:p>
          <a:p>
            <a:pPr>
              <a:defRPr/>
            </a:pPr>
            <a:r>
              <a:rPr lang="en-US" sz="2200" dirty="0">
                <a:latin typeface="Calibri" pitchFamily="34" charset="0"/>
              </a:rPr>
              <a:t>$500 individual/$1,000 family deductible</a:t>
            </a:r>
          </a:p>
          <a:p>
            <a:pPr lvl="1">
              <a:defRPr/>
            </a:pPr>
            <a:r>
              <a:rPr lang="en-US" sz="1900" dirty="0">
                <a:solidFill>
                  <a:schemeClr val="tx1"/>
                </a:solidFill>
                <a:latin typeface="Calibri" pitchFamily="34" charset="0"/>
              </a:rPr>
              <a:t>Inpatient and outpatient hospitalization</a:t>
            </a:r>
          </a:p>
          <a:p>
            <a:pPr lvl="1">
              <a:defRPr/>
            </a:pPr>
            <a:r>
              <a:rPr lang="en-US" sz="1900" dirty="0">
                <a:solidFill>
                  <a:schemeClr val="tx1"/>
                </a:solidFill>
                <a:latin typeface="Calibri" pitchFamily="34" charset="0"/>
              </a:rPr>
              <a:t>Lab, tests, x-rays, and most other services</a:t>
            </a:r>
          </a:p>
          <a:p>
            <a:pPr>
              <a:defRPr/>
            </a:pPr>
            <a:r>
              <a:rPr lang="en-US" sz="2200" dirty="0">
                <a:latin typeface="Calibri" pitchFamily="34" charset="0"/>
              </a:rPr>
              <a:t>80%/20% co-insurance in-network, after deductible</a:t>
            </a:r>
          </a:p>
          <a:p>
            <a:pPr>
              <a:defRPr/>
            </a:pPr>
            <a:r>
              <a:rPr lang="en-US" sz="2200" dirty="0">
                <a:latin typeface="Calibri" pitchFamily="34" charset="0"/>
              </a:rPr>
              <a:t>$4,500 individual/$9,000 family out of pocket maximum</a:t>
            </a:r>
          </a:p>
          <a:p>
            <a:pPr>
              <a:defRPr/>
            </a:pPr>
            <a:r>
              <a:rPr lang="en-US" sz="2200" dirty="0">
                <a:latin typeface="Calibri" pitchFamily="34" charset="0"/>
              </a:rPr>
              <a:t>Drug Copays: </a:t>
            </a:r>
          </a:p>
          <a:p>
            <a:pPr lvl="2">
              <a:spcBef>
                <a:spcPts val="0"/>
              </a:spcBef>
              <a:buClrTx/>
              <a:buFont typeface="Arial" panose="020B0604020202020204" pitchFamily="34" charset="0"/>
              <a:buChar char="•"/>
            </a:pPr>
            <a:r>
              <a:rPr lang="en-US" sz="1800" dirty="0">
                <a:solidFill>
                  <a:schemeClr val="tx1"/>
                </a:solidFill>
                <a:latin typeface="Calibri" pitchFamily="34" charset="0"/>
              </a:rPr>
              <a:t>$15/$40/$75/20% up to $200</a:t>
            </a:r>
          </a:p>
          <a:p>
            <a:pPr marL="109728" indent="0">
              <a:buNone/>
              <a:defRPr/>
            </a:pPr>
            <a:endParaRPr lang="en-US" sz="2000" dirty="0">
              <a:solidFill>
                <a:schemeClr val="tx1">
                  <a:lumMod val="65000"/>
                  <a:lumOff val="35000"/>
                </a:schemeClr>
              </a:solidFill>
              <a:latin typeface="Calibri" pitchFamily="34" charset="0"/>
            </a:endParaRPr>
          </a:p>
          <a:p>
            <a:pPr>
              <a:defRPr/>
            </a:pPr>
            <a:endParaRPr lang="en-US" sz="2000" dirty="0">
              <a:solidFill>
                <a:schemeClr val="tx1">
                  <a:lumMod val="65000"/>
                  <a:lumOff val="35000"/>
                </a:schemeClr>
              </a:solidFill>
              <a:latin typeface="Calibri" pitchFamily="34" charset="0"/>
            </a:endParaRPr>
          </a:p>
          <a:p>
            <a:pPr lvl="1">
              <a:buFont typeface="Arial" panose="020B0604020202020204" pitchFamily="34" charset="0"/>
              <a:buNone/>
              <a:defRPr/>
            </a:pPr>
            <a:endParaRPr lang="en-US" dirty="0"/>
          </a:p>
        </p:txBody>
      </p:sp>
      <p:sp>
        <p:nvSpPr>
          <p:cNvPr id="22532" name="Slide Number Placeholder 2"/>
          <p:cNvSpPr>
            <a:spLocks/>
          </p:cNvSpPr>
          <p:nvPr/>
        </p:nvSpPr>
        <p:spPr bwMode="auto">
          <a:xfrm>
            <a:off x="8531225" y="5648325"/>
            <a:ext cx="549275" cy="396875"/>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a:spcBef>
                <a:spcPct val="20000"/>
              </a:spcBef>
              <a:buClr>
                <a:srgbClr val="DEAE00"/>
              </a:buClr>
              <a:buFont typeface="Arial" panose="020B0604020202020204" pitchFamily="34" charset="0"/>
              <a:buChar char="•"/>
              <a:defRPr>
                <a:solidFill>
                  <a:schemeClr val="tx1"/>
                </a:solidFill>
                <a:latin typeface="Franklin Gothic Book" panose="020B0503020102020204" pitchFamily="34" charset="0"/>
              </a:defRPr>
            </a:lvl3pPr>
            <a:lvl4pPr marL="1600200" indent="-228600">
              <a:spcBef>
                <a:spcPct val="20000"/>
              </a:spcBef>
              <a:buClr>
                <a:srgbClr val="B77BB4"/>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a:spcBef>
                <a:spcPct val="20000"/>
              </a:spcBef>
              <a:buClr>
                <a:srgbClr val="E0773C"/>
              </a:buClr>
              <a:buFont typeface="Arial" panose="020B0604020202020204" pitchFamily="34" charset="0"/>
              <a:buChar char="•"/>
              <a:defRPr sz="14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9pPr>
          </a:lstStyle>
          <a:p>
            <a:pPr algn="ctr" eaLnBrk="1" hangingPunct="1">
              <a:spcBef>
                <a:spcPct val="0"/>
              </a:spcBef>
              <a:buClrTx/>
              <a:buFontTx/>
              <a:buNone/>
            </a:pPr>
            <a:fld id="{233F9D81-0846-4DD3-9B11-E14D713860D4}" type="slidenum">
              <a:rPr lang="en-US" altLang="en-US" sz="1800">
                <a:solidFill>
                  <a:schemeClr val="bg1"/>
                </a:solidFill>
                <a:latin typeface="Arial" panose="020B0604020202020204" pitchFamily="34" charset="0"/>
              </a:rPr>
              <a:pPr algn="ctr" eaLnBrk="1" hangingPunct="1">
                <a:spcBef>
                  <a:spcPct val="0"/>
                </a:spcBef>
                <a:buClrTx/>
                <a:buFontTx/>
                <a:buNone/>
              </a:pPr>
              <a:t>12</a:t>
            </a:fld>
            <a:endParaRPr lang="en-US" altLang="en-US" sz="1800">
              <a:solidFill>
                <a:schemeClr val="bg1"/>
              </a:solidFill>
              <a:latin typeface="Arial" panose="020B0604020202020204" pitchFamily="34" charset="0"/>
            </a:endParaRPr>
          </a:p>
        </p:txBody>
      </p:sp>
      <p:sp>
        <p:nvSpPr>
          <p:cNvPr id="3" name="Slide Number Placeholder 2">
            <a:extLst>
              <a:ext uri="{FF2B5EF4-FFF2-40B4-BE49-F238E27FC236}">
                <a16:creationId xmlns:a16="http://schemas.microsoft.com/office/drawing/2014/main" id="{68AB5235-DB6C-4A96-AB7E-DCCBE4A718C5}"/>
              </a:ext>
            </a:extLst>
          </p:cNvPr>
          <p:cNvSpPr>
            <a:spLocks noGrp="1"/>
          </p:cNvSpPr>
          <p:nvPr>
            <p:ph type="sldNum" sz="quarter" idx="12"/>
          </p:nvPr>
        </p:nvSpPr>
        <p:spPr/>
        <p:txBody>
          <a:bodyPr/>
          <a:lstStyle/>
          <a:p>
            <a:fld id="{AA269C83-254E-4507-A77E-F811EA1FBE29}" type="slidenum">
              <a:rPr lang="en-US" smtClean="0"/>
              <a:pPr/>
              <a:t>12</a:t>
            </a:fld>
            <a:endParaRPr lang="en-US"/>
          </a:p>
        </p:txBody>
      </p:sp>
    </p:spTree>
    <p:extLst>
      <p:ext uri="{BB962C8B-B14F-4D97-AF65-F5344CB8AC3E}">
        <p14:creationId xmlns:p14="http://schemas.microsoft.com/office/powerpoint/2010/main" val="3053633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03238"/>
            <a:ext cx="7620000" cy="868362"/>
          </a:xfrm>
        </p:spPr>
        <p:txBody>
          <a:bodyPr/>
          <a:lstStyle/>
          <a:p>
            <a:pPr>
              <a:defRPr/>
            </a:pPr>
            <a:r>
              <a:rPr lang="en-US" sz="3200" b="1" dirty="0">
                <a:latin typeface="Calibri" pitchFamily="34" charset="0"/>
              </a:rPr>
              <a:t>HMO 25</a:t>
            </a:r>
          </a:p>
        </p:txBody>
      </p:sp>
      <p:sp>
        <p:nvSpPr>
          <p:cNvPr id="3" name="Content Placeholder 2"/>
          <p:cNvSpPr>
            <a:spLocks noGrp="1"/>
          </p:cNvSpPr>
          <p:nvPr>
            <p:ph idx="1"/>
          </p:nvPr>
        </p:nvSpPr>
        <p:spPr>
          <a:xfrm>
            <a:off x="457200" y="1371600"/>
            <a:ext cx="7620000" cy="4876800"/>
          </a:xfrm>
        </p:spPr>
        <p:txBody>
          <a:bodyPr>
            <a:normAutofit/>
          </a:bodyPr>
          <a:lstStyle/>
          <a:p>
            <a:pPr>
              <a:defRPr/>
            </a:pPr>
            <a:r>
              <a:rPr lang="en-US" sz="2200" b="1" dirty="0">
                <a:latin typeface="Calibri" pitchFamily="34" charset="0"/>
              </a:rPr>
              <a:t>Anthem </a:t>
            </a:r>
            <a:r>
              <a:rPr lang="en-US" sz="2200" b="1" dirty="0" err="1">
                <a:latin typeface="Calibri" pitchFamily="34" charset="0"/>
              </a:rPr>
              <a:t>Healthkeepers</a:t>
            </a:r>
            <a:r>
              <a:rPr lang="en-US" sz="2200" b="1" dirty="0">
                <a:latin typeface="Calibri" pitchFamily="34" charset="0"/>
              </a:rPr>
              <a:t> HMO network of providers; out-of-network coverage is limited and must be pre-authorized.   </a:t>
            </a:r>
            <a:endParaRPr lang="en-US" sz="2200" dirty="0">
              <a:latin typeface="Calibri" pitchFamily="34" charset="0"/>
            </a:endParaRPr>
          </a:p>
          <a:p>
            <a:pPr>
              <a:defRPr/>
            </a:pPr>
            <a:r>
              <a:rPr lang="en-US" sz="2200" dirty="0">
                <a:latin typeface="Calibri" pitchFamily="34" charset="0"/>
              </a:rPr>
              <a:t>$25 primary care/$50 specialist</a:t>
            </a:r>
          </a:p>
          <a:p>
            <a:pPr>
              <a:defRPr/>
            </a:pPr>
            <a:r>
              <a:rPr lang="en-US" sz="2200" dirty="0">
                <a:latin typeface="Calibri" pitchFamily="34" charset="0"/>
              </a:rPr>
              <a:t>100% for preventive care services, no member copay</a:t>
            </a:r>
          </a:p>
          <a:p>
            <a:pPr>
              <a:defRPr/>
            </a:pPr>
            <a:r>
              <a:rPr lang="en-US" sz="2200" dirty="0">
                <a:latin typeface="Calibri" pitchFamily="34" charset="0"/>
              </a:rPr>
              <a:t>$500 individual/$1,000 family deductible</a:t>
            </a:r>
          </a:p>
          <a:p>
            <a:pPr lvl="1">
              <a:defRPr/>
            </a:pPr>
            <a:r>
              <a:rPr lang="en-US" sz="1900" dirty="0">
                <a:solidFill>
                  <a:schemeClr val="tx1"/>
                </a:solidFill>
                <a:latin typeface="Calibri" pitchFamily="34" charset="0"/>
              </a:rPr>
              <a:t>Inpatient and outpatient hospitalization</a:t>
            </a:r>
          </a:p>
          <a:p>
            <a:pPr lvl="1">
              <a:defRPr/>
            </a:pPr>
            <a:r>
              <a:rPr lang="en-US" sz="1900" dirty="0">
                <a:solidFill>
                  <a:schemeClr val="tx1"/>
                </a:solidFill>
                <a:latin typeface="Calibri" pitchFamily="34" charset="0"/>
              </a:rPr>
              <a:t>Lab, tests, x-rays, and most other services</a:t>
            </a:r>
          </a:p>
          <a:p>
            <a:pPr>
              <a:defRPr/>
            </a:pPr>
            <a:r>
              <a:rPr lang="en-US" sz="2200" dirty="0">
                <a:latin typeface="Calibri" pitchFamily="34" charset="0"/>
              </a:rPr>
              <a:t>80%/20% co-insurance in-network, after deductible</a:t>
            </a:r>
          </a:p>
          <a:p>
            <a:pPr>
              <a:defRPr/>
            </a:pPr>
            <a:r>
              <a:rPr lang="en-US" sz="2200" dirty="0">
                <a:latin typeface="Calibri" pitchFamily="34" charset="0"/>
              </a:rPr>
              <a:t>$4,500 individual/$9,000 family out of pocket maximum</a:t>
            </a:r>
          </a:p>
          <a:p>
            <a:pPr>
              <a:defRPr/>
            </a:pPr>
            <a:r>
              <a:rPr lang="en-US" sz="2200" dirty="0">
                <a:latin typeface="Calibri" pitchFamily="34" charset="0"/>
              </a:rPr>
              <a:t>Drug Copays: </a:t>
            </a:r>
          </a:p>
          <a:p>
            <a:pPr lvl="2">
              <a:spcBef>
                <a:spcPts val="0"/>
              </a:spcBef>
              <a:buClrTx/>
              <a:buFont typeface="Arial" panose="020B0604020202020204" pitchFamily="34" charset="0"/>
              <a:buChar char="•"/>
            </a:pPr>
            <a:r>
              <a:rPr lang="en-US" sz="1800" dirty="0">
                <a:solidFill>
                  <a:schemeClr val="tx1"/>
                </a:solidFill>
                <a:latin typeface="Calibri" pitchFamily="34" charset="0"/>
              </a:rPr>
              <a:t>$15/$40/$75/20% up to $200</a:t>
            </a:r>
          </a:p>
          <a:p>
            <a:pPr marL="109728" indent="0">
              <a:buNone/>
              <a:defRPr/>
            </a:pPr>
            <a:endParaRPr lang="en-US" sz="2400" dirty="0">
              <a:latin typeface="Calibri" pitchFamily="34" charset="0"/>
            </a:endParaRPr>
          </a:p>
          <a:p>
            <a:pPr>
              <a:defRPr/>
            </a:pPr>
            <a:endParaRPr lang="en-US" sz="2000" dirty="0">
              <a:latin typeface="Calibri" pitchFamily="34" charset="0"/>
            </a:endParaRPr>
          </a:p>
        </p:txBody>
      </p:sp>
      <p:sp>
        <p:nvSpPr>
          <p:cNvPr id="23556" name="Slide Number Placeholder 2"/>
          <p:cNvSpPr>
            <a:spLocks/>
          </p:cNvSpPr>
          <p:nvPr/>
        </p:nvSpPr>
        <p:spPr bwMode="auto">
          <a:xfrm>
            <a:off x="8531225" y="5638800"/>
            <a:ext cx="549275" cy="396875"/>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a:spcBef>
                <a:spcPct val="20000"/>
              </a:spcBef>
              <a:buClr>
                <a:srgbClr val="DEAE00"/>
              </a:buClr>
              <a:buFont typeface="Arial" panose="020B0604020202020204" pitchFamily="34" charset="0"/>
              <a:buChar char="•"/>
              <a:defRPr>
                <a:solidFill>
                  <a:schemeClr val="tx1"/>
                </a:solidFill>
                <a:latin typeface="Franklin Gothic Book" panose="020B0503020102020204" pitchFamily="34" charset="0"/>
              </a:defRPr>
            </a:lvl3pPr>
            <a:lvl4pPr marL="1600200" indent="-228600">
              <a:spcBef>
                <a:spcPct val="20000"/>
              </a:spcBef>
              <a:buClr>
                <a:srgbClr val="B77BB4"/>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a:spcBef>
                <a:spcPct val="20000"/>
              </a:spcBef>
              <a:buClr>
                <a:srgbClr val="E0773C"/>
              </a:buClr>
              <a:buFont typeface="Arial" panose="020B0604020202020204" pitchFamily="34" charset="0"/>
              <a:buChar char="•"/>
              <a:defRPr sz="14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9pPr>
          </a:lstStyle>
          <a:p>
            <a:pPr algn="ctr" eaLnBrk="1" hangingPunct="1">
              <a:spcBef>
                <a:spcPct val="0"/>
              </a:spcBef>
              <a:buClrTx/>
              <a:buFontTx/>
              <a:buNone/>
            </a:pPr>
            <a:fld id="{CAA1D5C8-2C77-4C3C-8481-6A266EDC7C90}" type="slidenum">
              <a:rPr lang="en-US" altLang="en-US" sz="1800">
                <a:solidFill>
                  <a:schemeClr val="bg1"/>
                </a:solidFill>
                <a:latin typeface="Arial" panose="020B0604020202020204" pitchFamily="34" charset="0"/>
              </a:rPr>
              <a:pPr algn="ctr" eaLnBrk="1" hangingPunct="1">
                <a:spcBef>
                  <a:spcPct val="0"/>
                </a:spcBef>
                <a:buClrTx/>
                <a:buFontTx/>
                <a:buNone/>
              </a:pPr>
              <a:t>13</a:t>
            </a:fld>
            <a:endParaRPr lang="en-US" altLang="en-US" sz="1800">
              <a:solidFill>
                <a:schemeClr val="bg1"/>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B77BA5E6-5FCB-4B39-9304-F8BA4BFDB08A}"/>
              </a:ext>
            </a:extLst>
          </p:cNvPr>
          <p:cNvSpPr>
            <a:spLocks noGrp="1"/>
          </p:cNvSpPr>
          <p:nvPr>
            <p:ph type="sldNum" sz="quarter" idx="12"/>
          </p:nvPr>
        </p:nvSpPr>
        <p:spPr/>
        <p:txBody>
          <a:bodyPr/>
          <a:lstStyle/>
          <a:p>
            <a:fld id="{AA269C83-254E-4507-A77E-F811EA1FBE29}" type="slidenum">
              <a:rPr lang="en-US" smtClean="0"/>
              <a:pPr/>
              <a:t>13</a:t>
            </a:fld>
            <a:endParaRPr lang="en-US"/>
          </a:p>
        </p:txBody>
      </p:sp>
    </p:spTree>
    <p:extLst>
      <p:ext uri="{BB962C8B-B14F-4D97-AF65-F5344CB8AC3E}">
        <p14:creationId xmlns:p14="http://schemas.microsoft.com/office/powerpoint/2010/main" val="244362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7620000" cy="792162"/>
          </a:xfrm>
        </p:spPr>
        <p:txBody>
          <a:bodyPr/>
          <a:lstStyle/>
          <a:p>
            <a:pPr>
              <a:defRPr/>
            </a:pPr>
            <a:r>
              <a:rPr lang="en-US" sz="3200" b="1" dirty="0">
                <a:latin typeface="Calibri" panose="020F0502020204030204" pitchFamily="34" charset="0"/>
              </a:rPr>
              <a:t>HDHP Concept</a:t>
            </a:r>
          </a:p>
        </p:txBody>
      </p:sp>
      <p:sp>
        <p:nvSpPr>
          <p:cNvPr id="3" name="Content Placeholder 2"/>
          <p:cNvSpPr>
            <a:spLocks noGrp="1"/>
          </p:cNvSpPr>
          <p:nvPr>
            <p:ph idx="1"/>
          </p:nvPr>
        </p:nvSpPr>
        <p:spPr>
          <a:xfrm>
            <a:off x="457200" y="1143000"/>
            <a:ext cx="7620000" cy="4800600"/>
          </a:xfrm>
        </p:spPr>
        <p:txBody>
          <a:bodyPr>
            <a:normAutofit/>
          </a:bodyPr>
          <a:lstStyle/>
          <a:p>
            <a:pPr>
              <a:defRPr/>
            </a:pPr>
            <a:r>
              <a:rPr lang="en-US" sz="2000" dirty="0">
                <a:latin typeface="Calibri" panose="020F0502020204030204" pitchFamily="34" charset="0"/>
              </a:rPr>
              <a:t>Plan design is a high deductible health plan (HDHP), typically $2,000 or higher; an individual is responsible for healthcare expenses prior to meeting deductible.  Once deductible is satisfied, applicable plan coinsurance applied.</a:t>
            </a:r>
          </a:p>
          <a:p>
            <a:pPr marL="109728" indent="0">
              <a:buNone/>
              <a:defRPr/>
            </a:pPr>
            <a:endParaRPr lang="en-US" sz="2000" dirty="0">
              <a:latin typeface="Calibri" panose="020F0502020204030204" pitchFamily="34" charset="0"/>
            </a:endParaRPr>
          </a:p>
          <a:p>
            <a:pPr>
              <a:defRPr/>
            </a:pPr>
            <a:r>
              <a:rPr lang="en-US" sz="2000" dirty="0">
                <a:latin typeface="Calibri" panose="020F0502020204030204" pitchFamily="34" charset="0"/>
              </a:rPr>
              <a:t>In addition to the high deductible health plan, there are accounts set up to help “fund” or pay for healthcare services while meeting the deductible.  The two most common types of plans are:</a:t>
            </a:r>
          </a:p>
          <a:p>
            <a:pPr lvl="1">
              <a:defRPr/>
            </a:pPr>
            <a:r>
              <a:rPr lang="en-US" sz="1800" dirty="0">
                <a:solidFill>
                  <a:schemeClr val="tx1"/>
                </a:solidFill>
                <a:latin typeface="Calibri" panose="020F0502020204030204" pitchFamily="34" charset="0"/>
              </a:rPr>
              <a:t>Health Reimbursement Account (HRA)</a:t>
            </a:r>
          </a:p>
          <a:p>
            <a:pPr lvl="1">
              <a:defRPr/>
            </a:pPr>
            <a:r>
              <a:rPr lang="en-US" sz="1800" dirty="0">
                <a:solidFill>
                  <a:schemeClr val="tx1"/>
                </a:solidFill>
                <a:latin typeface="Calibri" panose="020F0502020204030204" pitchFamily="34" charset="0"/>
              </a:rPr>
              <a:t>Health Savings Account (HSA)</a:t>
            </a:r>
          </a:p>
          <a:p>
            <a:pPr>
              <a:defRPr/>
            </a:pPr>
            <a:endParaRPr lang="en-US" dirty="0"/>
          </a:p>
        </p:txBody>
      </p:sp>
      <p:sp>
        <p:nvSpPr>
          <p:cNvPr id="24580" name="Slide Number Placeholder 2"/>
          <p:cNvSpPr>
            <a:spLocks/>
          </p:cNvSpPr>
          <p:nvPr/>
        </p:nvSpPr>
        <p:spPr bwMode="auto">
          <a:xfrm>
            <a:off x="8531225" y="5648325"/>
            <a:ext cx="549275" cy="396875"/>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a:spcBef>
                <a:spcPct val="20000"/>
              </a:spcBef>
              <a:buClr>
                <a:srgbClr val="DEAE00"/>
              </a:buClr>
              <a:buFont typeface="Arial" panose="020B0604020202020204" pitchFamily="34" charset="0"/>
              <a:buChar char="•"/>
              <a:defRPr>
                <a:solidFill>
                  <a:schemeClr val="tx1"/>
                </a:solidFill>
                <a:latin typeface="Franklin Gothic Book" panose="020B0503020102020204" pitchFamily="34" charset="0"/>
              </a:defRPr>
            </a:lvl3pPr>
            <a:lvl4pPr marL="1600200" indent="-228600">
              <a:spcBef>
                <a:spcPct val="20000"/>
              </a:spcBef>
              <a:buClr>
                <a:srgbClr val="B77BB4"/>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a:spcBef>
                <a:spcPct val="20000"/>
              </a:spcBef>
              <a:buClr>
                <a:srgbClr val="E0773C"/>
              </a:buClr>
              <a:buFont typeface="Arial" panose="020B0604020202020204" pitchFamily="34" charset="0"/>
              <a:buChar char="•"/>
              <a:defRPr sz="14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9pPr>
          </a:lstStyle>
          <a:p>
            <a:pPr algn="ctr" eaLnBrk="1" hangingPunct="1">
              <a:spcBef>
                <a:spcPct val="0"/>
              </a:spcBef>
              <a:buClrTx/>
              <a:buFontTx/>
              <a:buNone/>
            </a:pPr>
            <a:fld id="{AA074C5A-C118-4878-A1A3-9177040F6F57}" type="slidenum">
              <a:rPr lang="en-US" altLang="en-US" sz="1800">
                <a:solidFill>
                  <a:schemeClr val="bg1"/>
                </a:solidFill>
                <a:latin typeface="Arial" panose="020B0604020202020204" pitchFamily="34" charset="0"/>
              </a:rPr>
              <a:pPr algn="ctr" eaLnBrk="1" hangingPunct="1">
                <a:spcBef>
                  <a:spcPct val="0"/>
                </a:spcBef>
                <a:buClrTx/>
                <a:buFontTx/>
                <a:buNone/>
              </a:pPr>
              <a:t>14</a:t>
            </a:fld>
            <a:endParaRPr lang="en-US" altLang="en-US" sz="1800">
              <a:solidFill>
                <a:schemeClr val="bg1"/>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1542C57C-12AE-4D2C-83A7-F0A3418EC07B}"/>
              </a:ext>
            </a:extLst>
          </p:cNvPr>
          <p:cNvSpPr>
            <a:spLocks noGrp="1"/>
          </p:cNvSpPr>
          <p:nvPr>
            <p:ph type="sldNum" sz="quarter" idx="12"/>
          </p:nvPr>
        </p:nvSpPr>
        <p:spPr/>
        <p:txBody>
          <a:bodyPr/>
          <a:lstStyle/>
          <a:p>
            <a:fld id="{AA269C83-254E-4507-A77E-F811EA1FBE29}" type="slidenum">
              <a:rPr lang="en-US" smtClean="0"/>
              <a:pPr/>
              <a:t>14</a:t>
            </a:fld>
            <a:endParaRPr lang="en-US"/>
          </a:p>
        </p:txBody>
      </p:sp>
    </p:spTree>
    <p:extLst>
      <p:ext uri="{BB962C8B-B14F-4D97-AF65-F5344CB8AC3E}">
        <p14:creationId xmlns:p14="http://schemas.microsoft.com/office/powerpoint/2010/main" val="150630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229600" cy="1066800"/>
          </a:xfrm>
        </p:spPr>
        <p:txBody>
          <a:bodyPr/>
          <a:lstStyle/>
          <a:p>
            <a:pPr>
              <a:defRPr/>
            </a:pPr>
            <a:r>
              <a:rPr lang="en-US" sz="3200" b="1" dirty="0">
                <a:latin typeface="Calibri" pitchFamily="34" charset="0"/>
              </a:rPr>
              <a:t>PPO HRA</a:t>
            </a:r>
          </a:p>
        </p:txBody>
      </p:sp>
      <p:sp>
        <p:nvSpPr>
          <p:cNvPr id="23555" name="Content Placeholder 2"/>
          <p:cNvSpPr>
            <a:spLocks noGrp="1"/>
          </p:cNvSpPr>
          <p:nvPr>
            <p:ph idx="1"/>
          </p:nvPr>
        </p:nvSpPr>
        <p:spPr>
          <a:xfrm>
            <a:off x="457200" y="1752600"/>
            <a:ext cx="8229600" cy="3922776"/>
          </a:xfrm>
        </p:spPr>
        <p:txBody>
          <a:bodyPr>
            <a:normAutofit/>
          </a:bodyPr>
          <a:lstStyle/>
          <a:p>
            <a:pPr>
              <a:buFont typeface="Arial" panose="020B0604020202020204" pitchFamily="34" charset="0"/>
              <a:buNone/>
              <a:defRPr/>
            </a:pPr>
            <a:r>
              <a:rPr lang="en-US" sz="2000" dirty="0">
                <a:latin typeface="Calibri" pitchFamily="34" charset="0"/>
              </a:rPr>
              <a:t>Two components:</a:t>
            </a:r>
          </a:p>
          <a:p>
            <a:pPr>
              <a:buFont typeface="Arial" panose="020B0604020202020204" pitchFamily="34" charset="0"/>
              <a:buNone/>
              <a:defRPr/>
            </a:pPr>
            <a:r>
              <a:rPr lang="en-US" sz="2000" dirty="0">
                <a:latin typeface="Calibri" pitchFamily="34" charset="0"/>
              </a:rPr>
              <a:t>  </a:t>
            </a:r>
          </a:p>
          <a:p>
            <a:pPr marL="914400" lvl="1" indent="-457200">
              <a:buFontTx/>
              <a:buAutoNum type="arabicPeriod"/>
              <a:defRPr/>
            </a:pPr>
            <a:r>
              <a:rPr lang="en-US" sz="2000" dirty="0">
                <a:solidFill>
                  <a:schemeClr val="tx1"/>
                </a:solidFill>
                <a:latin typeface="Calibri" pitchFamily="34" charset="0"/>
              </a:rPr>
              <a:t>High deductible health plan (HDHP) </a:t>
            </a:r>
          </a:p>
          <a:p>
            <a:pPr marL="914400" lvl="1" indent="-457200">
              <a:buFontTx/>
              <a:buAutoNum type="arabicPeriod"/>
              <a:defRPr/>
            </a:pPr>
            <a:r>
              <a:rPr lang="en-US" sz="2000" dirty="0">
                <a:solidFill>
                  <a:schemeClr val="tx1"/>
                </a:solidFill>
                <a:latin typeface="Calibri" pitchFamily="34" charset="0"/>
              </a:rPr>
              <a:t>Health reimbursement account (HRA)</a:t>
            </a:r>
          </a:p>
        </p:txBody>
      </p:sp>
      <p:sp>
        <p:nvSpPr>
          <p:cNvPr id="25604" name="Slide Number Placeholder 3"/>
          <p:cNvSpPr>
            <a:spLocks noGrp="1"/>
          </p:cNvSpPr>
          <p:nvPr>
            <p:ph type="sldNum" sz="quarter" idx="10"/>
          </p:nvPr>
        </p:nvSpPr>
        <p:spPr bwMode="auto">
          <a:xfrm>
            <a:off x="2743200" y="6248400"/>
            <a:ext cx="2133600" cy="476250"/>
          </a:xfrm>
          <a:prstGeom prst="rect">
            <a:avLst/>
          </a:pr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a:spcBef>
                <a:spcPct val="20000"/>
              </a:spcBef>
              <a:buClr>
                <a:srgbClr val="DEAE00"/>
              </a:buClr>
              <a:buFont typeface="Arial" panose="020B0604020202020204" pitchFamily="34" charset="0"/>
              <a:buChar char="•"/>
              <a:defRPr>
                <a:solidFill>
                  <a:schemeClr val="tx1"/>
                </a:solidFill>
                <a:latin typeface="Franklin Gothic Book" panose="020B0503020102020204" pitchFamily="34" charset="0"/>
              </a:defRPr>
            </a:lvl3pPr>
            <a:lvl4pPr marL="1600200" indent="-228600">
              <a:spcBef>
                <a:spcPct val="20000"/>
              </a:spcBef>
              <a:buClr>
                <a:srgbClr val="B77BB4"/>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a:spcBef>
                <a:spcPct val="20000"/>
              </a:spcBef>
              <a:buClr>
                <a:srgbClr val="E0773C"/>
              </a:buClr>
              <a:buFont typeface="Arial" panose="020B0604020202020204" pitchFamily="34" charset="0"/>
              <a:buChar char="•"/>
              <a:defRPr sz="14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9pPr>
          </a:lstStyle>
          <a:p>
            <a:pPr algn="r">
              <a:spcBef>
                <a:spcPct val="0"/>
              </a:spcBef>
              <a:buClrTx/>
              <a:buFontTx/>
              <a:buNone/>
            </a:pPr>
            <a:fld id="{0CDF9893-976A-472F-A7E3-445D2A929364}" type="slidenum">
              <a:rPr lang="en-US" altLang="en-US" sz="1200" smtClean="0">
                <a:solidFill>
                  <a:schemeClr val="bg2"/>
                </a:solidFill>
              </a:rPr>
              <a:pPr algn="r">
                <a:spcBef>
                  <a:spcPct val="0"/>
                </a:spcBef>
                <a:buClrTx/>
                <a:buFontTx/>
                <a:buNone/>
              </a:pPr>
              <a:t>15</a:t>
            </a:fld>
            <a:endParaRPr lang="en-US" altLang="en-US" sz="1200">
              <a:solidFill>
                <a:schemeClr val="bg2"/>
              </a:solidFill>
            </a:endParaRPr>
          </a:p>
        </p:txBody>
      </p:sp>
      <p:sp>
        <p:nvSpPr>
          <p:cNvPr id="25605" name="Slide Number Placeholder 2"/>
          <p:cNvSpPr>
            <a:spLocks/>
          </p:cNvSpPr>
          <p:nvPr/>
        </p:nvSpPr>
        <p:spPr bwMode="auto">
          <a:xfrm>
            <a:off x="8531225" y="5648325"/>
            <a:ext cx="549275" cy="396875"/>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a:spcBef>
                <a:spcPct val="20000"/>
              </a:spcBef>
              <a:buClr>
                <a:srgbClr val="DEAE00"/>
              </a:buClr>
              <a:buFont typeface="Arial" panose="020B0604020202020204" pitchFamily="34" charset="0"/>
              <a:buChar char="•"/>
              <a:defRPr>
                <a:solidFill>
                  <a:schemeClr val="tx1"/>
                </a:solidFill>
                <a:latin typeface="Franklin Gothic Book" panose="020B0503020102020204" pitchFamily="34" charset="0"/>
              </a:defRPr>
            </a:lvl3pPr>
            <a:lvl4pPr marL="1600200" indent="-228600">
              <a:spcBef>
                <a:spcPct val="20000"/>
              </a:spcBef>
              <a:buClr>
                <a:srgbClr val="B77BB4"/>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a:spcBef>
                <a:spcPct val="20000"/>
              </a:spcBef>
              <a:buClr>
                <a:srgbClr val="E0773C"/>
              </a:buClr>
              <a:buFont typeface="Arial" panose="020B0604020202020204" pitchFamily="34" charset="0"/>
              <a:buChar char="•"/>
              <a:defRPr sz="14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9pPr>
          </a:lstStyle>
          <a:p>
            <a:pPr algn="ctr" eaLnBrk="1" hangingPunct="1">
              <a:spcBef>
                <a:spcPct val="0"/>
              </a:spcBef>
              <a:buClrTx/>
              <a:buFontTx/>
              <a:buNone/>
            </a:pPr>
            <a:fld id="{8C9E3CE8-5F4D-4BED-A9BF-B2D68409069D}" type="slidenum">
              <a:rPr lang="en-US" altLang="en-US" sz="1800">
                <a:solidFill>
                  <a:schemeClr val="bg1"/>
                </a:solidFill>
                <a:latin typeface="Arial" panose="020B0604020202020204" pitchFamily="34" charset="0"/>
              </a:rPr>
              <a:pPr algn="ctr" eaLnBrk="1" hangingPunct="1">
                <a:spcBef>
                  <a:spcPct val="0"/>
                </a:spcBef>
                <a:buClrTx/>
                <a:buFontTx/>
                <a:buNone/>
              </a:pPr>
              <a:t>15</a:t>
            </a:fld>
            <a:endParaRPr lang="en-US" altLang="en-US" sz="1800">
              <a:solidFill>
                <a:schemeClr val="bg1"/>
              </a:solidFill>
              <a:latin typeface="Arial" panose="020B0604020202020204" pitchFamily="34" charset="0"/>
            </a:endParaRPr>
          </a:p>
        </p:txBody>
      </p:sp>
      <p:sp>
        <p:nvSpPr>
          <p:cNvPr id="6" name="Slide Number Placeholder 1">
            <a:extLst>
              <a:ext uri="{FF2B5EF4-FFF2-40B4-BE49-F238E27FC236}">
                <a16:creationId xmlns:a16="http://schemas.microsoft.com/office/drawing/2014/main" id="{0872C51B-BA7A-4C24-9099-71FD8A3D79C8}"/>
              </a:ext>
            </a:extLst>
          </p:cNvPr>
          <p:cNvSpPr>
            <a:spLocks noGrp="1"/>
          </p:cNvSpPr>
          <p:nvPr>
            <p:ph type="sldNum" sz="quarter" idx="12"/>
          </p:nvPr>
        </p:nvSpPr>
        <p:spPr>
          <a:xfrm>
            <a:off x="8174736" y="2272"/>
            <a:ext cx="762000" cy="365760"/>
          </a:xfrm>
        </p:spPr>
        <p:txBody>
          <a:bodyPr/>
          <a:lstStyle/>
          <a:p>
            <a:fld id="{AA269C83-254E-4507-A77E-F811EA1FBE29}" type="slidenum">
              <a:rPr lang="en-US" smtClean="0"/>
              <a:pPr/>
              <a:t>15</a:t>
            </a:fld>
            <a:endParaRPr lang="en-US"/>
          </a:p>
        </p:txBody>
      </p:sp>
    </p:spTree>
    <p:extLst>
      <p:ext uri="{BB962C8B-B14F-4D97-AF65-F5344CB8AC3E}">
        <p14:creationId xmlns:p14="http://schemas.microsoft.com/office/powerpoint/2010/main" val="3770757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76200" y="533400"/>
            <a:ext cx="8229600" cy="609600"/>
          </a:xfrm>
        </p:spPr>
        <p:txBody>
          <a:bodyPr/>
          <a:lstStyle/>
          <a:p>
            <a:pPr eaLnBrk="1" hangingPunct="1">
              <a:defRPr/>
            </a:pPr>
            <a:r>
              <a:rPr lang="en-US" sz="3200" b="1" dirty="0">
                <a:latin typeface="Calibri" pitchFamily="34" charset="0"/>
              </a:rPr>
              <a:t>1. PPO HRA Plan - High Deductible Health Plan</a:t>
            </a:r>
          </a:p>
        </p:txBody>
      </p:sp>
      <p:sp>
        <p:nvSpPr>
          <p:cNvPr id="3" name="Content Placeholder 2"/>
          <p:cNvSpPr>
            <a:spLocks noGrp="1"/>
          </p:cNvSpPr>
          <p:nvPr>
            <p:ph idx="1"/>
          </p:nvPr>
        </p:nvSpPr>
        <p:spPr>
          <a:xfrm>
            <a:off x="152400" y="1219200"/>
            <a:ext cx="8153400" cy="5410200"/>
          </a:xfrm>
        </p:spPr>
        <p:txBody>
          <a:bodyPr>
            <a:normAutofit fontScale="40000" lnSpcReduction="20000"/>
          </a:bodyPr>
          <a:lstStyle/>
          <a:p>
            <a:pPr eaLnBrk="1" hangingPunct="1">
              <a:defRPr/>
            </a:pPr>
            <a:r>
              <a:rPr lang="en-US" sz="4500" dirty="0">
                <a:solidFill>
                  <a:schemeClr val="tx1"/>
                </a:solidFill>
                <a:latin typeface="Calibri" pitchFamily="34" charset="0"/>
              </a:rPr>
              <a:t>Deductible (HRA)</a:t>
            </a:r>
          </a:p>
          <a:p>
            <a:pPr lvl="1" eaLnBrk="1" hangingPunct="1">
              <a:defRPr/>
            </a:pPr>
            <a:r>
              <a:rPr lang="en-US" sz="4000" dirty="0">
                <a:solidFill>
                  <a:schemeClr val="tx1"/>
                </a:solidFill>
                <a:latin typeface="Calibri" pitchFamily="34" charset="0"/>
              </a:rPr>
              <a:t>$2,000 ($500 HRA allocation) Individual</a:t>
            </a:r>
          </a:p>
          <a:p>
            <a:pPr lvl="1" eaLnBrk="1" hangingPunct="1">
              <a:defRPr/>
            </a:pPr>
            <a:r>
              <a:rPr lang="en-US" sz="4000" dirty="0">
                <a:solidFill>
                  <a:schemeClr val="tx1"/>
                </a:solidFill>
                <a:latin typeface="Calibri" pitchFamily="34" charset="0"/>
              </a:rPr>
              <a:t>$4,000 ($1,000 HRA allocation) Family </a:t>
            </a:r>
          </a:p>
          <a:p>
            <a:pPr lvl="1" eaLnBrk="1" hangingPunct="1">
              <a:defRPr/>
            </a:pPr>
            <a:r>
              <a:rPr lang="en-US" sz="4000" dirty="0">
                <a:solidFill>
                  <a:schemeClr val="tx1"/>
                </a:solidFill>
                <a:latin typeface="Calibri" pitchFamily="34" charset="0"/>
              </a:rPr>
              <a:t>One person can meet the $2,000 deductible and the plan will start paying for that person even if the $4,000 for family hasn’t been satisfied</a:t>
            </a:r>
          </a:p>
          <a:p>
            <a:pPr>
              <a:defRPr/>
            </a:pPr>
            <a:r>
              <a:rPr lang="en-US" sz="4500" dirty="0">
                <a:solidFill>
                  <a:schemeClr val="tx1"/>
                </a:solidFill>
                <a:latin typeface="Calibri" pitchFamily="34" charset="0"/>
              </a:rPr>
              <a:t>Preventive care services covered at 100% outside of the deductible</a:t>
            </a:r>
          </a:p>
          <a:p>
            <a:pPr>
              <a:defRPr/>
            </a:pPr>
            <a:r>
              <a:rPr lang="en-US" sz="4500" dirty="0">
                <a:solidFill>
                  <a:schemeClr val="tx1"/>
                </a:solidFill>
                <a:latin typeface="Calibri" pitchFamily="34" charset="0"/>
              </a:rPr>
              <a:t>80%/20% coinsurance in-network after deductible</a:t>
            </a:r>
          </a:p>
          <a:p>
            <a:pPr eaLnBrk="1" hangingPunct="1">
              <a:defRPr/>
            </a:pPr>
            <a:r>
              <a:rPr lang="en-US" sz="4500" dirty="0">
                <a:solidFill>
                  <a:schemeClr val="tx1"/>
                </a:solidFill>
                <a:latin typeface="Calibri" pitchFamily="34" charset="0"/>
              </a:rPr>
              <a:t>Out-of-Pocket Maximum</a:t>
            </a:r>
          </a:p>
          <a:p>
            <a:pPr lvl="1" eaLnBrk="1" hangingPunct="1">
              <a:defRPr/>
            </a:pPr>
            <a:r>
              <a:rPr lang="en-US" sz="4000" dirty="0">
                <a:solidFill>
                  <a:schemeClr val="tx1"/>
                </a:solidFill>
                <a:latin typeface="Calibri" pitchFamily="34" charset="0"/>
              </a:rPr>
              <a:t>$3,500 Individual</a:t>
            </a:r>
          </a:p>
          <a:p>
            <a:pPr lvl="1" eaLnBrk="1" hangingPunct="1">
              <a:defRPr/>
            </a:pPr>
            <a:r>
              <a:rPr lang="en-US" sz="4000" dirty="0">
                <a:solidFill>
                  <a:schemeClr val="tx1"/>
                </a:solidFill>
                <a:latin typeface="Calibri" pitchFamily="34" charset="0"/>
              </a:rPr>
              <a:t>$7,000 Family</a:t>
            </a:r>
          </a:p>
          <a:p>
            <a:pPr>
              <a:defRPr/>
            </a:pPr>
            <a:r>
              <a:rPr lang="en-US" sz="4500" dirty="0">
                <a:solidFill>
                  <a:schemeClr val="tx1"/>
                </a:solidFill>
                <a:latin typeface="Calibri" pitchFamily="34" charset="0"/>
              </a:rPr>
              <a:t>Drug copays: </a:t>
            </a:r>
          </a:p>
          <a:p>
            <a:pPr lvl="1">
              <a:defRPr/>
            </a:pPr>
            <a:r>
              <a:rPr lang="en-US" sz="4000" dirty="0">
                <a:solidFill>
                  <a:schemeClr val="tx1"/>
                </a:solidFill>
                <a:latin typeface="Calibri" pitchFamily="34" charset="0"/>
              </a:rPr>
              <a:t>$15/$40/$75/20% up to $200</a:t>
            </a:r>
          </a:p>
          <a:p>
            <a:pPr lvl="1">
              <a:defRPr/>
            </a:pPr>
            <a:r>
              <a:rPr lang="en-US" sz="4000" dirty="0">
                <a:solidFill>
                  <a:schemeClr val="tx1"/>
                </a:solidFill>
                <a:latin typeface="Calibri" pitchFamily="34" charset="0"/>
              </a:rPr>
              <a:t>Copays for approved preventive care drugs taken from HRA prior to deductible (please see ESI’s list of approved preventive drugs); copays do not accumulate towards deductible, but do accumulate towards the out-of-pocket maximum </a:t>
            </a:r>
          </a:p>
          <a:p>
            <a:pPr lvl="1">
              <a:defRPr/>
            </a:pPr>
            <a:r>
              <a:rPr lang="en-US" sz="4000" dirty="0">
                <a:solidFill>
                  <a:schemeClr val="tx1"/>
                </a:solidFill>
                <a:latin typeface="Calibri" pitchFamily="34" charset="0"/>
              </a:rPr>
              <a:t>Non-preventive drugs count towards deductible and out-of-pocket maximum</a:t>
            </a:r>
          </a:p>
          <a:p>
            <a:pPr lvl="1">
              <a:defRPr/>
            </a:pPr>
            <a:r>
              <a:rPr lang="en-US" sz="4000" dirty="0">
                <a:solidFill>
                  <a:schemeClr val="tx1"/>
                </a:solidFill>
                <a:latin typeface="Calibri" pitchFamily="34" charset="0"/>
              </a:rPr>
              <a:t>Copays for all drugs after deductible is met</a:t>
            </a:r>
          </a:p>
          <a:p>
            <a:pPr lvl="1" eaLnBrk="1" hangingPunct="1">
              <a:buFontTx/>
              <a:buNone/>
              <a:defRPr/>
            </a:pPr>
            <a:br>
              <a:rPr lang="en-US" dirty="0">
                <a:solidFill>
                  <a:schemeClr val="tx1">
                    <a:lumMod val="65000"/>
                    <a:lumOff val="35000"/>
                  </a:schemeClr>
                </a:solidFill>
                <a:latin typeface="Calibri" pitchFamily="34" charset="0"/>
              </a:rPr>
            </a:br>
            <a:endParaRPr lang="en-US" dirty="0">
              <a:solidFill>
                <a:schemeClr val="tx1">
                  <a:lumMod val="65000"/>
                  <a:lumOff val="35000"/>
                </a:schemeClr>
              </a:solidFill>
              <a:latin typeface="Calibri" pitchFamily="34" charset="0"/>
            </a:endParaRPr>
          </a:p>
        </p:txBody>
      </p:sp>
      <p:sp>
        <p:nvSpPr>
          <p:cNvPr id="26628" name="Slide Number Placeholder 2"/>
          <p:cNvSpPr>
            <a:spLocks/>
          </p:cNvSpPr>
          <p:nvPr/>
        </p:nvSpPr>
        <p:spPr bwMode="auto">
          <a:xfrm>
            <a:off x="8531225" y="5648325"/>
            <a:ext cx="549275" cy="396875"/>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0D20B006-4BEF-4A1B-93C5-EFF7938C575B}" type="slidenum">
              <a:rPr lang="en-US" altLang="en-US">
                <a:solidFill>
                  <a:schemeClr val="bg1"/>
                </a:solidFill>
              </a:rPr>
              <a:pPr algn="ctr" eaLnBrk="1" hangingPunct="1"/>
              <a:t>16</a:t>
            </a:fld>
            <a:endParaRPr lang="en-US" altLang="en-US">
              <a:solidFill>
                <a:schemeClr val="bg1"/>
              </a:solidFill>
            </a:endParaRPr>
          </a:p>
        </p:txBody>
      </p:sp>
      <p:sp>
        <p:nvSpPr>
          <p:cNvPr id="5" name="Slide Number Placeholder 1">
            <a:extLst>
              <a:ext uri="{FF2B5EF4-FFF2-40B4-BE49-F238E27FC236}">
                <a16:creationId xmlns:a16="http://schemas.microsoft.com/office/drawing/2014/main" id="{52F97443-0823-4486-8422-EB34C166516A}"/>
              </a:ext>
            </a:extLst>
          </p:cNvPr>
          <p:cNvSpPr txBox="1">
            <a:spLocks/>
          </p:cNvSpPr>
          <p:nvPr/>
        </p:nvSpPr>
        <p:spPr>
          <a:xfrm>
            <a:off x="8174736" y="2272"/>
            <a:ext cx="762000"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A269C83-254E-4507-A77E-F811EA1FBE29}" type="slidenum">
              <a:rPr lang="en-US" smtClean="0">
                <a:solidFill>
                  <a:schemeClr val="bg1"/>
                </a:solidFill>
              </a:rPr>
              <a:pPr algn="r"/>
              <a:t>16</a:t>
            </a:fld>
            <a:endParaRPr lang="en-US" dirty="0">
              <a:solidFill>
                <a:schemeClr val="bg1"/>
              </a:solidFill>
            </a:endParaRPr>
          </a:p>
        </p:txBody>
      </p:sp>
    </p:spTree>
    <p:extLst>
      <p:ext uri="{BB962C8B-B14F-4D97-AF65-F5344CB8AC3E}">
        <p14:creationId xmlns:p14="http://schemas.microsoft.com/office/powerpoint/2010/main" val="3789281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457200" y="1524000"/>
            <a:ext cx="7848600" cy="4038600"/>
          </a:xfrm>
        </p:spPr>
        <p:txBody>
          <a:bodyPr>
            <a:normAutofit/>
          </a:bodyPr>
          <a:lstStyle/>
          <a:p>
            <a:pPr eaLnBrk="1" hangingPunct="1">
              <a:defRPr/>
            </a:pPr>
            <a:r>
              <a:rPr lang="en-US" sz="2000" b="1" dirty="0">
                <a:solidFill>
                  <a:schemeClr val="tx1"/>
                </a:solidFill>
                <a:latin typeface="Calibri" pitchFamily="34" charset="0"/>
              </a:rPr>
              <a:t>Built in </a:t>
            </a:r>
            <a:r>
              <a:rPr lang="en-US" sz="2000" dirty="0">
                <a:solidFill>
                  <a:schemeClr val="tx1"/>
                </a:solidFill>
                <a:latin typeface="Calibri" pitchFamily="34" charset="0"/>
              </a:rPr>
              <a:t>HRA to offset deductible:</a:t>
            </a:r>
          </a:p>
          <a:p>
            <a:pPr lvl="1" eaLnBrk="1" hangingPunct="1">
              <a:defRPr/>
            </a:pPr>
            <a:r>
              <a:rPr lang="en-US" sz="1800" dirty="0">
                <a:solidFill>
                  <a:schemeClr val="tx1"/>
                </a:solidFill>
                <a:latin typeface="Calibri" pitchFamily="34" charset="0"/>
              </a:rPr>
              <a:t>$500 individual, $1,000 family</a:t>
            </a:r>
          </a:p>
          <a:p>
            <a:pPr lvl="1" eaLnBrk="1" hangingPunct="1">
              <a:defRPr/>
            </a:pPr>
            <a:r>
              <a:rPr lang="en-US" sz="1800" dirty="0">
                <a:solidFill>
                  <a:schemeClr val="tx1"/>
                </a:solidFill>
                <a:latin typeface="Calibri" pitchFamily="34" charset="0"/>
              </a:rPr>
              <a:t>HRA funds not spent roll over to next year, up to the annual deductible amount</a:t>
            </a:r>
          </a:p>
          <a:p>
            <a:pPr lvl="1" eaLnBrk="1" hangingPunct="1">
              <a:defRPr/>
            </a:pPr>
            <a:r>
              <a:rPr lang="en-US" sz="1800" dirty="0">
                <a:solidFill>
                  <a:schemeClr val="tx1"/>
                </a:solidFill>
                <a:latin typeface="Calibri" pitchFamily="34" charset="0"/>
              </a:rPr>
              <a:t>Pays first while meeting deductible</a:t>
            </a:r>
          </a:p>
          <a:p>
            <a:pPr lvl="1" eaLnBrk="1" hangingPunct="1">
              <a:defRPr/>
            </a:pPr>
            <a:r>
              <a:rPr lang="en-US" sz="1800" dirty="0">
                <a:solidFill>
                  <a:schemeClr val="tx1"/>
                </a:solidFill>
                <a:latin typeface="Calibri" pitchFamily="34" charset="0"/>
              </a:rPr>
              <a:t>Anthem processes claims and tracks HRA usage</a:t>
            </a:r>
          </a:p>
          <a:p>
            <a:pPr eaLnBrk="1" hangingPunct="1">
              <a:defRPr/>
            </a:pPr>
            <a:r>
              <a:rPr lang="en-US" sz="2000" dirty="0">
                <a:solidFill>
                  <a:schemeClr val="tx1"/>
                </a:solidFill>
                <a:latin typeface="Calibri" pitchFamily="34" charset="0"/>
              </a:rPr>
              <a:t>Can participate in traditional flexible spending account; HRA pays first</a:t>
            </a:r>
          </a:p>
        </p:txBody>
      </p:sp>
      <p:sp>
        <p:nvSpPr>
          <p:cNvPr id="27652" name="Slide Number Placeholder 2"/>
          <p:cNvSpPr>
            <a:spLocks/>
          </p:cNvSpPr>
          <p:nvPr/>
        </p:nvSpPr>
        <p:spPr bwMode="auto">
          <a:xfrm>
            <a:off x="8531225" y="5648325"/>
            <a:ext cx="549275" cy="396875"/>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a:spcBef>
                <a:spcPct val="20000"/>
              </a:spcBef>
              <a:buClr>
                <a:srgbClr val="DEAE00"/>
              </a:buClr>
              <a:buFont typeface="Arial" panose="020B0604020202020204" pitchFamily="34" charset="0"/>
              <a:buChar char="•"/>
              <a:defRPr>
                <a:solidFill>
                  <a:schemeClr val="tx1"/>
                </a:solidFill>
                <a:latin typeface="Franklin Gothic Book" panose="020B0503020102020204" pitchFamily="34" charset="0"/>
              </a:defRPr>
            </a:lvl3pPr>
            <a:lvl4pPr marL="1600200" indent="-228600">
              <a:spcBef>
                <a:spcPct val="20000"/>
              </a:spcBef>
              <a:buClr>
                <a:srgbClr val="B77BB4"/>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a:spcBef>
                <a:spcPct val="20000"/>
              </a:spcBef>
              <a:buClr>
                <a:srgbClr val="E0773C"/>
              </a:buClr>
              <a:buFont typeface="Arial" panose="020B0604020202020204" pitchFamily="34" charset="0"/>
              <a:buChar char="•"/>
              <a:defRPr sz="14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9pPr>
          </a:lstStyle>
          <a:p>
            <a:pPr algn="ctr" eaLnBrk="1" hangingPunct="1">
              <a:spcBef>
                <a:spcPct val="0"/>
              </a:spcBef>
              <a:buClrTx/>
              <a:buFontTx/>
              <a:buNone/>
            </a:pPr>
            <a:fld id="{2A74764B-DFF1-4F22-B3D6-2E74F20159C9}" type="slidenum">
              <a:rPr lang="en-US" altLang="en-US" sz="1800">
                <a:solidFill>
                  <a:schemeClr val="bg1"/>
                </a:solidFill>
                <a:latin typeface="Arial" panose="020B0604020202020204" pitchFamily="34" charset="0"/>
              </a:rPr>
              <a:pPr algn="ctr" eaLnBrk="1" hangingPunct="1">
                <a:spcBef>
                  <a:spcPct val="0"/>
                </a:spcBef>
                <a:buClrTx/>
                <a:buFontTx/>
                <a:buNone/>
              </a:pPr>
              <a:t>17</a:t>
            </a:fld>
            <a:endParaRPr lang="en-US" altLang="en-US" sz="1800">
              <a:solidFill>
                <a:schemeClr val="bg1"/>
              </a:solidFill>
              <a:latin typeface="Arial" panose="020B0604020202020204" pitchFamily="34" charset="0"/>
            </a:endParaRPr>
          </a:p>
        </p:txBody>
      </p:sp>
      <p:sp>
        <p:nvSpPr>
          <p:cNvPr id="5" name="Title 1">
            <a:extLst>
              <a:ext uri="{FF2B5EF4-FFF2-40B4-BE49-F238E27FC236}">
                <a16:creationId xmlns:a16="http://schemas.microsoft.com/office/drawing/2014/main" id="{8310C1CB-6FC1-4DF1-AA53-DE952241C47C}"/>
              </a:ext>
            </a:extLst>
          </p:cNvPr>
          <p:cNvSpPr txBox="1">
            <a:spLocks/>
          </p:cNvSpPr>
          <p:nvPr/>
        </p:nvSpPr>
        <p:spPr>
          <a:xfrm>
            <a:off x="76200" y="533400"/>
            <a:ext cx="9004300" cy="6096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200" b="1" dirty="0">
                <a:latin typeface="Calibri" pitchFamily="34" charset="0"/>
              </a:rPr>
              <a:t>2. PPO HRA Plan – Health Reimbursement Account</a:t>
            </a:r>
          </a:p>
        </p:txBody>
      </p:sp>
      <p:sp>
        <p:nvSpPr>
          <p:cNvPr id="6" name="Slide Number Placeholder 1">
            <a:extLst>
              <a:ext uri="{FF2B5EF4-FFF2-40B4-BE49-F238E27FC236}">
                <a16:creationId xmlns:a16="http://schemas.microsoft.com/office/drawing/2014/main" id="{306D1720-1985-4217-9408-47DFBFA377DF}"/>
              </a:ext>
            </a:extLst>
          </p:cNvPr>
          <p:cNvSpPr txBox="1">
            <a:spLocks/>
          </p:cNvSpPr>
          <p:nvPr/>
        </p:nvSpPr>
        <p:spPr>
          <a:xfrm>
            <a:off x="8174736" y="2272"/>
            <a:ext cx="762000"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A269C83-254E-4507-A77E-F811EA1FBE29}" type="slidenum">
              <a:rPr lang="en-US" smtClean="0">
                <a:solidFill>
                  <a:schemeClr val="bg1"/>
                </a:solidFill>
              </a:rPr>
              <a:pPr algn="r"/>
              <a:t>17</a:t>
            </a:fld>
            <a:endParaRPr lang="en-US" dirty="0">
              <a:solidFill>
                <a:schemeClr val="bg1"/>
              </a:solidFill>
            </a:endParaRPr>
          </a:p>
        </p:txBody>
      </p:sp>
    </p:spTree>
    <p:extLst>
      <p:ext uri="{BB962C8B-B14F-4D97-AF65-F5344CB8AC3E}">
        <p14:creationId xmlns:p14="http://schemas.microsoft.com/office/powerpoint/2010/main" val="4197853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152400" y="1295400"/>
            <a:ext cx="8229600" cy="4525963"/>
          </a:xfrm>
        </p:spPr>
        <p:txBody>
          <a:bodyPr/>
          <a:lstStyle/>
          <a:p>
            <a:pPr>
              <a:spcBef>
                <a:spcPct val="0"/>
              </a:spcBef>
              <a:defRPr/>
            </a:pPr>
            <a:r>
              <a:rPr lang="en-US" sz="2000" dirty="0">
                <a:latin typeface="Calibri" pitchFamily="34" charset="0"/>
              </a:rPr>
              <a:t>Enroll in qualified high deductible health plan (HDHP)</a:t>
            </a:r>
          </a:p>
          <a:p>
            <a:pPr>
              <a:spcBef>
                <a:spcPct val="0"/>
              </a:spcBef>
              <a:defRPr/>
            </a:pPr>
            <a:r>
              <a:rPr lang="en-US" sz="2000" dirty="0">
                <a:latin typeface="Calibri" pitchFamily="34" charset="0"/>
              </a:rPr>
              <a:t>Establish a Health Savings Account (HSA) and make contributions into it</a:t>
            </a:r>
          </a:p>
          <a:p>
            <a:pPr>
              <a:spcBef>
                <a:spcPct val="0"/>
              </a:spcBef>
              <a:defRPr/>
            </a:pPr>
            <a:r>
              <a:rPr lang="en-US" sz="2000" dirty="0">
                <a:latin typeface="Calibri" pitchFamily="34" charset="0"/>
              </a:rPr>
              <a:t>Pay out-of-pocket health plan costs (deductible and coinsurance)</a:t>
            </a:r>
          </a:p>
          <a:p>
            <a:pPr>
              <a:spcBef>
                <a:spcPct val="0"/>
              </a:spcBef>
              <a:defRPr/>
            </a:pPr>
            <a:r>
              <a:rPr lang="en-US" sz="2000" dirty="0">
                <a:latin typeface="Calibri" pitchFamily="34" charset="0"/>
              </a:rPr>
              <a:t>Decide whether or not to reimburse yourself out of HSA for out-of-pocket costs</a:t>
            </a:r>
          </a:p>
          <a:p>
            <a:pPr>
              <a:spcBef>
                <a:spcPct val="0"/>
              </a:spcBef>
              <a:defRPr/>
            </a:pPr>
            <a:r>
              <a:rPr lang="en-US" sz="2000" dirty="0">
                <a:latin typeface="Calibri" pitchFamily="34" charset="0"/>
              </a:rPr>
              <a:t>Unused funds in HSA remain and available to use for future costs</a:t>
            </a:r>
          </a:p>
          <a:p>
            <a:pPr>
              <a:spcBef>
                <a:spcPct val="0"/>
              </a:spcBef>
              <a:defRPr/>
            </a:pPr>
            <a:r>
              <a:rPr lang="en-US" sz="2000" dirty="0">
                <a:latin typeface="Calibri" pitchFamily="34" charset="0"/>
              </a:rPr>
              <a:t>Can be used for spouse and tax dependents, even if they are not covered by the high deductible health plan</a:t>
            </a:r>
          </a:p>
          <a:p>
            <a:pPr>
              <a:spcBef>
                <a:spcPct val="0"/>
              </a:spcBef>
              <a:defRPr/>
            </a:pPr>
            <a:r>
              <a:rPr lang="en-US" sz="2000" b="1" i="1" dirty="0">
                <a:latin typeface="Calibri" pitchFamily="34" charset="0"/>
              </a:rPr>
              <a:t>Note</a:t>
            </a:r>
            <a:r>
              <a:rPr lang="en-US" sz="2000" dirty="0">
                <a:latin typeface="Calibri" pitchFamily="34" charset="0"/>
              </a:rPr>
              <a:t>:  In order to contribute to an HSA, you must be enrolled in a qualified HDHP and not enrolled in Medicare</a:t>
            </a:r>
          </a:p>
          <a:p>
            <a:pPr>
              <a:spcBef>
                <a:spcPct val="0"/>
              </a:spcBef>
              <a:defRPr/>
            </a:pPr>
            <a:endParaRPr lang="en-US" sz="2400" dirty="0"/>
          </a:p>
          <a:p>
            <a:pPr>
              <a:defRPr/>
            </a:pPr>
            <a:endParaRPr lang="en-US" dirty="0"/>
          </a:p>
        </p:txBody>
      </p:sp>
      <p:sp>
        <p:nvSpPr>
          <p:cNvPr id="28676" name="Slide Number Placeholder 2"/>
          <p:cNvSpPr>
            <a:spLocks/>
          </p:cNvSpPr>
          <p:nvPr/>
        </p:nvSpPr>
        <p:spPr bwMode="auto">
          <a:xfrm>
            <a:off x="8531225" y="5648325"/>
            <a:ext cx="549275" cy="396875"/>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a:spcBef>
                <a:spcPct val="20000"/>
              </a:spcBef>
              <a:buClr>
                <a:srgbClr val="DEAE00"/>
              </a:buClr>
              <a:buFont typeface="Arial" panose="020B0604020202020204" pitchFamily="34" charset="0"/>
              <a:buChar char="•"/>
              <a:defRPr>
                <a:solidFill>
                  <a:schemeClr val="tx1"/>
                </a:solidFill>
                <a:latin typeface="Franklin Gothic Book" panose="020B0503020102020204" pitchFamily="34" charset="0"/>
              </a:defRPr>
            </a:lvl3pPr>
            <a:lvl4pPr marL="1600200" indent="-228600">
              <a:spcBef>
                <a:spcPct val="20000"/>
              </a:spcBef>
              <a:buClr>
                <a:srgbClr val="B77BB4"/>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a:spcBef>
                <a:spcPct val="20000"/>
              </a:spcBef>
              <a:buClr>
                <a:srgbClr val="E0773C"/>
              </a:buClr>
              <a:buFont typeface="Arial" panose="020B0604020202020204" pitchFamily="34" charset="0"/>
              <a:buChar char="•"/>
              <a:defRPr sz="14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9pPr>
          </a:lstStyle>
          <a:p>
            <a:pPr algn="ctr" eaLnBrk="1" hangingPunct="1">
              <a:spcBef>
                <a:spcPct val="0"/>
              </a:spcBef>
              <a:buClrTx/>
              <a:buFontTx/>
              <a:buNone/>
            </a:pPr>
            <a:fld id="{E1D2A418-1407-4A71-B6EC-8AD8A180F9BF}" type="slidenum">
              <a:rPr lang="en-US" altLang="en-US" sz="1800">
                <a:solidFill>
                  <a:schemeClr val="bg1"/>
                </a:solidFill>
                <a:latin typeface="Arial" panose="020B0604020202020204" pitchFamily="34" charset="0"/>
              </a:rPr>
              <a:pPr algn="ctr" eaLnBrk="1" hangingPunct="1">
                <a:spcBef>
                  <a:spcPct val="0"/>
                </a:spcBef>
                <a:buClrTx/>
                <a:buFontTx/>
                <a:buNone/>
              </a:pPr>
              <a:t>18</a:t>
            </a:fld>
            <a:endParaRPr lang="en-US" altLang="en-US" sz="1800">
              <a:solidFill>
                <a:schemeClr val="bg1"/>
              </a:solidFill>
              <a:latin typeface="Arial" panose="020B0604020202020204" pitchFamily="34" charset="0"/>
            </a:endParaRPr>
          </a:p>
        </p:txBody>
      </p:sp>
      <p:sp>
        <p:nvSpPr>
          <p:cNvPr id="6" name="Oval 33"/>
          <p:cNvSpPr>
            <a:spLocks noChangeArrowheads="1"/>
          </p:cNvSpPr>
          <p:nvPr/>
        </p:nvSpPr>
        <p:spPr bwMode="auto">
          <a:xfrm>
            <a:off x="4343400" y="4495800"/>
            <a:ext cx="4737100" cy="1304925"/>
          </a:xfrm>
          <a:prstGeom prst="roundRect">
            <a:avLst>
              <a:gd name="adj" fmla="val 14190"/>
            </a:avLst>
          </a:prstGeom>
          <a:solidFill>
            <a:schemeClr val="accent4"/>
          </a:solidFill>
          <a:ln>
            <a:noFill/>
          </a:ln>
          <a:effectLst/>
        </p:spPr>
        <p:txBody>
          <a:bodyPr anchor="ctr"/>
          <a:lstStyle/>
          <a:p>
            <a:pPr marL="174625" indent="-174625" eaLnBrk="1" hangingPunct="1">
              <a:lnSpc>
                <a:spcPct val="86000"/>
              </a:lnSpc>
              <a:spcBef>
                <a:spcPct val="50000"/>
              </a:spcBef>
              <a:spcAft>
                <a:spcPct val="10000"/>
              </a:spcAft>
              <a:defRPr/>
            </a:pPr>
            <a:r>
              <a:rPr lang="en-US" sz="1400" b="1" dirty="0">
                <a:solidFill>
                  <a:schemeClr val="bg1"/>
                </a:solidFill>
                <a:latin typeface="Calibri" pitchFamily="34" charset="0"/>
              </a:rPr>
              <a:t>HSA Triple Tax Advantage</a:t>
            </a:r>
          </a:p>
          <a:p>
            <a:pPr marL="174625" indent="-174625" eaLnBrk="1" hangingPunct="1">
              <a:lnSpc>
                <a:spcPct val="86000"/>
              </a:lnSpc>
              <a:spcBef>
                <a:spcPct val="50000"/>
              </a:spcBef>
              <a:spcAft>
                <a:spcPct val="10000"/>
              </a:spcAft>
              <a:buFont typeface="Arial" pitchFamily="34" charset="0"/>
              <a:buChar char="•"/>
              <a:defRPr/>
            </a:pPr>
            <a:r>
              <a:rPr lang="en-US" sz="1400" dirty="0">
                <a:solidFill>
                  <a:schemeClr val="bg1"/>
                </a:solidFill>
                <a:latin typeface="Calibri" pitchFamily="34" charset="0"/>
              </a:rPr>
              <a:t>All contributions are tax-free</a:t>
            </a:r>
          </a:p>
          <a:p>
            <a:pPr marL="174625" indent="-174625" eaLnBrk="1" hangingPunct="1">
              <a:lnSpc>
                <a:spcPct val="86000"/>
              </a:lnSpc>
              <a:spcBef>
                <a:spcPct val="50000"/>
              </a:spcBef>
              <a:spcAft>
                <a:spcPct val="10000"/>
              </a:spcAft>
              <a:buFont typeface="Arial" pitchFamily="34" charset="0"/>
              <a:buChar char="•"/>
              <a:defRPr/>
            </a:pPr>
            <a:r>
              <a:rPr lang="en-US" sz="1400" dirty="0">
                <a:solidFill>
                  <a:schemeClr val="bg1"/>
                </a:solidFill>
                <a:latin typeface="Calibri" pitchFamily="34" charset="0"/>
              </a:rPr>
              <a:t>All interest earned is tax-free</a:t>
            </a:r>
          </a:p>
          <a:p>
            <a:pPr marL="174625" indent="-174625" eaLnBrk="1" hangingPunct="1">
              <a:lnSpc>
                <a:spcPct val="86000"/>
              </a:lnSpc>
              <a:spcBef>
                <a:spcPct val="50000"/>
              </a:spcBef>
              <a:spcAft>
                <a:spcPct val="10000"/>
              </a:spcAft>
              <a:buFont typeface="Arial" pitchFamily="34" charset="0"/>
              <a:buChar char="•"/>
              <a:defRPr/>
            </a:pPr>
            <a:r>
              <a:rPr lang="en-US" sz="1400" dirty="0">
                <a:solidFill>
                  <a:schemeClr val="bg1"/>
                </a:solidFill>
                <a:latin typeface="Calibri" pitchFamily="34" charset="0"/>
              </a:rPr>
              <a:t>All funds used for </a:t>
            </a:r>
            <a:r>
              <a:rPr lang="en-US" sz="1400" b="1" i="1" dirty="0">
                <a:solidFill>
                  <a:schemeClr val="bg1"/>
                </a:solidFill>
                <a:latin typeface="Calibri" pitchFamily="34" charset="0"/>
              </a:rPr>
              <a:t>qualified</a:t>
            </a:r>
            <a:r>
              <a:rPr lang="en-US" sz="1400" dirty="0">
                <a:solidFill>
                  <a:schemeClr val="bg1"/>
                </a:solidFill>
                <a:latin typeface="Calibri" pitchFamily="34" charset="0"/>
              </a:rPr>
              <a:t> medical expenses are tax-free</a:t>
            </a:r>
            <a:endParaRPr lang="en-US" sz="1400" b="1" dirty="0">
              <a:solidFill>
                <a:schemeClr val="bg1"/>
              </a:solidFill>
              <a:latin typeface="Calibri" pitchFamily="34" charset="0"/>
            </a:endParaRPr>
          </a:p>
        </p:txBody>
      </p:sp>
      <p:sp>
        <p:nvSpPr>
          <p:cNvPr id="7" name="Title 1"/>
          <p:cNvSpPr>
            <a:spLocks noGrp="1"/>
          </p:cNvSpPr>
          <p:nvPr>
            <p:ph type="title"/>
          </p:nvPr>
        </p:nvSpPr>
        <p:spPr>
          <a:xfrm>
            <a:off x="152400" y="503238"/>
            <a:ext cx="8229600" cy="868362"/>
          </a:xfrm>
        </p:spPr>
        <p:txBody>
          <a:bodyPr>
            <a:normAutofit fontScale="90000"/>
          </a:bodyPr>
          <a:lstStyle/>
          <a:p>
            <a:pPr>
              <a:defRPr/>
            </a:pPr>
            <a:r>
              <a:rPr lang="en-US" sz="3200" b="1" dirty="0">
                <a:latin typeface="Calibri" pitchFamily="34" charset="0"/>
              </a:rPr>
              <a:t>How Does a Health Savings Account (HSA) Work?</a:t>
            </a:r>
          </a:p>
        </p:txBody>
      </p:sp>
      <p:sp>
        <p:nvSpPr>
          <p:cNvPr id="2" name="Slide Number Placeholder 1">
            <a:extLst>
              <a:ext uri="{FF2B5EF4-FFF2-40B4-BE49-F238E27FC236}">
                <a16:creationId xmlns:a16="http://schemas.microsoft.com/office/drawing/2014/main" id="{95D42919-21B5-406F-AC2E-B0AAF46F3878}"/>
              </a:ext>
            </a:extLst>
          </p:cNvPr>
          <p:cNvSpPr>
            <a:spLocks noGrp="1"/>
          </p:cNvSpPr>
          <p:nvPr>
            <p:ph type="sldNum" sz="quarter" idx="12"/>
          </p:nvPr>
        </p:nvSpPr>
        <p:spPr/>
        <p:txBody>
          <a:bodyPr/>
          <a:lstStyle/>
          <a:p>
            <a:fld id="{AA269C83-254E-4507-A77E-F811EA1FBE29}" type="slidenum">
              <a:rPr lang="en-US" smtClean="0"/>
              <a:pPr/>
              <a:t>18</a:t>
            </a:fld>
            <a:endParaRPr lang="en-US"/>
          </a:p>
        </p:txBody>
      </p:sp>
    </p:spTree>
    <p:extLst>
      <p:ext uri="{BB962C8B-B14F-4D97-AF65-F5344CB8AC3E}">
        <p14:creationId xmlns:p14="http://schemas.microsoft.com/office/powerpoint/2010/main" val="2662302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229600" cy="868362"/>
          </a:xfrm>
        </p:spPr>
        <p:txBody>
          <a:bodyPr>
            <a:normAutofit/>
          </a:bodyPr>
          <a:lstStyle/>
          <a:p>
            <a:pPr>
              <a:defRPr/>
            </a:pPr>
            <a:r>
              <a:rPr lang="en-US" sz="3200" b="1" dirty="0">
                <a:latin typeface="Calibri" pitchFamily="34" charset="0"/>
              </a:rPr>
              <a:t>PPO HSA $2000</a:t>
            </a:r>
          </a:p>
        </p:txBody>
      </p:sp>
      <p:sp>
        <p:nvSpPr>
          <p:cNvPr id="3" name="Content Placeholder 2"/>
          <p:cNvSpPr>
            <a:spLocks noGrp="1"/>
          </p:cNvSpPr>
          <p:nvPr>
            <p:ph idx="1"/>
          </p:nvPr>
        </p:nvSpPr>
        <p:spPr>
          <a:xfrm>
            <a:off x="152400" y="1265237"/>
            <a:ext cx="8229600" cy="4754563"/>
          </a:xfrm>
        </p:spPr>
        <p:txBody>
          <a:bodyPr>
            <a:normAutofit fontScale="25000" lnSpcReduction="20000"/>
          </a:bodyPr>
          <a:lstStyle/>
          <a:p>
            <a:pPr>
              <a:defRPr/>
            </a:pPr>
            <a:r>
              <a:rPr lang="en-US" sz="7200" dirty="0">
                <a:latin typeface="Calibri" pitchFamily="34" charset="0"/>
              </a:rPr>
              <a:t>$2,000 individual/$4,000 family deductible</a:t>
            </a:r>
          </a:p>
          <a:p>
            <a:pPr lvl="1">
              <a:defRPr/>
            </a:pPr>
            <a:r>
              <a:rPr lang="en-US" sz="6400" dirty="0">
                <a:solidFill>
                  <a:schemeClr val="tx1"/>
                </a:solidFill>
                <a:latin typeface="Calibri" pitchFamily="34" charset="0"/>
              </a:rPr>
              <a:t>Dependents under family coverage must meet the $4,000 deductible before the plan will start paying  </a:t>
            </a:r>
          </a:p>
          <a:p>
            <a:pPr>
              <a:defRPr/>
            </a:pPr>
            <a:endParaRPr lang="en-US" sz="6400" dirty="0">
              <a:latin typeface="Calibri" pitchFamily="34" charset="0"/>
            </a:endParaRPr>
          </a:p>
          <a:p>
            <a:pPr>
              <a:defRPr/>
            </a:pPr>
            <a:r>
              <a:rPr lang="en-US" sz="7200" dirty="0">
                <a:latin typeface="Calibri" pitchFamily="34" charset="0"/>
              </a:rPr>
              <a:t>90%/10% co-insurance in-network for </a:t>
            </a:r>
            <a:r>
              <a:rPr lang="en-US" sz="7200" b="1" dirty="0">
                <a:latin typeface="Calibri" pitchFamily="34" charset="0"/>
              </a:rPr>
              <a:t>all medical costs after deductible</a:t>
            </a:r>
          </a:p>
          <a:p>
            <a:pPr>
              <a:defRPr/>
            </a:pPr>
            <a:endParaRPr lang="en-US" sz="7200" dirty="0">
              <a:latin typeface="Calibri" pitchFamily="34" charset="0"/>
            </a:endParaRPr>
          </a:p>
          <a:p>
            <a:pPr>
              <a:defRPr/>
            </a:pPr>
            <a:r>
              <a:rPr lang="en-US" sz="7200" dirty="0">
                <a:latin typeface="Calibri" pitchFamily="34" charset="0"/>
              </a:rPr>
              <a:t>Preventive care services covered at 100% outside of the deductible</a:t>
            </a:r>
          </a:p>
          <a:p>
            <a:pPr marL="109728" indent="0">
              <a:buNone/>
              <a:defRPr/>
            </a:pPr>
            <a:endParaRPr lang="en-US" sz="7200" dirty="0">
              <a:latin typeface="Calibri" pitchFamily="34" charset="0"/>
            </a:endParaRPr>
          </a:p>
          <a:p>
            <a:pPr>
              <a:defRPr/>
            </a:pPr>
            <a:r>
              <a:rPr lang="en-US" sz="7200" dirty="0">
                <a:latin typeface="Calibri" pitchFamily="34" charset="0"/>
              </a:rPr>
              <a:t>$3,500 individual/$7,000 family out of pocket maximum</a:t>
            </a:r>
          </a:p>
          <a:p>
            <a:pPr>
              <a:defRPr/>
            </a:pPr>
            <a:endParaRPr lang="en-US" sz="6400" dirty="0">
              <a:latin typeface="Calibri" pitchFamily="34" charset="0"/>
            </a:endParaRPr>
          </a:p>
          <a:p>
            <a:pPr>
              <a:defRPr/>
            </a:pPr>
            <a:r>
              <a:rPr lang="en-US" sz="7200" b="1" dirty="0">
                <a:latin typeface="Calibri" pitchFamily="34" charset="0"/>
              </a:rPr>
              <a:t>Drug copays</a:t>
            </a:r>
            <a:r>
              <a:rPr lang="en-US" sz="7200" dirty="0">
                <a:latin typeface="Calibri" pitchFamily="34" charset="0"/>
              </a:rPr>
              <a:t>: </a:t>
            </a:r>
          </a:p>
          <a:p>
            <a:pPr lvl="1">
              <a:defRPr/>
            </a:pPr>
            <a:r>
              <a:rPr lang="en-US" sz="6600" dirty="0">
                <a:solidFill>
                  <a:schemeClr val="tx1"/>
                </a:solidFill>
                <a:latin typeface="Calibri" pitchFamily="34" charset="0"/>
              </a:rPr>
              <a:t>$15/$40/$75/20% up to $200</a:t>
            </a:r>
          </a:p>
          <a:p>
            <a:pPr lvl="1">
              <a:defRPr/>
            </a:pPr>
            <a:r>
              <a:rPr lang="en-US" sz="6400" dirty="0">
                <a:solidFill>
                  <a:schemeClr val="tx1"/>
                </a:solidFill>
                <a:latin typeface="Calibri" pitchFamily="34" charset="0"/>
              </a:rPr>
              <a:t>Copays for approved preventive care drugs before deductible (please see ESI’s list of approved preventive drugs); copays do not accumulate towards deductible, but do accumulate towards the out-of-pocket maximum </a:t>
            </a:r>
          </a:p>
          <a:p>
            <a:pPr lvl="1">
              <a:defRPr/>
            </a:pPr>
            <a:r>
              <a:rPr lang="en-US" sz="6400" dirty="0">
                <a:solidFill>
                  <a:schemeClr val="tx1"/>
                </a:solidFill>
                <a:latin typeface="Calibri" pitchFamily="34" charset="0"/>
              </a:rPr>
              <a:t>Non-preventive drugs count towards deductible and out-of-pocket maximum</a:t>
            </a:r>
          </a:p>
          <a:p>
            <a:pPr lvl="1">
              <a:defRPr/>
            </a:pPr>
            <a:r>
              <a:rPr lang="en-US" sz="6400" dirty="0">
                <a:solidFill>
                  <a:schemeClr val="tx1"/>
                </a:solidFill>
                <a:latin typeface="Calibri" pitchFamily="34" charset="0"/>
              </a:rPr>
              <a:t>Copays for all drugs after deductible is met</a:t>
            </a:r>
          </a:p>
          <a:p>
            <a:pPr>
              <a:defRPr/>
            </a:pPr>
            <a:endParaRPr lang="en-US" sz="3300" dirty="0">
              <a:solidFill>
                <a:schemeClr val="tx1">
                  <a:lumMod val="65000"/>
                  <a:lumOff val="35000"/>
                </a:schemeClr>
              </a:solidFill>
              <a:latin typeface="Calibri" pitchFamily="34" charset="0"/>
            </a:endParaRPr>
          </a:p>
          <a:p>
            <a:pPr>
              <a:defRPr/>
            </a:pPr>
            <a:endParaRPr lang="en-US" i="1" dirty="0">
              <a:latin typeface="Calibri" pitchFamily="34" charset="0"/>
            </a:endParaRPr>
          </a:p>
          <a:p>
            <a:pPr>
              <a:buFont typeface="Arial" panose="020B0604020202020204" pitchFamily="34" charset="0"/>
              <a:buNone/>
              <a:defRPr/>
            </a:pPr>
            <a:r>
              <a:rPr lang="en-US" i="1" dirty="0">
                <a:latin typeface="Calibri" pitchFamily="34" charset="0"/>
              </a:rPr>
              <a:t> </a:t>
            </a:r>
          </a:p>
          <a:p>
            <a:pPr>
              <a:defRPr/>
            </a:pPr>
            <a:endParaRPr lang="en-US" dirty="0"/>
          </a:p>
        </p:txBody>
      </p:sp>
      <p:sp>
        <p:nvSpPr>
          <p:cNvPr id="29700" name="Slide Number Placeholder 2"/>
          <p:cNvSpPr>
            <a:spLocks/>
          </p:cNvSpPr>
          <p:nvPr/>
        </p:nvSpPr>
        <p:spPr bwMode="auto">
          <a:xfrm>
            <a:off x="8531225" y="5638800"/>
            <a:ext cx="549275" cy="396875"/>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6D6F806B-4C71-4A37-8B98-C77C9083CBB0}" type="slidenum">
              <a:rPr lang="en-US" altLang="en-US">
                <a:solidFill>
                  <a:schemeClr val="bg1"/>
                </a:solidFill>
              </a:rPr>
              <a:pPr algn="ctr" eaLnBrk="1" hangingPunct="1"/>
              <a:t>19</a:t>
            </a:fld>
            <a:endParaRPr lang="en-US" altLang="en-US" dirty="0">
              <a:solidFill>
                <a:schemeClr val="bg1"/>
              </a:solidFill>
            </a:endParaRPr>
          </a:p>
        </p:txBody>
      </p:sp>
      <p:sp>
        <p:nvSpPr>
          <p:cNvPr id="4" name="Slide Number Placeholder 3">
            <a:extLst>
              <a:ext uri="{FF2B5EF4-FFF2-40B4-BE49-F238E27FC236}">
                <a16:creationId xmlns:a16="http://schemas.microsoft.com/office/drawing/2014/main" id="{5DA510EE-9EBC-44B5-949F-A0717C53448A}"/>
              </a:ext>
            </a:extLst>
          </p:cNvPr>
          <p:cNvSpPr>
            <a:spLocks noGrp="1"/>
          </p:cNvSpPr>
          <p:nvPr>
            <p:ph type="sldNum" sz="quarter" idx="12"/>
          </p:nvPr>
        </p:nvSpPr>
        <p:spPr/>
        <p:txBody>
          <a:bodyPr/>
          <a:lstStyle/>
          <a:p>
            <a:fld id="{AA269C83-254E-4507-A77E-F811EA1FBE29}" type="slidenum">
              <a:rPr lang="en-US" smtClean="0"/>
              <a:pPr/>
              <a:t>19</a:t>
            </a:fld>
            <a:endParaRPr lang="en-US"/>
          </a:p>
        </p:txBody>
      </p:sp>
    </p:spTree>
    <p:extLst>
      <p:ext uri="{BB962C8B-B14F-4D97-AF65-F5344CB8AC3E}">
        <p14:creationId xmlns:p14="http://schemas.microsoft.com/office/powerpoint/2010/main" val="450096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ctr"/>
            <a:r>
              <a:rPr lang="en-US" sz="4000" dirty="0">
                <a:ln w="0"/>
                <a:solidFill>
                  <a:schemeClr val="tx2"/>
                </a:solidFill>
                <a:effectLst/>
                <a:latin typeface="Calibri" panose="020F0502020204030204" pitchFamily="34" charset="0"/>
              </a:rPr>
              <a:t>Medical &amp; Prescription Drug Plans</a:t>
            </a:r>
          </a:p>
        </p:txBody>
      </p:sp>
      <p:sp>
        <p:nvSpPr>
          <p:cNvPr id="3" name="Slide Number Placeholder 2">
            <a:extLst>
              <a:ext uri="{FF2B5EF4-FFF2-40B4-BE49-F238E27FC236}">
                <a16:creationId xmlns:a16="http://schemas.microsoft.com/office/drawing/2014/main" id="{01E3A617-30A7-4B94-8220-E41F011F8EBB}"/>
              </a:ext>
            </a:extLst>
          </p:cNvPr>
          <p:cNvSpPr>
            <a:spLocks noGrp="1"/>
          </p:cNvSpPr>
          <p:nvPr>
            <p:ph type="sldNum" sz="quarter" idx="12"/>
          </p:nvPr>
        </p:nvSpPr>
        <p:spPr/>
        <p:txBody>
          <a:bodyPr/>
          <a:lstStyle/>
          <a:p>
            <a:fld id="{AA269C83-254E-4507-A77E-F811EA1FBE29}" type="slidenum">
              <a:rPr lang="en-US" smtClean="0"/>
              <a:pPr/>
              <a:t>2</a:t>
            </a:fld>
            <a:endParaRPr lang="en-US"/>
          </a:p>
        </p:txBody>
      </p:sp>
    </p:spTree>
    <p:extLst>
      <p:ext uri="{BB962C8B-B14F-4D97-AF65-F5344CB8AC3E}">
        <p14:creationId xmlns:p14="http://schemas.microsoft.com/office/powerpoint/2010/main" val="1000276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229600" cy="1066800"/>
          </a:xfrm>
        </p:spPr>
        <p:txBody>
          <a:bodyPr/>
          <a:lstStyle/>
          <a:p>
            <a:pPr>
              <a:defRPr/>
            </a:pPr>
            <a:r>
              <a:rPr lang="en-US" sz="3200" b="1" dirty="0">
                <a:latin typeface="Calibri" pitchFamily="34" charset="0"/>
              </a:rPr>
              <a:t>PPO $3000</a:t>
            </a:r>
          </a:p>
        </p:txBody>
      </p:sp>
      <p:sp>
        <p:nvSpPr>
          <p:cNvPr id="28675" name="Content Placeholder 2"/>
          <p:cNvSpPr>
            <a:spLocks noGrp="1"/>
          </p:cNvSpPr>
          <p:nvPr>
            <p:ph idx="1"/>
          </p:nvPr>
        </p:nvSpPr>
        <p:spPr>
          <a:xfrm>
            <a:off x="76200" y="1371600"/>
            <a:ext cx="8229600" cy="4373563"/>
          </a:xfrm>
        </p:spPr>
        <p:txBody>
          <a:bodyPr>
            <a:normAutofit fontScale="25000" lnSpcReduction="20000"/>
          </a:bodyPr>
          <a:lstStyle/>
          <a:p>
            <a:pPr>
              <a:defRPr/>
            </a:pPr>
            <a:r>
              <a:rPr lang="en-US" sz="6400" dirty="0">
                <a:latin typeface="Calibri" pitchFamily="34" charset="0"/>
              </a:rPr>
              <a:t>$3,000 individual/$6,000 family deductible</a:t>
            </a:r>
          </a:p>
          <a:p>
            <a:pPr lvl="1">
              <a:defRPr/>
            </a:pPr>
            <a:r>
              <a:rPr lang="en-US" sz="5600" dirty="0">
                <a:solidFill>
                  <a:schemeClr val="tx1"/>
                </a:solidFill>
                <a:latin typeface="Calibri" pitchFamily="34" charset="0"/>
              </a:rPr>
              <a:t>One person can meet the $3,000 deductible and the plan will start paying for that person even if $6,000 for family hasn’t been satisfied</a:t>
            </a:r>
          </a:p>
          <a:p>
            <a:pPr lvl="1">
              <a:defRPr/>
            </a:pPr>
            <a:endParaRPr lang="en-US" sz="5600" dirty="0">
              <a:solidFill>
                <a:schemeClr val="tx1"/>
              </a:solidFill>
              <a:latin typeface="Calibri" pitchFamily="34" charset="0"/>
            </a:endParaRPr>
          </a:p>
          <a:p>
            <a:pPr>
              <a:defRPr/>
            </a:pPr>
            <a:r>
              <a:rPr lang="en-US" sz="6400" dirty="0">
                <a:latin typeface="Calibri" pitchFamily="34" charset="0"/>
              </a:rPr>
              <a:t>100% co-insurance in-network for </a:t>
            </a:r>
            <a:r>
              <a:rPr lang="en-US" sz="6400" b="1" dirty="0">
                <a:latin typeface="Calibri" pitchFamily="34" charset="0"/>
              </a:rPr>
              <a:t>medical after deductible</a:t>
            </a:r>
          </a:p>
          <a:p>
            <a:pPr>
              <a:defRPr/>
            </a:pPr>
            <a:endParaRPr lang="en-US" sz="6400" b="1" dirty="0">
              <a:latin typeface="Calibri" pitchFamily="34" charset="0"/>
            </a:endParaRPr>
          </a:p>
          <a:p>
            <a:pPr>
              <a:defRPr/>
            </a:pPr>
            <a:r>
              <a:rPr lang="en-US" sz="6400" dirty="0">
                <a:latin typeface="Calibri" pitchFamily="34" charset="0"/>
              </a:rPr>
              <a:t>Preventive care services covered at 100% outside of the deductible</a:t>
            </a:r>
          </a:p>
          <a:p>
            <a:pPr>
              <a:defRPr/>
            </a:pPr>
            <a:endParaRPr lang="en-US" sz="6400" dirty="0">
              <a:latin typeface="Calibri" pitchFamily="34" charset="0"/>
            </a:endParaRPr>
          </a:p>
          <a:p>
            <a:pPr>
              <a:defRPr/>
            </a:pPr>
            <a:r>
              <a:rPr lang="en-US" sz="6400" dirty="0">
                <a:latin typeface="Calibri" pitchFamily="34" charset="0"/>
              </a:rPr>
              <a:t>$4,000 individual/$8,000 family out of pocket maximum</a:t>
            </a:r>
          </a:p>
          <a:p>
            <a:pPr marL="109728" indent="0">
              <a:buNone/>
              <a:defRPr/>
            </a:pPr>
            <a:endParaRPr lang="en-US" sz="5600" dirty="0">
              <a:latin typeface="Calibri" pitchFamily="34" charset="0"/>
            </a:endParaRPr>
          </a:p>
          <a:p>
            <a:pPr>
              <a:defRPr/>
            </a:pPr>
            <a:r>
              <a:rPr lang="en-US" sz="6400" dirty="0">
                <a:latin typeface="Calibri" pitchFamily="34" charset="0"/>
              </a:rPr>
              <a:t>Drug copays: </a:t>
            </a:r>
          </a:p>
          <a:p>
            <a:pPr lvl="1">
              <a:defRPr/>
            </a:pPr>
            <a:r>
              <a:rPr lang="en-US" sz="6000" dirty="0">
                <a:solidFill>
                  <a:schemeClr val="tx1"/>
                </a:solidFill>
                <a:latin typeface="Calibri" pitchFamily="34" charset="0"/>
              </a:rPr>
              <a:t>$15/$40/$75/20% up to $200</a:t>
            </a:r>
          </a:p>
          <a:p>
            <a:pPr lvl="1">
              <a:defRPr/>
            </a:pPr>
            <a:r>
              <a:rPr lang="en-US" sz="5600" dirty="0">
                <a:solidFill>
                  <a:schemeClr val="tx1"/>
                </a:solidFill>
                <a:latin typeface="Calibri" pitchFamily="34" charset="0"/>
              </a:rPr>
              <a:t>Copays for approved preventive care drugs before deductible (please see ESI’s list of approved preventive drugs); copays do not accumulate towards deductible, but do accumulate towards the out-of-pocket maximum </a:t>
            </a:r>
          </a:p>
          <a:p>
            <a:pPr lvl="1">
              <a:defRPr/>
            </a:pPr>
            <a:r>
              <a:rPr lang="en-US" sz="5600" dirty="0">
                <a:solidFill>
                  <a:schemeClr val="tx1"/>
                </a:solidFill>
                <a:latin typeface="Calibri" pitchFamily="34" charset="0"/>
              </a:rPr>
              <a:t>Non-preventive drugs count towards deductible and out-of-pocket maximum</a:t>
            </a:r>
          </a:p>
          <a:p>
            <a:pPr lvl="1">
              <a:defRPr/>
            </a:pPr>
            <a:r>
              <a:rPr lang="en-US" sz="5600" dirty="0">
                <a:solidFill>
                  <a:schemeClr val="tx1"/>
                </a:solidFill>
                <a:latin typeface="Calibri" pitchFamily="34" charset="0"/>
              </a:rPr>
              <a:t>Copays for all drugs after deductible is met</a:t>
            </a:r>
          </a:p>
          <a:p>
            <a:pPr>
              <a:defRPr/>
            </a:pPr>
            <a:endParaRPr lang="en-US" sz="2000" dirty="0">
              <a:latin typeface="Calibri" pitchFamily="34" charset="0"/>
            </a:endParaRPr>
          </a:p>
          <a:p>
            <a:pPr>
              <a:defRPr/>
            </a:pPr>
            <a:endParaRPr lang="en-US" sz="2000" i="1" dirty="0">
              <a:solidFill>
                <a:schemeClr val="tx1">
                  <a:lumMod val="65000"/>
                  <a:lumOff val="35000"/>
                </a:schemeClr>
              </a:solidFill>
              <a:latin typeface="Calibri" pitchFamily="34" charset="0"/>
            </a:endParaRPr>
          </a:p>
          <a:p>
            <a:pPr>
              <a:defRPr/>
            </a:pPr>
            <a:endParaRPr lang="en-US" sz="1800" dirty="0"/>
          </a:p>
        </p:txBody>
      </p:sp>
      <p:sp>
        <p:nvSpPr>
          <p:cNvPr id="31748" name="Slide Number Placeholder 2"/>
          <p:cNvSpPr>
            <a:spLocks/>
          </p:cNvSpPr>
          <p:nvPr/>
        </p:nvSpPr>
        <p:spPr bwMode="auto">
          <a:xfrm>
            <a:off x="8531225" y="5648325"/>
            <a:ext cx="549275" cy="396875"/>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a:spcBef>
                <a:spcPct val="20000"/>
              </a:spcBef>
              <a:buClr>
                <a:srgbClr val="DEAE00"/>
              </a:buClr>
              <a:buFont typeface="Arial" panose="020B0604020202020204" pitchFamily="34" charset="0"/>
              <a:buChar char="•"/>
              <a:defRPr>
                <a:solidFill>
                  <a:schemeClr val="tx1"/>
                </a:solidFill>
                <a:latin typeface="Franklin Gothic Book" panose="020B0503020102020204" pitchFamily="34" charset="0"/>
              </a:defRPr>
            </a:lvl3pPr>
            <a:lvl4pPr marL="1600200" indent="-228600">
              <a:spcBef>
                <a:spcPct val="20000"/>
              </a:spcBef>
              <a:buClr>
                <a:srgbClr val="B77BB4"/>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a:spcBef>
                <a:spcPct val="20000"/>
              </a:spcBef>
              <a:buClr>
                <a:srgbClr val="E0773C"/>
              </a:buClr>
              <a:buFont typeface="Arial" panose="020B0604020202020204" pitchFamily="34" charset="0"/>
              <a:buChar char="•"/>
              <a:defRPr sz="14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9pPr>
          </a:lstStyle>
          <a:p>
            <a:pPr algn="ctr" eaLnBrk="1" hangingPunct="1">
              <a:spcBef>
                <a:spcPct val="0"/>
              </a:spcBef>
              <a:buClrTx/>
              <a:buFontTx/>
              <a:buNone/>
            </a:pPr>
            <a:fld id="{44E2F2A1-1CCB-4FE0-A7E0-B1F2F89391FB}" type="slidenum">
              <a:rPr lang="en-US" altLang="en-US" sz="1800">
                <a:solidFill>
                  <a:schemeClr val="bg1"/>
                </a:solidFill>
                <a:latin typeface="Arial" panose="020B0604020202020204" pitchFamily="34" charset="0"/>
              </a:rPr>
              <a:pPr algn="ctr" eaLnBrk="1" hangingPunct="1">
                <a:spcBef>
                  <a:spcPct val="0"/>
                </a:spcBef>
                <a:buClrTx/>
                <a:buFontTx/>
                <a:buNone/>
              </a:pPr>
              <a:t>20</a:t>
            </a:fld>
            <a:endParaRPr lang="en-US" altLang="en-US" sz="1800">
              <a:solidFill>
                <a:schemeClr val="bg1"/>
              </a:solidFill>
              <a:latin typeface="Arial" panose="020B0604020202020204" pitchFamily="34" charset="0"/>
            </a:endParaRPr>
          </a:p>
        </p:txBody>
      </p:sp>
      <p:sp>
        <p:nvSpPr>
          <p:cNvPr id="3" name="Slide Number Placeholder 2">
            <a:extLst>
              <a:ext uri="{FF2B5EF4-FFF2-40B4-BE49-F238E27FC236}">
                <a16:creationId xmlns:a16="http://schemas.microsoft.com/office/drawing/2014/main" id="{2F4E1026-F242-46DB-9D55-AA5A2CDA0E65}"/>
              </a:ext>
            </a:extLst>
          </p:cNvPr>
          <p:cNvSpPr>
            <a:spLocks noGrp="1"/>
          </p:cNvSpPr>
          <p:nvPr>
            <p:ph type="sldNum" sz="quarter" idx="12"/>
          </p:nvPr>
        </p:nvSpPr>
        <p:spPr/>
        <p:txBody>
          <a:bodyPr/>
          <a:lstStyle/>
          <a:p>
            <a:fld id="{AA269C83-254E-4507-A77E-F811EA1FBE29}" type="slidenum">
              <a:rPr lang="en-US" smtClean="0"/>
              <a:pPr/>
              <a:t>20</a:t>
            </a:fld>
            <a:endParaRPr lang="en-US"/>
          </a:p>
        </p:txBody>
      </p:sp>
    </p:spTree>
    <p:extLst>
      <p:ext uri="{BB962C8B-B14F-4D97-AF65-F5344CB8AC3E}">
        <p14:creationId xmlns:p14="http://schemas.microsoft.com/office/powerpoint/2010/main" val="1626754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229600" cy="1066800"/>
          </a:xfrm>
        </p:spPr>
        <p:txBody>
          <a:bodyPr/>
          <a:lstStyle/>
          <a:p>
            <a:pPr eaLnBrk="1" hangingPunct="1">
              <a:defRPr/>
            </a:pPr>
            <a:r>
              <a:rPr lang="en-US" sz="3200" b="1" dirty="0">
                <a:latin typeface="Calibri" pitchFamily="34" charset="0"/>
              </a:rPr>
              <a:t>HMO $3000 </a:t>
            </a:r>
            <a:endParaRPr lang="en-US" sz="3200" b="1" i="1" dirty="0">
              <a:latin typeface="Calibri" pitchFamily="34" charset="0"/>
            </a:endParaRPr>
          </a:p>
        </p:txBody>
      </p:sp>
      <p:sp>
        <p:nvSpPr>
          <p:cNvPr id="29699" name="Content Placeholder 2"/>
          <p:cNvSpPr>
            <a:spLocks noGrp="1"/>
          </p:cNvSpPr>
          <p:nvPr>
            <p:ph idx="1"/>
          </p:nvPr>
        </p:nvSpPr>
        <p:spPr>
          <a:xfrm>
            <a:off x="152400" y="1341437"/>
            <a:ext cx="8229600" cy="4373563"/>
          </a:xfrm>
        </p:spPr>
        <p:txBody>
          <a:bodyPr>
            <a:normAutofit fontScale="25000" lnSpcReduction="20000"/>
          </a:bodyPr>
          <a:lstStyle/>
          <a:p>
            <a:pPr>
              <a:defRPr/>
            </a:pPr>
            <a:r>
              <a:rPr lang="en-US" sz="6400" b="1" dirty="0">
                <a:latin typeface="Calibri" pitchFamily="34" charset="0"/>
              </a:rPr>
              <a:t>Anthem </a:t>
            </a:r>
            <a:r>
              <a:rPr lang="en-US" sz="6400" b="1" dirty="0" err="1">
                <a:latin typeface="Calibri" pitchFamily="34" charset="0"/>
              </a:rPr>
              <a:t>Healthkeepers</a:t>
            </a:r>
            <a:r>
              <a:rPr lang="en-US" sz="6400" b="1" dirty="0">
                <a:latin typeface="Calibri" pitchFamily="34" charset="0"/>
              </a:rPr>
              <a:t> HMO network of providers; out-of-network coverage is limited and must be pre-authorized.   </a:t>
            </a:r>
            <a:endParaRPr lang="en-US" sz="6400" dirty="0">
              <a:latin typeface="Calibri" pitchFamily="34" charset="0"/>
            </a:endParaRPr>
          </a:p>
          <a:p>
            <a:pPr>
              <a:defRPr/>
            </a:pPr>
            <a:endParaRPr lang="en-US" sz="5600" dirty="0">
              <a:latin typeface="Calibri" pitchFamily="34" charset="0"/>
            </a:endParaRPr>
          </a:p>
          <a:p>
            <a:pPr>
              <a:defRPr/>
            </a:pPr>
            <a:r>
              <a:rPr lang="en-US" sz="6400" dirty="0">
                <a:latin typeface="Calibri" pitchFamily="34" charset="0"/>
              </a:rPr>
              <a:t>$3,000 individual/$6,000 family deductible</a:t>
            </a:r>
          </a:p>
          <a:p>
            <a:pPr lvl="1">
              <a:defRPr/>
            </a:pPr>
            <a:r>
              <a:rPr lang="en-US" sz="5600" dirty="0">
                <a:solidFill>
                  <a:schemeClr val="tx1"/>
                </a:solidFill>
                <a:latin typeface="Calibri" pitchFamily="34" charset="0"/>
              </a:rPr>
              <a:t>One person can meet the $3,000 deductible and the plan will start paying for that person even if $6,000 for family hasn’t been satisfied</a:t>
            </a:r>
          </a:p>
          <a:p>
            <a:pPr lvl="1">
              <a:defRPr/>
            </a:pPr>
            <a:endParaRPr lang="en-US" sz="5600" dirty="0">
              <a:solidFill>
                <a:schemeClr val="tx1"/>
              </a:solidFill>
              <a:latin typeface="Calibri" pitchFamily="34" charset="0"/>
            </a:endParaRPr>
          </a:p>
          <a:p>
            <a:pPr>
              <a:defRPr/>
            </a:pPr>
            <a:r>
              <a:rPr lang="en-US" sz="6400" dirty="0">
                <a:latin typeface="Calibri" pitchFamily="34" charset="0"/>
              </a:rPr>
              <a:t>100% co-insurance in-network for </a:t>
            </a:r>
            <a:r>
              <a:rPr lang="en-US" sz="6400" b="1" dirty="0">
                <a:latin typeface="Calibri" pitchFamily="34" charset="0"/>
              </a:rPr>
              <a:t>medical after deductible</a:t>
            </a:r>
          </a:p>
          <a:p>
            <a:pPr>
              <a:defRPr/>
            </a:pPr>
            <a:endParaRPr lang="en-US" sz="6400" b="1" dirty="0">
              <a:latin typeface="Calibri" pitchFamily="34" charset="0"/>
            </a:endParaRPr>
          </a:p>
          <a:p>
            <a:pPr>
              <a:defRPr/>
            </a:pPr>
            <a:r>
              <a:rPr lang="en-US" sz="6400" dirty="0">
                <a:latin typeface="Calibri" pitchFamily="34" charset="0"/>
              </a:rPr>
              <a:t>Preventive care services covered at 100% outside of the deductible</a:t>
            </a:r>
          </a:p>
          <a:p>
            <a:pPr>
              <a:defRPr/>
            </a:pPr>
            <a:endParaRPr lang="en-US" sz="6400" dirty="0">
              <a:latin typeface="Calibri" pitchFamily="34" charset="0"/>
            </a:endParaRPr>
          </a:p>
          <a:p>
            <a:pPr>
              <a:defRPr/>
            </a:pPr>
            <a:r>
              <a:rPr lang="en-US" sz="6400" dirty="0">
                <a:latin typeface="Calibri" pitchFamily="34" charset="0"/>
              </a:rPr>
              <a:t>$4,000 individual/$8,000 family out of pocket maximum</a:t>
            </a:r>
          </a:p>
          <a:p>
            <a:pPr marL="109728" indent="0">
              <a:buNone/>
              <a:defRPr/>
            </a:pPr>
            <a:endParaRPr lang="en-US" sz="5600" dirty="0">
              <a:latin typeface="Calibri" pitchFamily="34" charset="0"/>
            </a:endParaRPr>
          </a:p>
          <a:p>
            <a:pPr>
              <a:defRPr/>
            </a:pPr>
            <a:r>
              <a:rPr lang="en-US" sz="6400" dirty="0">
                <a:latin typeface="Calibri" pitchFamily="34" charset="0"/>
              </a:rPr>
              <a:t>Drug copays: </a:t>
            </a:r>
          </a:p>
          <a:p>
            <a:pPr lvl="1">
              <a:defRPr/>
            </a:pPr>
            <a:r>
              <a:rPr lang="en-US" sz="6000" dirty="0">
                <a:solidFill>
                  <a:schemeClr val="tx1"/>
                </a:solidFill>
                <a:latin typeface="Calibri" pitchFamily="34" charset="0"/>
              </a:rPr>
              <a:t>$15/$40/$75/20% up to $200</a:t>
            </a:r>
          </a:p>
          <a:p>
            <a:pPr lvl="1">
              <a:defRPr/>
            </a:pPr>
            <a:r>
              <a:rPr lang="en-US" sz="5600" dirty="0">
                <a:solidFill>
                  <a:schemeClr val="tx1"/>
                </a:solidFill>
                <a:latin typeface="Calibri" pitchFamily="34" charset="0"/>
              </a:rPr>
              <a:t>Copays for approved preventive care drugs before deductible (please see ESI’s list of approved preventive drugs); copays do not accumulate towards deductible, but do accumulate towards the out-of-pocket maximum </a:t>
            </a:r>
          </a:p>
          <a:p>
            <a:pPr lvl="1">
              <a:defRPr/>
            </a:pPr>
            <a:r>
              <a:rPr lang="en-US" sz="5600" dirty="0">
                <a:solidFill>
                  <a:schemeClr val="tx1"/>
                </a:solidFill>
                <a:latin typeface="Calibri" pitchFamily="34" charset="0"/>
              </a:rPr>
              <a:t>Non-preventive drugs count towards deductible and out-of-pocket maximum</a:t>
            </a:r>
          </a:p>
          <a:p>
            <a:pPr lvl="1">
              <a:defRPr/>
            </a:pPr>
            <a:r>
              <a:rPr lang="en-US" sz="5600" dirty="0">
                <a:solidFill>
                  <a:schemeClr val="tx1"/>
                </a:solidFill>
                <a:latin typeface="Calibri" pitchFamily="34" charset="0"/>
              </a:rPr>
              <a:t>Copays for all drugs after deductible is met</a:t>
            </a:r>
          </a:p>
          <a:p>
            <a:pPr marL="109728" indent="0">
              <a:buNone/>
              <a:defRPr/>
            </a:pPr>
            <a:endParaRPr lang="en-US" sz="2000" dirty="0">
              <a:solidFill>
                <a:schemeClr val="tx1">
                  <a:lumMod val="65000"/>
                  <a:lumOff val="35000"/>
                </a:schemeClr>
              </a:solidFill>
              <a:latin typeface="Calibri" pitchFamily="34" charset="0"/>
            </a:endParaRPr>
          </a:p>
          <a:p>
            <a:pPr>
              <a:buFont typeface="Arial" panose="020B0604020202020204" pitchFamily="34" charset="0"/>
              <a:buNone/>
              <a:defRPr/>
            </a:pPr>
            <a:endParaRPr lang="en-US" sz="2000" dirty="0">
              <a:solidFill>
                <a:schemeClr val="tx1">
                  <a:lumMod val="65000"/>
                  <a:lumOff val="35000"/>
                </a:schemeClr>
              </a:solidFill>
              <a:latin typeface="Calibri" pitchFamily="34" charset="0"/>
            </a:endParaRPr>
          </a:p>
          <a:p>
            <a:pPr>
              <a:buFont typeface="Arial" panose="020B0604020202020204" pitchFamily="34" charset="0"/>
              <a:buNone/>
              <a:defRPr/>
            </a:pPr>
            <a:endParaRPr lang="en-US" sz="2000" dirty="0"/>
          </a:p>
          <a:p>
            <a:pPr eaLnBrk="1" hangingPunct="1">
              <a:defRPr/>
            </a:pPr>
            <a:endParaRPr lang="en-US" sz="2000" dirty="0"/>
          </a:p>
        </p:txBody>
      </p:sp>
      <p:sp>
        <p:nvSpPr>
          <p:cNvPr id="30724" name="Slide Number Placeholder 2"/>
          <p:cNvSpPr>
            <a:spLocks/>
          </p:cNvSpPr>
          <p:nvPr/>
        </p:nvSpPr>
        <p:spPr bwMode="auto">
          <a:xfrm>
            <a:off x="8531225" y="5648325"/>
            <a:ext cx="549275" cy="396875"/>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a:spcBef>
                <a:spcPct val="20000"/>
              </a:spcBef>
              <a:buClr>
                <a:srgbClr val="DEAE00"/>
              </a:buClr>
              <a:buFont typeface="Arial" panose="020B0604020202020204" pitchFamily="34" charset="0"/>
              <a:buChar char="•"/>
              <a:defRPr>
                <a:solidFill>
                  <a:schemeClr val="tx1"/>
                </a:solidFill>
                <a:latin typeface="Franklin Gothic Book" panose="020B0503020102020204" pitchFamily="34" charset="0"/>
              </a:defRPr>
            </a:lvl3pPr>
            <a:lvl4pPr marL="1600200" indent="-228600">
              <a:spcBef>
                <a:spcPct val="20000"/>
              </a:spcBef>
              <a:buClr>
                <a:srgbClr val="B77BB4"/>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a:spcBef>
                <a:spcPct val="20000"/>
              </a:spcBef>
              <a:buClr>
                <a:srgbClr val="E0773C"/>
              </a:buClr>
              <a:buFont typeface="Arial" panose="020B0604020202020204" pitchFamily="34" charset="0"/>
              <a:buChar char="•"/>
              <a:defRPr sz="14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9pPr>
          </a:lstStyle>
          <a:p>
            <a:pPr algn="ctr" eaLnBrk="1" hangingPunct="1">
              <a:spcBef>
                <a:spcPct val="0"/>
              </a:spcBef>
              <a:buClrTx/>
              <a:buFontTx/>
              <a:buNone/>
            </a:pPr>
            <a:fld id="{EBD62A8E-82AD-4AE7-BF83-35CC21E60B19}" type="slidenum">
              <a:rPr lang="en-US" altLang="en-US" sz="1800">
                <a:solidFill>
                  <a:schemeClr val="bg1"/>
                </a:solidFill>
                <a:latin typeface="Arial" panose="020B0604020202020204" pitchFamily="34" charset="0"/>
              </a:rPr>
              <a:pPr algn="ctr" eaLnBrk="1" hangingPunct="1">
                <a:spcBef>
                  <a:spcPct val="0"/>
                </a:spcBef>
                <a:buClrTx/>
                <a:buFontTx/>
                <a:buNone/>
              </a:pPr>
              <a:t>21</a:t>
            </a:fld>
            <a:endParaRPr lang="en-US" altLang="en-US" sz="1800" dirty="0">
              <a:solidFill>
                <a:schemeClr val="bg1"/>
              </a:solidFill>
              <a:latin typeface="Arial" panose="020B0604020202020204" pitchFamily="34" charset="0"/>
            </a:endParaRPr>
          </a:p>
        </p:txBody>
      </p:sp>
      <p:sp>
        <p:nvSpPr>
          <p:cNvPr id="3" name="Slide Number Placeholder 2">
            <a:extLst>
              <a:ext uri="{FF2B5EF4-FFF2-40B4-BE49-F238E27FC236}">
                <a16:creationId xmlns:a16="http://schemas.microsoft.com/office/drawing/2014/main" id="{FE2DA24E-2CBE-4A52-B19B-735CA89C2A14}"/>
              </a:ext>
            </a:extLst>
          </p:cNvPr>
          <p:cNvSpPr>
            <a:spLocks noGrp="1"/>
          </p:cNvSpPr>
          <p:nvPr>
            <p:ph type="sldNum" sz="quarter" idx="12"/>
          </p:nvPr>
        </p:nvSpPr>
        <p:spPr/>
        <p:txBody>
          <a:bodyPr/>
          <a:lstStyle/>
          <a:p>
            <a:fld id="{AA269C83-254E-4507-A77E-F811EA1FBE29}" type="slidenum">
              <a:rPr lang="en-US" smtClean="0"/>
              <a:pPr/>
              <a:t>21</a:t>
            </a:fld>
            <a:endParaRPr lang="en-US"/>
          </a:p>
        </p:txBody>
      </p:sp>
    </p:spTree>
    <p:extLst>
      <p:ext uri="{BB962C8B-B14F-4D97-AF65-F5344CB8AC3E}">
        <p14:creationId xmlns:p14="http://schemas.microsoft.com/office/powerpoint/2010/main" val="2410916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229600" cy="1066800"/>
          </a:xfrm>
        </p:spPr>
        <p:txBody>
          <a:bodyPr/>
          <a:lstStyle/>
          <a:p>
            <a:pPr eaLnBrk="1" hangingPunct="1">
              <a:defRPr/>
            </a:pPr>
            <a:r>
              <a:rPr lang="en-US" sz="3200" b="1" dirty="0">
                <a:latin typeface="Calibri" pitchFamily="34" charset="0"/>
              </a:rPr>
              <a:t>PPO $4000</a:t>
            </a:r>
            <a:endParaRPr lang="en-US" sz="3200" b="1" i="1" dirty="0">
              <a:latin typeface="Calibri" pitchFamily="34" charset="0"/>
            </a:endParaRPr>
          </a:p>
        </p:txBody>
      </p:sp>
      <p:sp>
        <p:nvSpPr>
          <p:cNvPr id="29699" name="Content Placeholder 2"/>
          <p:cNvSpPr>
            <a:spLocks noGrp="1"/>
          </p:cNvSpPr>
          <p:nvPr>
            <p:ph idx="1"/>
          </p:nvPr>
        </p:nvSpPr>
        <p:spPr>
          <a:xfrm>
            <a:off x="381000" y="1295400"/>
            <a:ext cx="8229600" cy="4678363"/>
          </a:xfrm>
        </p:spPr>
        <p:txBody>
          <a:bodyPr>
            <a:normAutofit fontScale="25000" lnSpcReduction="20000"/>
          </a:bodyPr>
          <a:lstStyle/>
          <a:p>
            <a:pPr>
              <a:defRPr/>
            </a:pPr>
            <a:r>
              <a:rPr lang="en-US" sz="6400" dirty="0">
                <a:latin typeface="Calibri" pitchFamily="34" charset="0"/>
              </a:rPr>
              <a:t>$4,000 individual/$8,000 family deductible</a:t>
            </a:r>
          </a:p>
          <a:p>
            <a:pPr lvl="1">
              <a:defRPr/>
            </a:pPr>
            <a:r>
              <a:rPr lang="en-US" sz="5600" dirty="0">
                <a:solidFill>
                  <a:schemeClr val="tx1"/>
                </a:solidFill>
                <a:latin typeface="Calibri" pitchFamily="34" charset="0"/>
              </a:rPr>
              <a:t>One person can meet the $4,000 deductible and the plan will start paying for that person even if $8,000 for family hasn’t been satisfied</a:t>
            </a:r>
          </a:p>
          <a:p>
            <a:pPr lvl="1">
              <a:defRPr/>
            </a:pPr>
            <a:endParaRPr lang="en-US" sz="5600" dirty="0">
              <a:solidFill>
                <a:schemeClr val="tx1"/>
              </a:solidFill>
              <a:latin typeface="Calibri" pitchFamily="34" charset="0"/>
            </a:endParaRPr>
          </a:p>
          <a:p>
            <a:pPr>
              <a:defRPr/>
            </a:pPr>
            <a:r>
              <a:rPr lang="en-US" sz="6400" dirty="0">
                <a:latin typeface="Calibri" pitchFamily="34" charset="0"/>
              </a:rPr>
              <a:t>70% co-insurance in-network for </a:t>
            </a:r>
            <a:r>
              <a:rPr lang="en-US" sz="6400" b="1" dirty="0">
                <a:latin typeface="Calibri" pitchFamily="34" charset="0"/>
              </a:rPr>
              <a:t>medical after deductible</a:t>
            </a:r>
          </a:p>
          <a:p>
            <a:pPr>
              <a:defRPr/>
            </a:pPr>
            <a:endParaRPr lang="en-US" sz="6400" dirty="0">
              <a:latin typeface="Calibri" pitchFamily="34" charset="0"/>
            </a:endParaRPr>
          </a:p>
          <a:p>
            <a:pPr>
              <a:defRPr/>
            </a:pPr>
            <a:r>
              <a:rPr lang="en-US" sz="6400" dirty="0">
                <a:latin typeface="Calibri" pitchFamily="34" charset="0"/>
              </a:rPr>
              <a:t>Preventive care services covered at 100% outside of the deductible</a:t>
            </a:r>
          </a:p>
          <a:p>
            <a:pPr>
              <a:defRPr/>
            </a:pPr>
            <a:endParaRPr lang="en-US" sz="6400" dirty="0">
              <a:latin typeface="Calibri" pitchFamily="34" charset="0"/>
            </a:endParaRPr>
          </a:p>
          <a:p>
            <a:pPr>
              <a:defRPr/>
            </a:pPr>
            <a:r>
              <a:rPr lang="en-US" sz="6400" dirty="0">
                <a:latin typeface="Calibri" pitchFamily="34" charset="0"/>
              </a:rPr>
              <a:t>$6,350 individual/$12,700 family out of pocket maximum</a:t>
            </a:r>
          </a:p>
          <a:p>
            <a:pPr>
              <a:defRPr/>
            </a:pPr>
            <a:endParaRPr lang="en-US" sz="5600" b="1" i="1" dirty="0">
              <a:latin typeface="Calibri" pitchFamily="34" charset="0"/>
            </a:endParaRPr>
          </a:p>
          <a:p>
            <a:pPr>
              <a:defRPr/>
            </a:pPr>
            <a:r>
              <a:rPr lang="en-US" sz="6400" dirty="0">
                <a:latin typeface="Calibri" pitchFamily="34" charset="0"/>
              </a:rPr>
              <a:t>Drug copays: </a:t>
            </a:r>
          </a:p>
          <a:p>
            <a:pPr lvl="1">
              <a:defRPr/>
            </a:pPr>
            <a:r>
              <a:rPr lang="en-US" sz="6000" dirty="0">
                <a:solidFill>
                  <a:schemeClr val="tx1"/>
                </a:solidFill>
                <a:latin typeface="Calibri" pitchFamily="34" charset="0"/>
              </a:rPr>
              <a:t>$15/$40/$75/20% up to $200</a:t>
            </a:r>
          </a:p>
          <a:p>
            <a:pPr lvl="1">
              <a:defRPr/>
            </a:pPr>
            <a:r>
              <a:rPr lang="en-US" sz="5600" dirty="0">
                <a:solidFill>
                  <a:schemeClr val="tx1"/>
                </a:solidFill>
                <a:latin typeface="Calibri" pitchFamily="34" charset="0"/>
              </a:rPr>
              <a:t>Copays for approved preventive care drugs before deductible (please see ESI’s list of approved preventive drugs); copays do not accumulate towards deductible, but do accumulate towards the out-of-pocket maximum </a:t>
            </a:r>
          </a:p>
          <a:p>
            <a:pPr lvl="1">
              <a:defRPr/>
            </a:pPr>
            <a:r>
              <a:rPr lang="en-US" sz="5600" dirty="0">
                <a:solidFill>
                  <a:schemeClr val="tx1"/>
                </a:solidFill>
                <a:latin typeface="Calibri" pitchFamily="34" charset="0"/>
              </a:rPr>
              <a:t>Non-preventive drugs count towards deductible and out-of-pocket maximum</a:t>
            </a:r>
          </a:p>
          <a:p>
            <a:pPr lvl="1">
              <a:defRPr/>
            </a:pPr>
            <a:r>
              <a:rPr lang="en-US" sz="5600" dirty="0">
                <a:solidFill>
                  <a:schemeClr val="tx1"/>
                </a:solidFill>
                <a:latin typeface="Calibri" pitchFamily="34" charset="0"/>
              </a:rPr>
              <a:t>Copays for all drugs after deductible is met</a:t>
            </a:r>
          </a:p>
          <a:p>
            <a:pPr marL="114300" indent="0">
              <a:buFont typeface="Arial" panose="020B0604020202020204" pitchFamily="34" charset="0"/>
              <a:buNone/>
              <a:defRPr/>
            </a:pPr>
            <a:endParaRPr lang="en-US" sz="5600" dirty="0">
              <a:latin typeface="Calibri" pitchFamily="34" charset="0"/>
            </a:endParaRPr>
          </a:p>
          <a:p>
            <a:pPr>
              <a:buFont typeface="Arial" panose="020B0604020202020204" pitchFamily="34" charset="0"/>
              <a:buNone/>
              <a:defRPr/>
            </a:pPr>
            <a:r>
              <a:rPr lang="en-US" sz="5600" b="1" i="1" dirty="0">
                <a:latin typeface="Calibri" pitchFamily="34" charset="0"/>
              </a:rPr>
              <a:t>Note:  Plan is deemed non-creditable if considering Medicare Part D </a:t>
            </a:r>
          </a:p>
          <a:p>
            <a:pPr>
              <a:buFont typeface="Arial" panose="020B0604020202020204" pitchFamily="34" charset="0"/>
              <a:buNone/>
              <a:defRPr/>
            </a:pPr>
            <a:endParaRPr lang="en-US" sz="2000" dirty="0"/>
          </a:p>
          <a:p>
            <a:pPr eaLnBrk="1" hangingPunct="1">
              <a:defRPr/>
            </a:pPr>
            <a:endParaRPr lang="en-US" sz="2000" dirty="0"/>
          </a:p>
        </p:txBody>
      </p:sp>
      <p:sp>
        <p:nvSpPr>
          <p:cNvPr id="32772" name="Slide Number Placeholder 2"/>
          <p:cNvSpPr>
            <a:spLocks/>
          </p:cNvSpPr>
          <p:nvPr/>
        </p:nvSpPr>
        <p:spPr bwMode="auto">
          <a:xfrm>
            <a:off x="8531225" y="5648325"/>
            <a:ext cx="549275" cy="396875"/>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a:spcBef>
                <a:spcPct val="20000"/>
              </a:spcBef>
              <a:buClr>
                <a:srgbClr val="DEAE00"/>
              </a:buClr>
              <a:buFont typeface="Arial" panose="020B0604020202020204" pitchFamily="34" charset="0"/>
              <a:buChar char="•"/>
              <a:defRPr>
                <a:solidFill>
                  <a:schemeClr val="tx1"/>
                </a:solidFill>
                <a:latin typeface="Franklin Gothic Book" panose="020B0503020102020204" pitchFamily="34" charset="0"/>
              </a:defRPr>
            </a:lvl3pPr>
            <a:lvl4pPr marL="1600200" indent="-228600">
              <a:spcBef>
                <a:spcPct val="20000"/>
              </a:spcBef>
              <a:buClr>
                <a:srgbClr val="B77BB4"/>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a:spcBef>
                <a:spcPct val="20000"/>
              </a:spcBef>
              <a:buClr>
                <a:srgbClr val="E0773C"/>
              </a:buClr>
              <a:buFont typeface="Arial" panose="020B0604020202020204" pitchFamily="34" charset="0"/>
              <a:buChar char="•"/>
              <a:defRPr sz="14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9pPr>
          </a:lstStyle>
          <a:p>
            <a:pPr algn="ctr" eaLnBrk="1" hangingPunct="1">
              <a:spcBef>
                <a:spcPct val="0"/>
              </a:spcBef>
              <a:buClrTx/>
              <a:buFontTx/>
              <a:buNone/>
            </a:pPr>
            <a:fld id="{E77EAB7B-DB5B-4E6A-BFED-611E51309C26}" type="slidenum">
              <a:rPr lang="en-US" altLang="en-US" sz="1800">
                <a:solidFill>
                  <a:schemeClr val="bg1"/>
                </a:solidFill>
                <a:latin typeface="Arial" panose="020B0604020202020204" pitchFamily="34" charset="0"/>
              </a:rPr>
              <a:pPr algn="ctr" eaLnBrk="1" hangingPunct="1">
                <a:spcBef>
                  <a:spcPct val="0"/>
                </a:spcBef>
                <a:buClrTx/>
                <a:buFontTx/>
                <a:buNone/>
              </a:pPr>
              <a:t>22</a:t>
            </a:fld>
            <a:endParaRPr lang="en-US" altLang="en-US" sz="1800">
              <a:solidFill>
                <a:schemeClr val="bg1"/>
              </a:solidFill>
              <a:latin typeface="Arial" panose="020B0604020202020204" pitchFamily="34" charset="0"/>
            </a:endParaRPr>
          </a:p>
        </p:txBody>
      </p:sp>
      <p:sp>
        <p:nvSpPr>
          <p:cNvPr id="3" name="Slide Number Placeholder 2">
            <a:extLst>
              <a:ext uri="{FF2B5EF4-FFF2-40B4-BE49-F238E27FC236}">
                <a16:creationId xmlns:a16="http://schemas.microsoft.com/office/drawing/2014/main" id="{1BD42513-AE00-4892-A3F9-8F8E5E53F7A6}"/>
              </a:ext>
            </a:extLst>
          </p:cNvPr>
          <p:cNvSpPr>
            <a:spLocks noGrp="1"/>
          </p:cNvSpPr>
          <p:nvPr>
            <p:ph type="sldNum" sz="quarter" idx="12"/>
          </p:nvPr>
        </p:nvSpPr>
        <p:spPr/>
        <p:txBody>
          <a:bodyPr/>
          <a:lstStyle/>
          <a:p>
            <a:fld id="{AA269C83-254E-4507-A77E-F811EA1FBE29}" type="slidenum">
              <a:rPr lang="en-US" smtClean="0"/>
              <a:pPr/>
              <a:t>22</a:t>
            </a:fld>
            <a:endParaRPr lang="en-US"/>
          </a:p>
        </p:txBody>
      </p:sp>
    </p:spTree>
    <p:extLst>
      <p:ext uri="{BB962C8B-B14F-4D97-AF65-F5344CB8AC3E}">
        <p14:creationId xmlns:p14="http://schemas.microsoft.com/office/powerpoint/2010/main" val="3554395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229600" cy="1066800"/>
          </a:xfrm>
        </p:spPr>
        <p:txBody>
          <a:bodyPr/>
          <a:lstStyle/>
          <a:p>
            <a:pPr>
              <a:defRPr/>
            </a:pPr>
            <a:r>
              <a:rPr lang="en-US" sz="3200" b="1" dirty="0">
                <a:latin typeface="Calibri" pitchFamily="34" charset="0"/>
              </a:rPr>
              <a:t>PPO $5000</a:t>
            </a:r>
          </a:p>
        </p:txBody>
      </p:sp>
      <p:sp>
        <p:nvSpPr>
          <p:cNvPr id="28675" name="Content Placeholder 2"/>
          <p:cNvSpPr>
            <a:spLocks noGrp="1"/>
          </p:cNvSpPr>
          <p:nvPr>
            <p:ph idx="1"/>
          </p:nvPr>
        </p:nvSpPr>
        <p:spPr>
          <a:xfrm>
            <a:off x="76200" y="1371600"/>
            <a:ext cx="8229600" cy="4373563"/>
          </a:xfrm>
        </p:spPr>
        <p:txBody>
          <a:bodyPr>
            <a:normAutofit fontScale="25000" lnSpcReduction="20000"/>
          </a:bodyPr>
          <a:lstStyle/>
          <a:p>
            <a:pPr>
              <a:defRPr/>
            </a:pPr>
            <a:r>
              <a:rPr lang="en-US" sz="6400" dirty="0">
                <a:latin typeface="Calibri" pitchFamily="34" charset="0"/>
              </a:rPr>
              <a:t>$5,000 individual/$10,000 family deductible</a:t>
            </a:r>
          </a:p>
          <a:p>
            <a:pPr lvl="1">
              <a:defRPr/>
            </a:pPr>
            <a:r>
              <a:rPr lang="en-US" sz="5600" dirty="0">
                <a:solidFill>
                  <a:schemeClr val="tx1"/>
                </a:solidFill>
                <a:latin typeface="Calibri" pitchFamily="34" charset="0"/>
              </a:rPr>
              <a:t>One person can meet the $5,000 deductible and the plan will start paying for that person even if $10,000 for family hasn’t been satisfied</a:t>
            </a:r>
          </a:p>
          <a:p>
            <a:pPr lvl="1">
              <a:defRPr/>
            </a:pPr>
            <a:endParaRPr lang="en-US" sz="5600" dirty="0">
              <a:solidFill>
                <a:schemeClr val="tx1"/>
              </a:solidFill>
              <a:latin typeface="Calibri" pitchFamily="34" charset="0"/>
            </a:endParaRPr>
          </a:p>
          <a:p>
            <a:pPr>
              <a:defRPr/>
            </a:pPr>
            <a:r>
              <a:rPr lang="en-US" sz="6400" dirty="0">
                <a:latin typeface="Calibri" pitchFamily="34" charset="0"/>
              </a:rPr>
              <a:t>100% co-insurance in-network for </a:t>
            </a:r>
            <a:r>
              <a:rPr lang="en-US" sz="6400" b="1" dirty="0">
                <a:latin typeface="Calibri" pitchFamily="34" charset="0"/>
              </a:rPr>
              <a:t>medical after deductible</a:t>
            </a:r>
          </a:p>
          <a:p>
            <a:pPr>
              <a:defRPr/>
            </a:pPr>
            <a:endParaRPr lang="en-US" sz="6400" b="1" dirty="0">
              <a:latin typeface="Calibri" pitchFamily="34" charset="0"/>
            </a:endParaRPr>
          </a:p>
          <a:p>
            <a:pPr>
              <a:defRPr/>
            </a:pPr>
            <a:r>
              <a:rPr lang="en-US" sz="6400" dirty="0">
                <a:latin typeface="Calibri" pitchFamily="34" charset="0"/>
              </a:rPr>
              <a:t>Preventive care services covered at 100% outside of the deductible</a:t>
            </a:r>
          </a:p>
          <a:p>
            <a:pPr>
              <a:defRPr/>
            </a:pPr>
            <a:endParaRPr lang="en-US" sz="6400" dirty="0">
              <a:latin typeface="Calibri" pitchFamily="34" charset="0"/>
            </a:endParaRPr>
          </a:p>
          <a:p>
            <a:pPr>
              <a:defRPr/>
            </a:pPr>
            <a:r>
              <a:rPr lang="en-US" sz="6400" dirty="0">
                <a:latin typeface="Calibri" pitchFamily="34" charset="0"/>
              </a:rPr>
              <a:t>$6,000 individual/$12,000 family out of pocket maximum</a:t>
            </a:r>
          </a:p>
          <a:p>
            <a:pPr marL="109728" indent="0">
              <a:buNone/>
              <a:defRPr/>
            </a:pPr>
            <a:endParaRPr lang="en-US" sz="5600" dirty="0">
              <a:latin typeface="Calibri" pitchFamily="34" charset="0"/>
            </a:endParaRPr>
          </a:p>
          <a:p>
            <a:pPr>
              <a:defRPr/>
            </a:pPr>
            <a:r>
              <a:rPr lang="en-US" sz="6400" dirty="0">
                <a:latin typeface="Calibri" pitchFamily="34" charset="0"/>
              </a:rPr>
              <a:t>Drug copays: </a:t>
            </a:r>
          </a:p>
          <a:p>
            <a:pPr lvl="1">
              <a:defRPr/>
            </a:pPr>
            <a:r>
              <a:rPr lang="en-US" sz="6000" dirty="0">
                <a:solidFill>
                  <a:schemeClr val="tx1"/>
                </a:solidFill>
                <a:latin typeface="Calibri" pitchFamily="34" charset="0"/>
              </a:rPr>
              <a:t>$15/$40/$75/20% up to $200</a:t>
            </a:r>
          </a:p>
          <a:p>
            <a:pPr lvl="1">
              <a:defRPr/>
            </a:pPr>
            <a:r>
              <a:rPr lang="en-US" sz="5600" dirty="0">
                <a:solidFill>
                  <a:schemeClr val="tx1"/>
                </a:solidFill>
                <a:latin typeface="Calibri" pitchFamily="34" charset="0"/>
              </a:rPr>
              <a:t>Copays for approved preventive care drugs before deductible (please see ESI’s list of approved preventive drugs); copays do not accumulate towards deductible, but do accumulate towards the out-of-pocket maximum </a:t>
            </a:r>
          </a:p>
          <a:p>
            <a:pPr lvl="1">
              <a:defRPr/>
            </a:pPr>
            <a:r>
              <a:rPr lang="en-US" sz="5600" dirty="0">
                <a:solidFill>
                  <a:schemeClr val="tx1"/>
                </a:solidFill>
                <a:latin typeface="Calibri" pitchFamily="34" charset="0"/>
              </a:rPr>
              <a:t>Non-preventive drugs count towards deductible and out-of-pocket maximum</a:t>
            </a:r>
          </a:p>
          <a:p>
            <a:pPr lvl="1">
              <a:defRPr/>
            </a:pPr>
            <a:r>
              <a:rPr lang="en-US" sz="5600" dirty="0">
                <a:solidFill>
                  <a:schemeClr val="tx1"/>
                </a:solidFill>
                <a:latin typeface="Calibri" pitchFamily="34" charset="0"/>
              </a:rPr>
              <a:t>Copays for all drugs after deductible is met</a:t>
            </a:r>
          </a:p>
          <a:p>
            <a:pPr marL="411480" lvl="1" indent="0">
              <a:buNone/>
              <a:defRPr/>
            </a:pPr>
            <a:endParaRPr lang="en-US" sz="5600" dirty="0">
              <a:solidFill>
                <a:schemeClr val="tx1"/>
              </a:solidFill>
              <a:latin typeface="Calibri" pitchFamily="34" charset="0"/>
            </a:endParaRPr>
          </a:p>
          <a:p>
            <a:pPr>
              <a:buFont typeface="Arial" panose="020B0604020202020204" pitchFamily="34" charset="0"/>
              <a:buNone/>
              <a:defRPr/>
            </a:pPr>
            <a:r>
              <a:rPr lang="en-US" sz="5600" b="1" i="1" dirty="0">
                <a:latin typeface="Calibri" pitchFamily="34" charset="0"/>
              </a:rPr>
              <a:t>Note:  Plan is deemed non-creditable if considering Medicare Part D </a:t>
            </a:r>
          </a:p>
          <a:p>
            <a:pPr>
              <a:buFont typeface="Arial" panose="020B0604020202020204" pitchFamily="34" charset="0"/>
              <a:buNone/>
              <a:defRPr/>
            </a:pPr>
            <a:endParaRPr lang="en-US" sz="2000" dirty="0"/>
          </a:p>
          <a:p>
            <a:pPr marL="411480" lvl="1" indent="0">
              <a:buNone/>
              <a:defRPr/>
            </a:pPr>
            <a:endParaRPr lang="en-US" sz="5600" dirty="0">
              <a:solidFill>
                <a:schemeClr val="tx1"/>
              </a:solidFill>
              <a:latin typeface="Calibri" pitchFamily="34" charset="0"/>
            </a:endParaRPr>
          </a:p>
          <a:p>
            <a:pPr>
              <a:defRPr/>
            </a:pPr>
            <a:endParaRPr lang="en-US" sz="2000" dirty="0">
              <a:latin typeface="Calibri" pitchFamily="34" charset="0"/>
            </a:endParaRPr>
          </a:p>
          <a:p>
            <a:pPr>
              <a:defRPr/>
            </a:pPr>
            <a:endParaRPr lang="en-US" sz="2000" i="1" dirty="0">
              <a:solidFill>
                <a:schemeClr val="tx1">
                  <a:lumMod val="65000"/>
                  <a:lumOff val="35000"/>
                </a:schemeClr>
              </a:solidFill>
              <a:latin typeface="Calibri" pitchFamily="34" charset="0"/>
            </a:endParaRPr>
          </a:p>
          <a:p>
            <a:pPr>
              <a:defRPr/>
            </a:pPr>
            <a:endParaRPr lang="en-US" sz="1800" dirty="0"/>
          </a:p>
        </p:txBody>
      </p:sp>
      <p:sp>
        <p:nvSpPr>
          <p:cNvPr id="31748" name="Slide Number Placeholder 2"/>
          <p:cNvSpPr>
            <a:spLocks/>
          </p:cNvSpPr>
          <p:nvPr/>
        </p:nvSpPr>
        <p:spPr bwMode="auto">
          <a:xfrm>
            <a:off x="8531225" y="5648325"/>
            <a:ext cx="549275" cy="396875"/>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a:spcBef>
                <a:spcPct val="20000"/>
              </a:spcBef>
              <a:buClr>
                <a:srgbClr val="DEAE00"/>
              </a:buClr>
              <a:buFont typeface="Arial" panose="020B0604020202020204" pitchFamily="34" charset="0"/>
              <a:buChar char="•"/>
              <a:defRPr>
                <a:solidFill>
                  <a:schemeClr val="tx1"/>
                </a:solidFill>
                <a:latin typeface="Franklin Gothic Book" panose="020B0503020102020204" pitchFamily="34" charset="0"/>
              </a:defRPr>
            </a:lvl3pPr>
            <a:lvl4pPr marL="1600200" indent="-228600">
              <a:spcBef>
                <a:spcPct val="20000"/>
              </a:spcBef>
              <a:buClr>
                <a:srgbClr val="B77BB4"/>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a:spcBef>
                <a:spcPct val="20000"/>
              </a:spcBef>
              <a:buClr>
                <a:srgbClr val="E0773C"/>
              </a:buClr>
              <a:buFont typeface="Arial" panose="020B0604020202020204" pitchFamily="34" charset="0"/>
              <a:buChar char="•"/>
              <a:defRPr sz="14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9pPr>
          </a:lstStyle>
          <a:p>
            <a:pPr algn="ctr" eaLnBrk="1" hangingPunct="1">
              <a:spcBef>
                <a:spcPct val="0"/>
              </a:spcBef>
              <a:buClrTx/>
              <a:buFontTx/>
              <a:buNone/>
            </a:pPr>
            <a:fld id="{44E2F2A1-1CCB-4FE0-A7E0-B1F2F89391FB}" type="slidenum">
              <a:rPr lang="en-US" altLang="en-US" sz="1800">
                <a:solidFill>
                  <a:schemeClr val="bg1"/>
                </a:solidFill>
                <a:latin typeface="Arial" panose="020B0604020202020204" pitchFamily="34" charset="0"/>
              </a:rPr>
              <a:pPr algn="ctr" eaLnBrk="1" hangingPunct="1">
                <a:spcBef>
                  <a:spcPct val="0"/>
                </a:spcBef>
                <a:buClrTx/>
                <a:buFontTx/>
                <a:buNone/>
              </a:pPr>
              <a:t>23</a:t>
            </a:fld>
            <a:endParaRPr lang="en-US" altLang="en-US" sz="1800">
              <a:solidFill>
                <a:schemeClr val="bg1"/>
              </a:solidFill>
              <a:latin typeface="Arial" panose="020B0604020202020204" pitchFamily="34" charset="0"/>
            </a:endParaRPr>
          </a:p>
        </p:txBody>
      </p:sp>
      <p:sp>
        <p:nvSpPr>
          <p:cNvPr id="3" name="Slide Number Placeholder 2">
            <a:extLst>
              <a:ext uri="{FF2B5EF4-FFF2-40B4-BE49-F238E27FC236}">
                <a16:creationId xmlns:a16="http://schemas.microsoft.com/office/drawing/2014/main" id="{2F4E1026-F242-46DB-9D55-AA5A2CDA0E65}"/>
              </a:ext>
            </a:extLst>
          </p:cNvPr>
          <p:cNvSpPr>
            <a:spLocks noGrp="1"/>
          </p:cNvSpPr>
          <p:nvPr>
            <p:ph type="sldNum" sz="quarter" idx="12"/>
          </p:nvPr>
        </p:nvSpPr>
        <p:spPr/>
        <p:txBody>
          <a:bodyPr/>
          <a:lstStyle/>
          <a:p>
            <a:fld id="{AA269C83-254E-4507-A77E-F811EA1FBE29}" type="slidenum">
              <a:rPr lang="en-US" smtClean="0"/>
              <a:pPr/>
              <a:t>23</a:t>
            </a:fld>
            <a:endParaRPr lang="en-US"/>
          </a:p>
        </p:txBody>
      </p:sp>
    </p:spTree>
    <p:extLst>
      <p:ext uri="{BB962C8B-B14F-4D97-AF65-F5344CB8AC3E}">
        <p14:creationId xmlns:p14="http://schemas.microsoft.com/office/powerpoint/2010/main" val="1627275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229600" cy="1066800"/>
          </a:xfrm>
        </p:spPr>
        <p:txBody>
          <a:bodyPr/>
          <a:lstStyle/>
          <a:p>
            <a:pPr>
              <a:defRPr/>
            </a:pPr>
            <a:r>
              <a:rPr lang="en-US" sz="3200" b="1" dirty="0">
                <a:latin typeface="Calibri" pitchFamily="34" charset="0"/>
              </a:rPr>
              <a:t>2020 HSA Maximum Contribution Limits</a:t>
            </a:r>
          </a:p>
        </p:txBody>
      </p:sp>
      <p:sp>
        <p:nvSpPr>
          <p:cNvPr id="31747" name="Content Placeholder 2"/>
          <p:cNvSpPr>
            <a:spLocks noGrp="1"/>
          </p:cNvSpPr>
          <p:nvPr>
            <p:ph idx="1"/>
          </p:nvPr>
        </p:nvSpPr>
        <p:spPr>
          <a:xfrm>
            <a:off x="457200" y="1676400"/>
            <a:ext cx="7620000" cy="4724400"/>
          </a:xfrm>
        </p:spPr>
        <p:txBody>
          <a:bodyPr/>
          <a:lstStyle/>
          <a:p>
            <a:pPr>
              <a:defRPr/>
            </a:pPr>
            <a:r>
              <a:rPr lang="en-US" sz="2000" dirty="0">
                <a:latin typeface="Calibri" pitchFamily="34" charset="0"/>
              </a:rPr>
              <a:t>Self only:  $3,550</a:t>
            </a:r>
          </a:p>
          <a:p>
            <a:pPr>
              <a:defRPr/>
            </a:pPr>
            <a:endParaRPr lang="en-US" sz="2000" dirty="0">
              <a:latin typeface="Calibri" pitchFamily="34" charset="0"/>
            </a:endParaRPr>
          </a:p>
          <a:p>
            <a:pPr>
              <a:defRPr/>
            </a:pPr>
            <a:r>
              <a:rPr lang="en-US" sz="2000" dirty="0">
                <a:latin typeface="Calibri" pitchFamily="34" charset="0"/>
              </a:rPr>
              <a:t>Family:  $7,100</a:t>
            </a:r>
          </a:p>
          <a:p>
            <a:pPr>
              <a:defRPr/>
            </a:pPr>
            <a:endParaRPr lang="en-US" sz="2000" dirty="0">
              <a:latin typeface="Calibri" pitchFamily="34" charset="0"/>
            </a:endParaRPr>
          </a:p>
          <a:p>
            <a:pPr>
              <a:defRPr/>
            </a:pPr>
            <a:r>
              <a:rPr lang="en-US" sz="2000" dirty="0">
                <a:latin typeface="Calibri" pitchFamily="34" charset="0"/>
              </a:rPr>
              <a:t>Catch-up (age 55+):  $1,000</a:t>
            </a:r>
          </a:p>
        </p:txBody>
      </p:sp>
      <p:sp>
        <p:nvSpPr>
          <p:cNvPr id="33796" name="Slide Number Placeholder 3"/>
          <p:cNvSpPr>
            <a:spLocks noGrp="1"/>
          </p:cNvSpPr>
          <p:nvPr>
            <p:ph type="sldNum" sz="quarter" idx="10"/>
          </p:nvPr>
        </p:nvSpPr>
        <p:spPr bwMode="auto">
          <a:xfrm>
            <a:off x="2743200" y="6248400"/>
            <a:ext cx="2133600" cy="476250"/>
          </a:xfrm>
          <a:prstGeom prst="rect">
            <a:avLst/>
          </a:pr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a:spcBef>
                <a:spcPct val="20000"/>
              </a:spcBef>
              <a:buClr>
                <a:srgbClr val="DEAE00"/>
              </a:buClr>
              <a:buFont typeface="Arial" panose="020B0604020202020204" pitchFamily="34" charset="0"/>
              <a:buChar char="•"/>
              <a:defRPr>
                <a:solidFill>
                  <a:schemeClr val="tx1"/>
                </a:solidFill>
                <a:latin typeface="Franklin Gothic Book" panose="020B0503020102020204" pitchFamily="34" charset="0"/>
              </a:defRPr>
            </a:lvl3pPr>
            <a:lvl4pPr marL="1600200" indent="-228600">
              <a:spcBef>
                <a:spcPct val="20000"/>
              </a:spcBef>
              <a:buClr>
                <a:srgbClr val="B77BB4"/>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a:spcBef>
                <a:spcPct val="20000"/>
              </a:spcBef>
              <a:buClr>
                <a:srgbClr val="E0773C"/>
              </a:buClr>
              <a:buFont typeface="Arial" panose="020B0604020202020204" pitchFamily="34" charset="0"/>
              <a:buChar char="•"/>
              <a:defRPr sz="14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9pPr>
          </a:lstStyle>
          <a:p>
            <a:pPr algn="r">
              <a:spcBef>
                <a:spcPct val="0"/>
              </a:spcBef>
              <a:buClrTx/>
              <a:buFontTx/>
              <a:buNone/>
            </a:pPr>
            <a:fld id="{7E55EC3D-7BDF-407B-AE09-868825794E70}" type="slidenum">
              <a:rPr lang="en-US" altLang="en-US" sz="1200" smtClean="0">
                <a:solidFill>
                  <a:schemeClr val="bg2"/>
                </a:solidFill>
              </a:rPr>
              <a:pPr algn="r">
                <a:spcBef>
                  <a:spcPct val="0"/>
                </a:spcBef>
                <a:buClrTx/>
                <a:buFontTx/>
                <a:buNone/>
              </a:pPr>
              <a:t>24</a:t>
            </a:fld>
            <a:endParaRPr lang="en-US" altLang="en-US" sz="1200">
              <a:solidFill>
                <a:schemeClr val="bg2"/>
              </a:solidFill>
            </a:endParaRPr>
          </a:p>
        </p:txBody>
      </p:sp>
      <p:sp>
        <p:nvSpPr>
          <p:cNvPr id="33797" name="Slide Number Placeholder 2"/>
          <p:cNvSpPr>
            <a:spLocks/>
          </p:cNvSpPr>
          <p:nvPr/>
        </p:nvSpPr>
        <p:spPr bwMode="auto">
          <a:xfrm>
            <a:off x="8531225" y="5648325"/>
            <a:ext cx="549275" cy="396875"/>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a:spcBef>
                <a:spcPct val="20000"/>
              </a:spcBef>
              <a:buClr>
                <a:srgbClr val="DEAE00"/>
              </a:buClr>
              <a:buFont typeface="Arial" panose="020B0604020202020204" pitchFamily="34" charset="0"/>
              <a:buChar char="•"/>
              <a:defRPr>
                <a:solidFill>
                  <a:schemeClr val="tx1"/>
                </a:solidFill>
                <a:latin typeface="Franklin Gothic Book" panose="020B0503020102020204" pitchFamily="34" charset="0"/>
              </a:defRPr>
            </a:lvl3pPr>
            <a:lvl4pPr marL="1600200" indent="-228600">
              <a:spcBef>
                <a:spcPct val="20000"/>
              </a:spcBef>
              <a:buClr>
                <a:srgbClr val="B77BB4"/>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a:spcBef>
                <a:spcPct val="20000"/>
              </a:spcBef>
              <a:buClr>
                <a:srgbClr val="E0773C"/>
              </a:buClr>
              <a:buFont typeface="Arial" panose="020B0604020202020204" pitchFamily="34" charset="0"/>
              <a:buChar char="•"/>
              <a:defRPr sz="14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9pPr>
          </a:lstStyle>
          <a:p>
            <a:pPr algn="ctr" eaLnBrk="1" hangingPunct="1">
              <a:spcBef>
                <a:spcPct val="0"/>
              </a:spcBef>
              <a:buClrTx/>
              <a:buFontTx/>
              <a:buNone/>
            </a:pPr>
            <a:fld id="{FF25F47C-C714-44D8-B065-0CE4D389566E}" type="slidenum">
              <a:rPr lang="en-US" altLang="en-US" sz="1800">
                <a:solidFill>
                  <a:schemeClr val="bg1"/>
                </a:solidFill>
                <a:latin typeface="Arial" panose="020B0604020202020204" pitchFamily="34" charset="0"/>
              </a:rPr>
              <a:pPr algn="ctr" eaLnBrk="1" hangingPunct="1">
                <a:spcBef>
                  <a:spcPct val="0"/>
                </a:spcBef>
                <a:buClrTx/>
                <a:buFontTx/>
                <a:buNone/>
              </a:pPr>
              <a:t>24</a:t>
            </a:fld>
            <a:endParaRPr lang="en-US" altLang="en-US" sz="1800">
              <a:solidFill>
                <a:schemeClr val="bg1"/>
              </a:solidFill>
              <a:latin typeface="Arial" panose="020B0604020202020204" pitchFamily="34" charset="0"/>
            </a:endParaRPr>
          </a:p>
        </p:txBody>
      </p:sp>
      <p:pic>
        <p:nvPicPr>
          <p:cNvPr id="11" name="Picture 10">
            <a:extLst>
              <a:ext uri="{FF2B5EF4-FFF2-40B4-BE49-F238E27FC236}">
                <a16:creationId xmlns:a16="http://schemas.microsoft.com/office/drawing/2014/main" id="{73C0BB19-9B6A-42EB-A550-31E42D288375}"/>
              </a:ext>
            </a:extLst>
          </p:cNvPr>
          <p:cNvPicPr>
            <a:picLocks noChangeAspect="1"/>
          </p:cNvPicPr>
          <p:nvPr/>
        </p:nvPicPr>
        <p:blipFill>
          <a:blip r:embed="rId2"/>
          <a:stretch>
            <a:fillRect/>
          </a:stretch>
        </p:blipFill>
        <p:spPr>
          <a:xfrm>
            <a:off x="4876800" y="1714963"/>
            <a:ext cx="3429000" cy="2252989"/>
          </a:xfrm>
          <a:prstGeom prst="rect">
            <a:avLst/>
          </a:prstGeom>
        </p:spPr>
      </p:pic>
      <p:sp>
        <p:nvSpPr>
          <p:cNvPr id="8" name="Slide Number Placeholder 3">
            <a:extLst>
              <a:ext uri="{FF2B5EF4-FFF2-40B4-BE49-F238E27FC236}">
                <a16:creationId xmlns:a16="http://schemas.microsoft.com/office/drawing/2014/main" id="{95DCC987-7883-496C-BDA5-2D5AB8344786}"/>
              </a:ext>
            </a:extLst>
          </p:cNvPr>
          <p:cNvSpPr>
            <a:spLocks noGrp="1"/>
          </p:cNvSpPr>
          <p:nvPr>
            <p:ph type="sldNum" sz="quarter" idx="12"/>
          </p:nvPr>
        </p:nvSpPr>
        <p:spPr>
          <a:xfrm>
            <a:off x="8174736" y="2272"/>
            <a:ext cx="762000" cy="365760"/>
          </a:xfrm>
        </p:spPr>
        <p:txBody>
          <a:bodyPr/>
          <a:lstStyle/>
          <a:p>
            <a:fld id="{AA269C83-254E-4507-A77E-F811EA1FBE29}" type="slidenum">
              <a:rPr lang="en-US" smtClean="0"/>
              <a:pPr/>
              <a:t>24</a:t>
            </a:fld>
            <a:endParaRPr lang="en-US"/>
          </a:p>
        </p:txBody>
      </p:sp>
    </p:spTree>
    <p:extLst>
      <p:ext uri="{BB962C8B-B14F-4D97-AF65-F5344CB8AC3E}">
        <p14:creationId xmlns:p14="http://schemas.microsoft.com/office/powerpoint/2010/main" val="4033444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3"/>
          <p:cNvSpPr>
            <a:spLocks noGrp="1"/>
          </p:cNvSpPr>
          <p:nvPr>
            <p:ph idx="1"/>
          </p:nvPr>
        </p:nvSpPr>
        <p:spPr>
          <a:xfrm>
            <a:off x="457200" y="1219200"/>
            <a:ext cx="5410200" cy="4495800"/>
          </a:xfrm>
        </p:spPr>
        <p:txBody>
          <a:bodyPr>
            <a:noAutofit/>
          </a:bodyPr>
          <a:lstStyle/>
          <a:p>
            <a:pPr marL="109728" indent="0">
              <a:buNone/>
            </a:pPr>
            <a:r>
              <a:rPr lang="en-US" sz="1800" dirty="0">
                <a:solidFill>
                  <a:schemeClr val="tx2"/>
                </a:solidFill>
                <a:latin typeface="Calibri" pitchFamily="34" charset="0"/>
                <a:hlinkClick r:id="rId3"/>
              </a:rPr>
              <a:t>www.anthem.com</a:t>
            </a:r>
            <a:r>
              <a:rPr lang="en-US" sz="1800" dirty="0">
                <a:solidFill>
                  <a:schemeClr val="tx2"/>
                </a:solidFill>
                <a:latin typeface="Calibri" pitchFamily="34" charset="0"/>
              </a:rPr>
              <a:t> </a:t>
            </a:r>
            <a:r>
              <a:rPr lang="en-US" sz="1800" dirty="0">
                <a:latin typeface="Calibri" pitchFamily="34" charset="0"/>
              </a:rPr>
              <a:t>has tools and resources to assist with making decisions about cost of medical care:</a:t>
            </a:r>
          </a:p>
          <a:p>
            <a:pPr marL="109728" indent="0">
              <a:buNone/>
            </a:pPr>
            <a:endParaRPr lang="en-US" sz="1800" dirty="0">
              <a:latin typeface="Calibri" pitchFamily="34" charset="0"/>
            </a:endParaRPr>
          </a:p>
          <a:p>
            <a:r>
              <a:rPr lang="en-US" sz="1800" i="1" dirty="0" err="1">
                <a:latin typeface="Calibri" pitchFamily="34" charset="0"/>
              </a:rPr>
              <a:t>LiveHealth</a:t>
            </a:r>
            <a:r>
              <a:rPr lang="en-US" sz="1800" i="1" dirty="0">
                <a:latin typeface="Calibri" pitchFamily="34" charset="0"/>
              </a:rPr>
              <a:t> Online</a:t>
            </a:r>
            <a:r>
              <a:rPr lang="en-US" sz="1800" dirty="0">
                <a:latin typeface="Calibri" pitchFamily="34" charset="0"/>
              </a:rPr>
              <a:t>, allows you to have a virtual doctor visit for acute care conditions</a:t>
            </a:r>
            <a:endParaRPr lang="en-US" sz="1800" i="1" dirty="0">
              <a:latin typeface="Calibri" pitchFamily="34" charset="0"/>
            </a:endParaRPr>
          </a:p>
          <a:p>
            <a:endParaRPr lang="en-US" sz="1800" i="1" dirty="0">
              <a:latin typeface="Calibri" pitchFamily="34" charset="0"/>
            </a:endParaRPr>
          </a:p>
          <a:p>
            <a:r>
              <a:rPr lang="en-US" sz="1800" i="1" dirty="0">
                <a:latin typeface="Calibri" pitchFamily="34" charset="0"/>
              </a:rPr>
              <a:t>Estimate Your Costs, </a:t>
            </a:r>
            <a:r>
              <a:rPr lang="en-US" sz="1800" dirty="0">
                <a:latin typeface="Calibri" pitchFamily="34" charset="0"/>
              </a:rPr>
              <a:t>allows you to price a procedure at different settings/facilities</a:t>
            </a:r>
            <a:endParaRPr lang="en-US" sz="1800" i="1" dirty="0">
              <a:latin typeface="Calibri" pitchFamily="34" charset="0"/>
            </a:endParaRPr>
          </a:p>
          <a:p>
            <a:pPr marL="109728" indent="0">
              <a:buNone/>
            </a:pPr>
            <a:endParaRPr lang="en-US" sz="1800" i="1" dirty="0">
              <a:latin typeface="Calibri" pitchFamily="34" charset="0"/>
            </a:endParaRPr>
          </a:p>
          <a:p>
            <a:r>
              <a:rPr lang="en-US" sz="1800" i="1" dirty="0">
                <a:latin typeface="Calibri" pitchFamily="34" charset="0"/>
              </a:rPr>
              <a:t>Find an Urgent Care Center</a:t>
            </a:r>
          </a:p>
          <a:p>
            <a:pPr marL="109728" indent="0">
              <a:buNone/>
            </a:pPr>
            <a:endParaRPr lang="en-US" sz="1800" i="1" dirty="0">
              <a:latin typeface="Calibri" pitchFamily="34" charset="0"/>
            </a:endParaRPr>
          </a:p>
          <a:p>
            <a:r>
              <a:rPr lang="en-US" sz="1800" i="1" dirty="0">
                <a:latin typeface="Calibri" pitchFamily="34" charset="0"/>
              </a:rPr>
              <a:t>Find a Doctor</a:t>
            </a:r>
            <a:r>
              <a:rPr lang="en-US" sz="1800" dirty="0">
                <a:solidFill>
                  <a:schemeClr val="tx2"/>
                </a:solidFill>
                <a:latin typeface="Calibri" pitchFamily="34" charset="0"/>
              </a:rPr>
              <a:t>	</a:t>
            </a:r>
          </a:p>
          <a:p>
            <a:endParaRPr lang="en-US" sz="1800" dirty="0">
              <a:solidFill>
                <a:schemeClr val="tx2"/>
              </a:solidFill>
              <a:latin typeface="Calibri" pitchFamily="34" charset="0"/>
            </a:endParaRPr>
          </a:p>
          <a:p>
            <a:endParaRPr lang="en-US" sz="2400" dirty="0">
              <a:solidFill>
                <a:schemeClr val="tx2"/>
              </a:solidFill>
              <a:latin typeface="Calibri" pitchFamily="34" charset="0"/>
            </a:endParaRPr>
          </a:p>
          <a:p>
            <a:endParaRPr lang="en-US" sz="2400" dirty="0">
              <a:solidFill>
                <a:schemeClr val="tx2"/>
              </a:solidFill>
              <a:latin typeface="Calibri" pitchFamily="34" charset="0"/>
            </a:endParaRPr>
          </a:p>
        </p:txBody>
      </p:sp>
      <p:sp>
        <p:nvSpPr>
          <p:cNvPr id="7" name="Rectangle 1026"/>
          <p:cNvSpPr>
            <a:spLocks noGrp="1" noChangeArrowheads="1"/>
          </p:cNvSpPr>
          <p:nvPr>
            <p:ph type="title"/>
          </p:nvPr>
        </p:nvSpPr>
        <p:spPr>
          <a:xfrm>
            <a:off x="0" y="613743"/>
            <a:ext cx="8229600" cy="529257"/>
          </a:xfrm>
        </p:spPr>
        <p:txBody>
          <a:bodyPr lIns="90488" tIns="44450" rIns="90488" bIns="44450" anchor="b">
            <a:noAutofit/>
          </a:bodyPr>
          <a:lstStyle/>
          <a:p>
            <a:r>
              <a:rPr lang="en-US" sz="3200" b="1" dirty="0">
                <a:latin typeface="Calibri" panose="020F0502020204030204" pitchFamily="34" charset="0"/>
              </a:rPr>
              <a:t>Utilize Anthem’s Tools and Resources</a:t>
            </a:r>
          </a:p>
        </p:txBody>
      </p:sp>
      <p:grpSp>
        <p:nvGrpSpPr>
          <p:cNvPr id="5" name="Group 4"/>
          <p:cNvGrpSpPr/>
          <p:nvPr/>
        </p:nvGrpSpPr>
        <p:grpSpPr>
          <a:xfrm rot="431692">
            <a:off x="6579374" y="1316200"/>
            <a:ext cx="1745283" cy="3122772"/>
            <a:chOff x="4882028" y="3604031"/>
            <a:chExt cx="1605993" cy="2922907"/>
          </a:xfrm>
        </p:grpSpPr>
        <p:grpSp>
          <p:nvGrpSpPr>
            <p:cNvPr id="6" name="Group 5"/>
            <p:cNvGrpSpPr/>
            <p:nvPr/>
          </p:nvGrpSpPr>
          <p:grpSpPr>
            <a:xfrm>
              <a:off x="4882028" y="3604031"/>
              <a:ext cx="1605993" cy="2922907"/>
              <a:chOff x="4406987" y="350084"/>
              <a:chExt cx="3529366" cy="6423446"/>
            </a:xfrm>
          </p:grpSpPr>
          <p:pic>
            <p:nvPicPr>
              <p:cNvPr id="9" name="Picture 8" descr="iphon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06987" y="350084"/>
                <a:ext cx="3529366" cy="6423446"/>
              </a:xfrm>
              <a:prstGeom prst="rect">
                <a:avLst/>
              </a:prstGeom>
            </p:spPr>
          </p:pic>
          <p:pic>
            <p:nvPicPr>
              <p:cNvPr id="10" name="Picture 9" descr="new screenshot.jpe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826000" y="1623771"/>
                <a:ext cx="2667923" cy="4206684"/>
              </a:xfrm>
              <a:prstGeom prst="rect">
                <a:avLst/>
              </a:prstGeom>
            </p:spPr>
          </p:pic>
        </p:grpSp>
        <p:pic>
          <p:nvPicPr>
            <p:cNvPr id="8" name="Picture 7" descr="B.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72695" y="4173664"/>
              <a:ext cx="1214003" cy="1947274"/>
            </a:xfrm>
            <a:prstGeom prst="rect">
              <a:avLst/>
            </a:prstGeom>
          </p:spPr>
        </p:pic>
      </p:grpSp>
      <p:sp>
        <p:nvSpPr>
          <p:cNvPr id="2" name="Slide Number Placeholder 1">
            <a:extLst>
              <a:ext uri="{FF2B5EF4-FFF2-40B4-BE49-F238E27FC236}">
                <a16:creationId xmlns:a16="http://schemas.microsoft.com/office/drawing/2014/main" id="{3AC59F88-C1D2-439A-954D-4D7041B4F7C7}"/>
              </a:ext>
            </a:extLst>
          </p:cNvPr>
          <p:cNvSpPr>
            <a:spLocks noGrp="1"/>
          </p:cNvSpPr>
          <p:nvPr>
            <p:ph type="sldNum" sz="quarter" idx="12"/>
          </p:nvPr>
        </p:nvSpPr>
        <p:spPr/>
        <p:txBody>
          <a:bodyPr/>
          <a:lstStyle/>
          <a:p>
            <a:fld id="{AA269C83-254E-4507-A77E-F811EA1FBE29}" type="slidenum">
              <a:rPr lang="en-US" smtClean="0"/>
              <a:pPr/>
              <a:t>25</a:t>
            </a:fld>
            <a:endParaRPr lang="en-US"/>
          </a:p>
        </p:txBody>
      </p:sp>
    </p:spTree>
    <p:extLst>
      <p:ext uri="{BB962C8B-B14F-4D97-AF65-F5344CB8AC3E}">
        <p14:creationId xmlns:p14="http://schemas.microsoft.com/office/powerpoint/2010/main" val="321583129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idx="4294967295"/>
          </p:nvPr>
        </p:nvSpPr>
        <p:spPr>
          <a:xfrm>
            <a:off x="152400" y="609600"/>
            <a:ext cx="8229600" cy="609600"/>
          </a:xfrm>
        </p:spPr>
        <p:txBody>
          <a:bodyPr/>
          <a:lstStyle/>
          <a:p>
            <a:pPr eaLnBrk="1" hangingPunct="1">
              <a:defRPr/>
            </a:pPr>
            <a:r>
              <a:rPr lang="en-US" sz="3200" b="1" dirty="0">
                <a:latin typeface="Calibri" pitchFamily="34" charset="0"/>
              </a:rPr>
              <a:t>Health Plan Decisions</a:t>
            </a:r>
          </a:p>
        </p:txBody>
      </p:sp>
      <p:sp>
        <p:nvSpPr>
          <p:cNvPr id="36867" name="Content Placeholder 2"/>
          <p:cNvSpPr>
            <a:spLocks noGrp="1"/>
          </p:cNvSpPr>
          <p:nvPr>
            <p:ph idx="1"/>
          </p:nvPr>
        </p:nvSpPr>
        <p:spPr>
          <a:xfrm>
            <a:off x="457200" y="1371600"/>
            <a:ext cx="7696200" cy="3962400"/>
          </a:xfrm>
        </p:spPr>
        <p:txBody>
          <a:bodyPr>
            <a:normAutofit/>
          </a:bodyPr>
          <a:lstStyle/>
          <a:p>
            <a:pPr eaLnBrk="1" hangingPunct="1">
              <a:buFont typeface="Arial" panose="020B0604020202020204" pitchFamily="34" charset="0"/>
              <a:buChar char="•"/>
              <a:defRPr/>
            </a:pPr>
            <a:r>
              <a:rPr lang="en-US" sz="2000" dirty="0">
                <a:solidFill>
                  <a:schemeClr val="tx1"/>
                </a:solidFill>
                <a:latin typeface="Calibri" pitchFamily="34" charset="0"/>
              </a:rPr>
              <a:t>Try to predict and estimate own healthcare costs for next year</a:t>
            </a:r>
          </a:p>
          <a:p>
            <a:pPr lvl="1" eaLnBrk="1" hangingPunct="1">
              <a:buFont typeface="Arial" panose="020B0604020202020204" pitchFamily="34" charset="0"/>
              <a:buChar char="•"/>
              <a:defRPr/>
            </a:pPr>
            <a:r>
              <a:rPr lang="en-US" sz="2000" dirty="0">
                <a:solidFill>
                  <a:schemeClr val="tx1"/>
                </a:solidFill>
                <a:latin typeface="Calibri" pitchFamily="34" charset="0"/>
              </a:rPr>
              <a:t>Anthem’s website</a:t>
            </a:r>
          </a:p>
          <a:p>
            <a:pPr eaLnBrk="1" hangingPunct="1">
              <a:buFont typeface="Arial" panose="020B0604020202020204" pitchFamily="34" charset="0"/>
              <a:buChar char="•"/>
              <a:defRPr/>
            </a:pPr>
            <a:endParaRPr lang="en-US" sz="2000" dirty="0">
              <a:solidFill>
                <a:schemeClr val="tx1"/>
              </a:solidFill>
              <a:latin typeface="Calibri" pitchFamily="34" charset="0"/>
            </a:endParaRPr>
          </a:p>
          <a:p>
            <a:pPr eaLnBrk="1" hangingPunct="1">
              <a:buFont typeface="Arial" panose="020B0604020202020204" pitchFamily="34" charset="0"/>
              <a:buChar char="•"/>
              <a:defRPr/>
            </a:pPr>
            <a:r>
              <a:rPr lang="en-US" sz="2000" dirty="0">
                <a:solidFill>
                  <a:schemeClr val="tx1"/>
                </a:solidFill>
                <a:latin typeface="Calibri" pitchFamily="34" charset="0"/>
              </a:rPr>
              <a:t>Review plan design choices and out-of-pocket maximums for each plan</a:t>
            </a:r>
          </a:p>
          <a:p>
            <a:pPr eaLnBrk="1" hangingPunct="1">
              <a:buFont typeface="Arial" panose="020B0604020202020204" pitchFamily="34" charset="0"/>
              <a:buChar char="•"/>
              <a:defRPr/>
            </a:pPr>
            <a:endParaRPr lang="en-US" sz="2000" dirty="0">
              <a:solidFill>
                <a:schemeClr val="tx1"/>
              </a:solidFill>
              <a:latin typeface="Calibri" pitchFamily="34" charset="0"/>
            </a:endParaRPr>
          </a:p>
          <a:p>
            <a:pPr eaLnBrk="1" hangingPunct="1">
              <a:buFont typeface="Arial" panose="020B0604020202020204" pitchFamily="34" charset="0"/>
              <a:buChar char="•"/>
              <a:defRPr/>
            </a:pPr>
            <a:r>
              <a:rPr lang="en-US" sz="2000" dirty="0">
                <a:solidFill>
                  <a:schemeClr val="tx1"/>
                </a:solidFill>
                <a:latin typeface="Calibri" pitchFamily="34" charset="0"/>
              </a:rPr>
              <a:t>Review employee premiums</a:t>
            </a:r>
          </a:p>
          <a:p>
            <a:pPr eaLnBrk="1" hangingPunct="1">
              <a:buFont typeface="Arial" panose="020B0604020202020204" pitchFamily="34" charset="0"/>
              <a:buChar char="•"/>
              <a:defRPr/>
            </a:pPr>
            <a:endParaRPr lang="en-US" sz="2000" dirty="0">
              <a:solidFill>
                <a:schemeClr val="tx1"/>
              </a:solidFill>
              <a:latin typeface="Calibri" pitchFamily="34" charset="0"/>
            </a:endParaRPr>
          </a:p>
          <a:p>
            <a:pPr eaLnBrk="1" hangingPunct="1">
              <a:buFont typeface="Arial" panose="020B0604020202020204" pitchFamily="34" charset="0"/>
              <a:buChar char="•"/>
              <a:defRPr/>
            </a:pPr>
            <a:r>
              <a:rPr lang="en-US" sz="2000" dirty="0">
                <a:solidFill>
                  <a:schemeClr val="tx1"/>
                </a:solidFill>
                <a:latin typeface="Calibri" pitchFamily="34" charset="0"/>
              </a:rPr>
              <a:t>Compare cost of premiums to expected medical plan utilization when making selection</a:t>
            </a:r>
          </a:p>
        </p:txBody>
      </p:sp>
      <p:sp>
        <p:nvSpPr>
          <p:cNvPr id="32772" name="Slide Number Placeholder 2"/>
          <p:cNvSpPr>
            <a:spLocks/>
          </p:cNvSpPr>
          <p:nvPr/>
        </p:nvSpPr>
        <p:spPr bwMode="auto">
          <a:xfrm>
            <a:off x="8531225" y="5638800"/>
            <a:ext cx="549275" cy="396875"/>
          </a:xfrm>
          <a:prstGeom prst="bracketPair">
            <a:avLst>
              <a:gd name="adj" fmla="val 17949"/>
            </a:avLst>
          </a:prstGeom>
          <a:noFill/>
          <a:ln w="9525">
            <a:noFill/>
            <a:round/>
            <a:headEnd/>
            <a:tailEnd/>
          </a:ln>
        </p:spPr>
        <p:txBody>
          <a:bodyPr/>
          <a:lstStyle/>
          <a:p>
            <a:pPr algn="ctr" eaLnBrk="1" hangingPunct="1"/>
            <a:fld id="{7EDFB41C-305A-44CF-BA40-F6E366FC92D9}" type="slidenum">
              <a:rPr lang="en-US" altLang="en-US">
                <a:solidFill>
                  <a:schemeClr val="bg1"/>
                </a:solidFill>
              </a:rPr>
              <a:pPr algn="ctr" eaLnBrk="1" hangingPunct="1"/>
              <a:t>26</a:t>
            </a:fld>
            <a:endParaRPr lang="en-US" altLang="en-US">
              <a:solidFill>
                <a:schemeClr val="bg1"/>
              </a:solidFill>
            </a:endParaRPr>
          </a:p>
        </p:txBody>
      </p:sp>
      <p:sp>
        <p:nvSpPr>
          <p:cNvPr id="5" name="Slide Number Placeholder 1">
            <a:extLst>
              <a:ext uri="{FF2B5EF4-FFF2-40B4-BE49-F238E27FC236}">
                <a16:creationId xmlns:a16="http://schemas.microsoft.com/office/drawing/2014/main" id="{D00F90BF-1831-4D08-B600-7CEEAEA42C22}"/>
              </a:ext>
            </a:extLst>
          </p:cNvPr>
          <p:cNvSpPr txBox="1">
            <a:spLocks/>
          </p:cNvSpPr>
          <p:nvPr/>
        </p:nvSpPr>
        <p:spPr>
          <a:xfrm>
            <a:off x="8174736" y="2272"/>
            <a:ext cx="762000"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A269C83-254E-4507-A77E-F811EA1FBE29}" type="slidenum">
              <a:rPr lang="en-US" smtClean="0">
                <a:solidFill>
                  <a:schemeClr val="bg1"/>
                </a:solidFill>
              </a:rPr>
              <a:pPr algn="r"/>
              <a:t>26</a:t>
            </a:fld>
            <a:endParaRPr lang="en-US" dirty="0">
              <a:solidFill>
                <a:schemeClr val="bg1"/>
              </a:solidFill>
            </a:endParaRPr>
          </a:p>
        </p:txBody>
      </p:sp>
    </p:spTree>
    <p:extLst>
      <p:ext uri="{BB962C8B-B14F-4D97-AF65-F5344CB8AC3E}">
        <p14:creationId xmlns:p14="http://schemas.microsoft.com/office/powerpoint/2010/main" val="2408941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a:xfrm>
            <a:off x="0" y="274637"/>
            <a:ext cx="8686800" cy="1020763"/>
          </a:xfrm>
        </p:spPr>
        <p:txBody>
          <a:bodyPr/>
          <a:lstStyle/>
          <a:p>
            <a:pPr eaLnBrk="1" hangingPunct="1">
              <a:defRPr/>
            </a:pPr>
            <a:r>
              <a:rPr lang="en-US" sz="3200" b="1" dirty="0">
                <a:latin typeface="Calibri" pitchFamily="34" charset="0"/>
              </a:rPr>
              <a:t>Low Claims Utilization Example – Employee Only</a:t>
            </a:r>
          </a:p>
        </p:txBody>
      </p:sp>
      <p:sp>
        <p:nvSpPr>
          <p:cNvPr id="37891" name="Content Placeholder 2"/>
          <p:cNvSpPr>
            <a:spLocks noGrp="1"/>
          </p:cNvSpPr>
          <p:nvPr>
            <p:ph idx="1"/>
          </p:nvPr>
        </p:nvSpPr>
        <p:spPr>
          <a:xfrm>
            <a:off x="0" y="1066800"/>
            <a:ext cx="9448800" cy="838200"/>
          </a:xfrm>
        </p:spPr>
        <p:txBody>
          <a:bodyPr>
            <a:normAutofit fontScale="85000" lnSpcReduction="20000"/>
          </a:bodyPr>
          <a:lstStyle/>
          <a:p>
            <a:pPr eaLnBrk="1" hangingPunct="1">
              <a:buFontTx/>
              <a:buNone/>
              <a:defRPr/>
            </a:pPr>
            <a:r>
              <a:rPr lang="en-US" sz="1600" dirty="0">
                <a:solidFill>
                  <a:schemeClr val="tx1"/>
                </a:solidFill>
                <a:latin typeface="Calibri" pitchFamily="34" charset="0"/>
              </a:rPr>
              <a:t>- </a:t>
            </a:r>
            <a:r>
              <a:rPr lang="en-US" sz="1400" dirty="0">
                <a:solidFill>
                  <a:schemeClr val="tx1"/>
                </a:solidFill>
                <a:latin typeface="Calibri" pitchFamily="34" charset="0"/>
              </a:rPr>
              <a:t>Annual wellness visit:  $200</a:t>
            </a:r>
          </a:p>
          <a:p>
            <a:pPr eaLnBrk="1" hangingPunct="1">
              <a:buFontTx/>
              <a:buNone/>
              <a:defRPr/>
            </a:pPr>
            <a:r>
              <a:rPr lang="en-US" sz="1400" dirty="0">
                <a:solidFill>
                  <a:schemeClr val="tx1"/>
                </a:solidFill>
                <a:latin typeface="Calibri" pitchFamily="34" charset="0"/>
              </a:rPr>
              <a:t>- Two PCP office visits:  $75 each</a:t>
            </a:r>
          </a:p>
          <a:p>
            <a:pPr eaLnBrk="1" hangingPunct="1">
              <a:buFontTx/>
              <a:buNone/>
              <a:defRPr/>
            </a:pPr>
            <a:r>
              <a:rPr lang="en-US" sz="1400" dirty="0">
                <a:solidFill>
                  <a:schemeClr val="tx1"/>
                </a:solidFill>
                <a:latin typeface="Calibri" pitchFamily="34" charset="0"/>
              </a:rPr>
              <a:t>- One specialist office visit:  $150 each</a:t>
            </a:r>
          </a:p>
          <a:p>
            <a:pPr eaLnBrk="1" hangingPunct="1">
              <a:buFontTx/>
              <a:buNone/>
              <a:defRPr/>
            </a:pPr>
            <a:r>
              <a:rPr lang="en-US" sz="1400" dirty="0">
                <a:solidFill>
                  <a:schemeClr val="tx1"/>
                </a:solidFill>
                <a:latin typeface="Calibri" pitchFamily="34" charset="0"/>
              </a:rPr>
              <a:t>- One generic prescription per month (level 1):  $12</a:t>
            </a:r>
          </a:p>
          <a:p>
            <a:pPr eaLnBrk="1" hangingPunct="1">
              <a:buFont typeface="Arial" panose="020B0604020202020204" pitchFamily="34" charset="0"/>
              <a:buNone/>
              <a:defRPr/>
            </a:pPr>
            <a:endParaRPr lang="en-US" sz="1400" dirty="0">
              <a:solidFill>
                <a:schemeClr val="tx1"/>
              </a:solidFill>
            </a:endParaRPr>
          </a:p>
          <a:p>
            <a:pPr eaLnBrk="1" hangingPunct="1">
              <a:buFont typeface="Arial" panose="020B0604020202020204" pitchFamily="34" charset="0"/>
              <a:buChar char="•"/>
              <a:defRPr/>
            </a:pPr>
            <a:endParaRPr lang="en-US" sz="1400" dirty="0">
              <a:solidFill>
                <a:schemeClr val="tx1"/>
              </a:solidFill>
            </a:endParaRPr>
          </a:p>
        </p:txBody>
      </p:sp>
      <p:sp>
        <p:nvSpPr>
          <p:cNvPr id="37948" name="TextBox 5"/>
          <p:cNvSpPr txBox="1">
            <a:spLocks noChangeArrowheads="1"/>
          </p:cNvSpPr>
          <p:nvPr/>
        </p:nvSpPr>
        <p:spPr bwMode="auto">
          <a:xfrm>
            <a:off x="4724400" y="1066800"/>
            <a:ext cx="3505200" cy="523875"/>
          </a:xfrm>
          <a:prstGeom prst="rect">
            <a:avLst/>
          </a:prstGeom>
          <a:noFill/>
          <a:ln w="9525">
            <a:noFill/>
            <a:miter lim="800000"/>
            <a:headEnd/>
            <a:tailEnd/>
          </a:ln>
        </p:spPr>
        <p:txBody>
          <a:bodyPr>
            <a:spAutoFit/>
          </a:bodyPr>
          <a:lstStyle/>
          <a:p>
            <a:pPr>
              <a:defRPr/>
            </a:pPr>
            <a:r>
              <a:rPr lang="en-US" sz="1400" i="1" dirty="0">
                <a:latin typeface="Calibri" pitchFamily="34" charset="0"/>
                <a:cs typeface="Arial" panose="020B0604020202020204" pitchFamily="34" charset="0"/>
              </a:rPr>
              <a:t>*For illustrative purposes only, costs could be overstated depending on dates of service.</a:t>
            </a:r>
          </a:p>
        </p:txBody>
      </p:sp>
      <p:sp>
        <p:nvSpPr>
          <p:cNvPr id="33797" name="Slide Number Placeholder 2"/>
          <p:cNvSpPr>
            <a:spLocks/>
          </p:cNvSpPr>
          <p:nvPr/>
        </p:nvSpPr>
        <p:spPr bwMode="auto">
          <a:xfrm>
            <a:off x="8531225" y="5648325"/>
            <a:ext cx="549275" cy="396875"/>
          </a:xfrm>
          <a:prstGeom prst="bracketPair">
            <a:avLst>
              <a:gd name="adj" fmla="val 17949"/>
            </a:avLst>
          </a:prstGeom>
          <a:noFill/>
          <a:ln w="9525">
            <a:noFill/>
            <a:round/>
            <a:headEnd/>
            <a:tailEnd/>
          </a:ln>
        </p:spPr>
        <p:txBody>
          <a:bodyPr/>
          <a:lstStyle/>
          <a:p>
            <a:pPr algn="ctr" eaLnBrk="1" hangingPunct="1"/>
            <a:fld id="{7C871E78-B440-4873-B030-C22AA6FE7F05}" type="slidenum">
              <a:rPr lang="en-US" altLang="en-US">
                <a:solidFill>
                  <a:schemeClr val="bg1"/>
                </a:solidFill>
              </a:rPr>
              <a:pPr algn="ctr" eaLnBrk="1" hangingPunct="1"/>
              <a:t>27</a:t>
            </a:fld>
            <a:endParaRPr lang="en-US" altLang="en-US">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894945938"/>
              </p:ext>
            </p:extLst>
          </p:nvPr>
        </p:nvGraphicFramePr>
        <p:xfrm>
          <a:off x="228600" y="1905000"/>
          <a:ext cx="8577261" cy="4094030"/>
        </p:xfrm>
        <a:graphic>
          <a:graphicData uri="http://schemas.openxmlformats.org/drawingml/2006/table">
            <a:tbl>
              <a:tblPr/>
              <a:tblGrid>
                <a:gridCol w="850057">
                  <a:extLst>
                    <a:ext uri="{9D8B030D-6E8A-4147-A177-3AD203B41FA5}">
                      <a16:colId xmlns:a16="http://schemas.microsoft.com/office/drawing/2014/main" val="20000"/>
                    </a:ext>
                  </a:extLst>
                </a:gridCol>
                <a:gridCol w="835649">
                  <a:extLst>
                    <a:ext uri="{9D8B030D-6E8A-4147-A177-3AD203B41FA5}">
                      <a16:colId xmlns:a16="http://schemas.microsoft.com/office/drawing/2014/main" val="20001"/>
                    </a:ext>
                  </a:extLst>
                </a:gridCol>
                <a:gridCol w="823020">
                  <a:extLst>
                    <a:ext uri="{9D8B030D-6E8A-4147-A177-3AD203B41FA5}">
                      <a16:colId xmlns:a16="http://schemas.microsoft.com/office/drawing/2014/main" val="20002"/>
                    </a:ext>
                  </a:extLst>
                </a:gridCol>
                <a:gridCol w="1130415">
                  <a:extLst>
                    <a:ext uri="{9D8B030D-6E8A-4147-A177-3AD203B41FA5}">
                      <a16:colId xmlns:a16="http://schemas.microsoft.com/office/drawing/2014/main" val="20003"/>
                    </a:ext>
                  </a:extLst>
                </a:gridCol>
                <a:gridCol w="823020">
                  <a:extLst>
                    <a:ext uri="{9D8B030D-6E8A-4147-A177-3AD203B41FA5}">
                      <a16:colId xmlns:a16="http://schemas.microsoft.com/office/drawing/2014/main" val="20004"/>
                    </a:ext>
                  </a:extLst>
                </a:gridCol>
                <a:gridCol w="823020">
                  <a:extLst>
                    <a:ext uri="{9D8B030D-6E8A-4147-A177-3AD203B41FA5}">
                      <a16:colId xmlns:a16="http://schemas.microsoft.com/office/drawing/2014/main" val="20005"/>
                    </a:ext>
                  </a:extLst>
                </a:gridCol>
                <a:gridCol w="823020">
                  <a:extLst>
                    <a:ext uri="{9D8B030D-6E8A-4147-A177-3AD203B41FA5}">
                      <a16:colId xmlns:a16="http://schemas.microsoft.com/office/drawing/2014/main" val="20006"/>
                    </a:ext>
                  </a:extLst>
                </a:gridCol>
                <a:gridCol w="823020">
                  <a:extLst>
                    <a:ext uri="{9D8B030D-6E8A-4147-A177-3AD203B41FA5}">
                      <a16:colId xmlns:a16="http://schemas.microsoft.com/office/drawing/2014/main" val="20007"/>
                    </a:ext>
                  </a:extLst>
                </a:gridCol>
                <a:gridCol w="823020">
                  <a:extLst>
                    <a:ext uri="{9D8B030D-6E8A-4147-A177-3AD203B41FA5}">
                      <a16:colId xmlns:a16="http://schemas.microsoft.com/office/drawing/2014/main" val="20008"/>
                    </a:ext>
                  </a:extLst>
                </a:gridCol>
                <a:gridCol w="823020">
                  <a:extLst>
                    <a:ext uri="{9D8B030D-6E8A-4147-A177-3AD203B41FA5}">
                      <a16:colId xmlns:a16="http://schemas.microsoft.com/office/drawing/2014/main" val="1685326639"/>
                    </a:ext>
                  </a:extLst>
                </a:gridCol>
              </a:tblGrid>
              <a:tr h="457200">
                <a:tc>
                  <a:txBody>
                    <a:bodyPr/>
                    <a:lstStyle/>
                    <a:p>
                      <a:pPr algn="ctr" rtl="0" fontAlgn="t"/>
                      <a:r>
                        <a:rPr lang="en-US" sz="1400" b="1" i="0" u="none" strike="noStrike" dirty="0">
                          <a:solidFill>
                            <a:srgbClr val="FFFFFF"/>
                          </a:solidFill>
                          <a:effectLst/>
                          <a:latin typeface="Calibri" pitchFamily="34" charset="0"/>
                        </a:rPr>
                        <a:t>Service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ctr" rtl="0" fontAlgn="t"/>
                      <a:r>
                        <a:rPr lang="en-US" sz="1400" b="1" i="0" u="none" strike="noStrike" dirty="0">
                          <a:solidFill>
                            <a:srgbClr val="FFFFFF"/>
                          </a:solidFill>
                          <a:effectLst/>
                          <a:latin typeface="Calibri" pitchFamily="34" charset="0"/>
                        </a:rPr>
                        <a:t>PPO 20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ctr" rtl="0" fontAlgn="t"/>
                      <a:r>
                        <a:rPr lang="en-US" sz="1400" b="1" i="0" u="none" strike="noStrike" dirty="0">
                          <a:solidFill>
                            <a:srgbClr val="FFFFFF"/>
                          </a:solidFill>
                          <a:effectLst/>
                          <a:latin typeface="Calibri" pitchFamily="34" charset="0"/>
                        </a:rPr>
                        <a:t>PPO 25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ctr" rtl="0" fontAlgn="t"/>
                      <a:r>
                        <a:rPr lang="en-US" sz="1400" b="1" i="0" u="none" strike="noStrike" dirty="0">
                          <a:solidFill>
                            <a:srgbClr val="FFFFFF"/>
                          </a:solidFill>
                          <a:effectLst/>
                          <a:latin typeface="Calibri" pitchFamily="34" charset="0"/>
                        </a:rPr>
                        <a:t>HMO 25</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ctr" rtl="0" fontAlgn="t"/>
                      <a:r>
                        <a:rPr lang="en-US" sz="1400" b="1" i="0" u="none" strike="noStrike" dirty="0">
                          <a:solidFill>
                            <a:srgbClr val="FFFFFF"/>
                          </a:solidFill>
                          <a:effectLst/>
                          <a:latin typeface="Calibri" pitchFamily="34" charset="0"/>
                        </a:rPr>
                        <a:t>PPO HRA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ctr" rtl="0" fontAlgn="t"/>
                      <a:r>
                        <a:rPr lang="en-US" sz="1400" b="1" i="0" u="none" strike="noStrike" dirty="0">
                          <a:solidFill>
                            <a:srgbClr val="FFFFFF"/>
                          </a:solidFill>
                          <a:effectLst/>
                          <a:latin typeface="Calibri" pitchFamily="34" charset="0"/>
                        </a:rPr>
                        <a:t>PPO 2000</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ctr" rtl="0" fontAlgn="t"/>
                      <a:r>
                        <a:rPr lang="en-US" sz="1400" b="1" i="0" u="none" strike="noStrike" dirty="0">
                          <a:solidFill>
                            <a:srgbClr val="FFFFFF"/>
                          </a:solidFill>
                          <a:effectLst/>
                          <a:latin typeface="Calibri" pitchFamily="34" charset="0"/>
                        </a:rPr>
                        <a:t>HMO 3000</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ctr" rtl="0" fontAlgn="t"/>
                      <a:r>
                        <a:rPr lang="en-US" sz="1400" b="1" i="0" u="none" strike="noStrike" dirty="0">
                          <a:solidFill>
                            <a:srgbClr val="FFFFFF"/>
                          </a:solidFill>
                          <a:effectLst/>
                          <a:latin typeface="Calibri" pitchFamily="34" charset="0"/>
                        </a:rPr>
                        <a:t>PPO 3000</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ctr" rtl="0" fontAlgn="t"/>
                      <a:r>
                        <a:rPr lang="en-US" sz="1400" b="1" i="0" u="none" strike="noStrike" dirty="0">
                          <a:solidFill>
                            <a:srgbClr val="FFFFFF"/>
                          </a:solidFill>
                          <a:effectLst/>
                          <a:latin typeface="Calibri" pitchFamily="34" charset="0"/>
                        </a:rPr>
                        <a:t>PPO 4000</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ctr" rtl="0" fontAlgn="t"/>
                      <a:r>
                        <a:rPr lang="en-US" sz="1400" b="1" i="0" u="none" strike="noStrike" dirty="0">
                          <a:solidFill>
                            <a:srgbClr val="FFFFFF"/>
                          </a:solidFill>
                          <a:effectLst/>
                          <a:latin typeface="Calibri" pitchFamily="34" charset="0"/>
                        </a:rPr>
                        <a:t>PPO 5000</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04778">
                <a:tc>
                  <a:txBody>
                    <a:bodyPr/>
                    <a:lstStyle/>
                    <a:p>
                      <a:pPr algn="ctr" rtl="0" fontAlgn="t"/>
                      <a:r>
                        <a:rPr lang="en-US" sz="1400" b="0" i="0" u="none" strike="noStrike" dirty="0">
                          <a:solidFill>
                            <a:srgbClr val="000000"/>
                          </a:solidFill>
                          <a:effectLst/>
                          <a:latin typeface="Calibri" pitchFamily="34" charset="0"/>
                        </a:rPr>
                        <a:t>Wellness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dirty="0">
                          <a:latin typeface="Calibri" pitchFamily="34" charset="0"/>
                        </a:rPr>
                        <a:t>$0</a:t>
                      </a:r>
                    </a:p>
                  </a:txBody>
                  <a:tcPr marT="45717" marB="4571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435965">
                <a:tc>
                  <a:txBody>
                    <a:bodyPr/>
                    <a:lstStyle/>
                    <a:p>
                      <a:pPr algn="ctr" rtl="0" fontAlgn="t"/>
                      <a:r>
                        <a:rPr lang="en-US" sz="1400" b="0" i="0" u="none" strike="noStrike" dirty="0">
                          <a:solidFill>
                            <a:srgbClr val="000000"/>
                          </a:solidFill>
                          <a:effectLst/>
                          <a:latin typeface="Calibri" pitchFamily="34" charset="0"/>
                        </a:rPr>
                        <a:t>PCP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dirty="0">
                          <a:latin typeface="Calibri" pitchFamily="34" charset="0"/>
                        </a:rPr>
                        <a:t>$40</a:t>
                      </a:r>
                    </a:p>
                  </a:txBody>
                  <a:tcPr marT="45717" marB="4571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$50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$50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r>
                        <a:rPr lang="en-US" sz="1400" b="0" i="1" u="none" strike="noStrike" dirty="0">
                          <a:solidFill>
                            <a:srgbClr val="FF0000"/>
                          </a:solidFill>
                          <a:effectLst/>
                          <a:latin typeface="Calibri" pitchFamily="34" charset="0"/>
                        </a:rPr>
                        <a:t>($150 fund) </a:t>
                      </a:r>
                      <a:endParaRPr lang="en-US" sz="1400" b="0" i="0" u="none" strike="noStrike" dirty="0">
                        <a:solidFill>
                          <a:srgbClr val="000000"/>
                        </a:solidFill>
                        <a:effectLst/>
                        <a:latin typeface="Calibri" pitchFamily="34" charset="0"/>
                      </a:endParaRP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$150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$150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$150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$150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$150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435965">
                <a:tc>
                  <a:txBody>
                    <a:bodyPr/>
                    <a:lstStyle/>
                    <a:p>
                      <a:pPr algn="ctr" rtl="0" fontAlgn="t"/>
                      <a:r>
                        <a:rPr lang="en-US" sz="1400" b="0" i="0" u="none" strike="noStrike" dirty="0">
                          <a:solidFill>
                            <a:srgbClr val="000000"/>
                          </a:solidFill>
                          <a:effectLst/>
                          <a:latin typeface="Calibri" pitchFamily="34" charset="0"/>
                        </a:rPr>
                        <a:t>Specialist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dirty="0">
                          <a:latin typeface="Calibri" pitchFamily="34" charset="0"/>
                        </a:rPr>
                        <a:t>$40</a:t>
                      </a:r>
                    </a:p>
                  </a:txBody>
                  <a:tcPr marT="45717" marB="4571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$50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$50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r>
                        <a:rPr lang="en-US" sz="1400" b="0" i="1" u="none" strike="noStrike" dirty="0">
                          <a:solidFill>
                            <a:srgbClr val="FF0000"/>
                          </a:solidFill>
                          <a:effectLst/>
                          <a:latin typeface="Calibri" pitchFamily="34" charset="0"/>
                        </a:rPr>
                        <a:t>($150 fund) </a:t>
                      </a:r>
                      <a:endParaRPr lang="en-US" sz="1400" b="0" i="0" u="none" strike="noStrike" dirty="0">
                        <a:solidFill>
                          <a:srgbClr val="000000"/>
                        </a:solidFill>
                        <a:effectLst/>
                        <a:latin typeface="Calibri" pitchFamily="34" charset="0"/>
                      </a:endParaRP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$150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$150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$150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$150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$150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435965">
                <a:tc>
                  <a:txBody>
                    <a:bodyPr/>
                    <a:lstStyle/>
                    <a:p>
                      <a:pPr algn="ctr" rtl="0" fontAlgn="t"/>
                      <a:r>
                        <a:rPr lang="en-US" sz="1400" b="0" i="0" u="none" strike="noStrike" dirty="0">
                          <a:solidFill>
                            <a:srgbClr val="000000"/>
                          </a:solidFill>
                          <a:effectLst/>
                          <a:latin typeface="Calibri" pitchFamily="34" charset="0"/>
                        </a:rPr>
                        <a:t>Rx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$144</a:t>
                      </a:r>
                    </a:p>
                  </a:txBody>
                  <a:tcPr marT="45717" marB="4571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sng" strike="noStrike" dirty="0">
                          <a:solidFill>
                            <a:srgbClr val="000000"/>
                          </a:solidFill>
                          <a:effectLst/>
                          <a:latin typeface="Calibri" pitchFamily="34" charset="0"/>
                        </a:rPr>
                        <a:t>$144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sng" strike="noStrike" dirty="0">
                          <a:solidFill>
                            <a:srgbClr val="000000"/>
                          </a:solidFill>
                          <a:effectLst/>
                          <a:latin typeface="Calibri" pitchFamily="34" charset="0"/>
                        </a:rPr>
                        <a:t>$144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sng" strike="noStrike" dirty="0">
                          <a:solidFill>
                            <a:srgbClr val="000000"/>
                          </a:solidFill>
                          <a:effectLst/>
                          <a:latin typeface="Calibri" pitchFamily="34" charset="0"/>
                        </a:rPr>
                        <a:t>$0 </a:t>
                      </a:r>
                      <a:r>
                        <a:rPr lang="en-US" sz="1400" b="0" i="1" u="sng" strike="noStrike" dirty="0">
                          <a:solidFill>
                            <a:srgbClr val="FF0000"/>
                          </a:solidFill>
                          <a:effectLst/>
                          <a:latin typeface="Calibri" pitchFamily="34" charset="0"/>
                        </a:rPr>
                        <a:t>($144 fund)</a:t>
                      </a:r>
                      <a:r>
                        <a:rPr lang="en-US" sz="1400" b="0" i="0" u="sng" strike="noStrike" dirty="0">
                          <a:solidFill>
                            <a:srgbClr val="FF0000"/>
                          </a:solidFill>
                          <a:effectLst/>
                          <a:latin typeface="Calibri" pitchFamily="34" charset="0"/>
                        </a:rPr>
                        <a:t> </a:t>
                      </a:r>
                      <a:endParaRPr lang="en-US" sz="1400" b="0" i="0" u="sng" strike="noStrike" dirty="0">
                        <a:solidFill>
                          <a:srgbClr val="000000"/>
                        </a:solidFill>
                        <a:effectLst/>
                        <a:latin typeface="Calibri" pitchFamily="34" charset="0"/>
                      </a:endParaRP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sng" strike="noStrike" dirty="0">
                          <a:solidFill>
                            <a:srgbClr val="000000"/>
                          </a:solidFill>
                          <a:effectLst/>
                          <a:latin typeface="Calibri" pitchFamily="34" charset="0"/>
                        </a:rPr>
                        <a:t>$144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sng" strike="noStrike" dirty="0">
                          <a:solidFill>
                            <a:srgbClr val="000000"/>
                          </a:solidFill>
                          <a:effectLst/>
                          <a:latin typeface="Calibri" pitchFamily="34" charset="0"/>
                        </a:rPr>
                        <a:t>$144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sng" strike="noStrike" dirty="0">
                          <a:solidFill>
                            <a:srgbClr val="000000"/>
                          </a:solidFill>
                          <a:effectLst/>
                          <a:latin typeface="Calibri" pitchFamily="34" charset="0"/>
                        </a:rPr>
                        <a:t>$144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sng" strike="noStrike" dirty="0">
                          <a:solidFill>
                            <a:srgbClr val="000000"/>
                          </a:solidFill>
                          <a:effectLst/>
                          <a:latin typeface="Calibri" pitchFamily="34" charset="0"/>
                        </a:rPr>
                        <a:t>$144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sng" strike="noStrike" dirty="0">
                          <a:solidFill>
                            <a:srgbClr val="000000"/>
                          </a:solidFill>
                          <a:effectLst/>
                          <a:latin typeface="Calibri" pitchFamily="34" charset="0"/>
                        </a:rPr>
                        <a:t>$144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508242">
                <a:tc>
                  <a:txBody>
                    <a:bodyPr/>
                    <a:lstStyle/>
                    <a:p>
                      <a:pPr algn="ctr" rtl="0" fontAlgn="t"/>
                      <a:r>
                        <a:rPr lang="en-US" sz="1400" b="0" i="0" u="none" strike="noStrike" dirty="0">
                          <a:solidFill>
                            <a:srgbClr val="000000"/>
                          </a:solidFill>
                          <a:effectLst/>
                          <a:latin typeface="Calibri" pitchFamily="34" charset="0"/>
                        </a:rPr>
                        <a:t>CLAIMS COSTS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dirty="0">
                          <a:latin typeface="Calibri" pitchFamily="34" charset="0"/>
                        </a:rPr>
                        <a:t>$224</a:t>
                      </a:r>
                    </a:p>
                  </a:txBody>
                  <a:tcPr marT="45717" marB="4571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$244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$244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$444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$444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$444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$444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$444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757903">
                <a:tc>
                  <a:txBody>
                    <a:bodyPr/>
                    <a:lstStyle/>
                    <a:p>
                      <a:pPr algn="ctr" rtl="0" fontAlgn="t"/>
                      <a:r>
                        <a:rPr lang="en-US" sz="1400" b="0" i="0" u="none" strike="noStrike" dirty="0">
                          <a:solidFill>
                            <a:srgbClr val="000000"/>
                          </a:solidFill>
                          <a:effectLst/>
                          <a:latin typeface="Calibri" pitchFamily="34" charset="0"/>
                        </a:rPr>
                        <a:t>Annual EE Premium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r h="757903">
                <a:tc>
                  <a:txBody>
                    <a:bodyPr/>
                    <a:lstStyle/>
                    <a:p>
                      <a:pPr algn="ctr" rtl="0" fontAlgn="t"/>
                      <a:r>
                        <a:rPr lang="en-US" sz="1400" b="1" i="0" u="none" strike="noStrike" dirty="0">
                          <a:solidFill>
                            <a:srgbClr val="00B050"/>
                          </a:solidFill>
                          <a:effectLst/>
                          <a:latin typeface="Calibri" pitchFamily="34" charset="0"/>
                        </a:rPr>
                        <a:t>TOTAL ANNUAL COSTS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b="1" u="sng" dirty="0">
                          <a:solidFill>
                            <a:srgbClr val="00B050"/>
                          </a:solidFill>
                          <a:latin typeface="Calibri" pitchFamily="34" charset="0"/>
                        </a:rPr>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b="1" u="sng" dirty="0">
                          <a:solidFill>
                            <a:srgbClr val="00B050"/>
                          </a:solidFill>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b="1" u="sng" dirty="0">
                          <a:solidFill>
                            <a:srgbClr val="00B050"/>
                          </a:solidFill>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b="1" u="sng" dirty="0">
                          <a:solidFill>
                            <a:srgbClr val="00B050"/>
                          </a:solidFill>
                          <a:latin typeface="Calibri" pitchFamily="34" charset="0"/>
                        </a:rPr>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b="1" u="sng" dirty="0">
                          <a:solidFill>
                            <a:srgbClr val="00B050"/>
                          </a:solidFill>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b="1" u="sng" dirty="0">
                          <a:solidFill>
                            <a:srgbClr val="00B050"/>
                          </a:solidFill>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b="1" u="sng" dirty="0">
                          <a:solidFill>
                            <a:srgbClr val="00B050"/>
                          </a:solidFill>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b="1" u="sng" dirty="0">
                          <a:solidFill>
                            <a:srgbClr val="00B050"/>
                          </a:solidFill>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b="1" u="sng" dirty="0">
                          <a:solidFill>
                            <a:srgbClr val="00B050"/>
                          </a:solidFill>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7"/>
                  </a:ext>
                </a:extLst>
              </a:tr>
            </a:tbl>
          </a:graphicData>
        </a:graphic>
      </p:graphicFrame>
      <p:sp>
        <p:nvSpPr>
          <p:cNvPr id="7" name="Slide Number Placeholder 1">
            <a:extLst>
              <a:ext uri="{FF2B5EF4-FFF2-40B4-BE49-F238E27FC236}">
                <a16:creationId xmlns:a16="http://schemas.microsoft.com/office/drawing/2014/main" id="{10C346E5-D18F-4340-AD0B-845B8700A7B8}"/>
              </a:ext>
            </a:extLst>
          </p:cNvPr>
          <p:cNvSpPr txBox="1">
            <a:spLocks/>
          </p:cNvSpPr>
          <p:nvPr/>
        </p:nvSpPr>
        <p:spPr>
          <a:xfrm>
            <a:off x="8174736" y="2272"/>
            <a:ext cx="762000"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A269C83-254E-4507-A77E-F811EA1FBE29}" type="slidenum">
              <a:rPr lang="en-US" smtClean="0">
                <a:solidFill>
                  <a:schemeClr val="bg1"/>
                </a:solidFill>
              </a:rPr>
              <a:pPr algn="r"/>
              <a:t>27</a:t>
            </a:fld>
            <a:endParaRPr lang="en-US" dirty="0">
              <a:solidFill>
                <a:schemeClr val="bg1"/>
              </a:solidFill>
            </a:endParaRPr>
          </a:p>
        </p:txBody>
      </p:sp>
    </p:spTree>
    <p:extLst>
      <p:ext uri="{BB962C8B-B14F-4D97-AF65-F5344CB8AC3E}">
        <p14:creationId xmlns:p14="http://schemas.microsoft.com/office/powerpoint/2010/main" val="1824558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273050"/>
            <a:ext cx="8153400" cy="793750"/>
          </a:xfrm>
        </p:spPr>
        <p:txBody>
          <a:bodyPr>
            <a:normAutofit/>
          </a:bodyPr>
          <a:lstStyle/>
          <a:p>
            <a:pPr>
              <a:defRPr/>
            </a:pPr>
            <a:r>
              <a:rPr lang="en-US" sz="3000" dirty="0">
                <a:latin typeface="Calibri" pitchFamily="34" charset="0"/>
              </a:rPr>
              <a:t>High Claims Utilization Example – Employee Only</a:t>
            </a:r>
          </a:p>
        </p:txBody>
      </p:sp>
      <p:sp>
        <p:nvSpPr>
          <p:cNvPr id="34819" name="Content Placeholder 2"/>
          <p:cNvSpPr>
            <a:spLocks noGrp="1"/>
          </p:cNvSpPr>
          <p:nvPr>
            <p:ph idx="4294967295"/>
          </p:nvPr>
        </p:nvSpPr>
        <p:spPr>
          <a:xfrm>
            <a:off x="2514600" y="1066800"/>
            <a:ext cx="6172200" cy="5410200"/>
          </a:xfrm>
        </p:spPr>
        <p:txBody>
          <a:bodyPr/>
          <a:lstStyle/>
          <a:p>
            <a:endParaRPr lang="en-US" altLang="en-US" sz="1400"/>
          </a:p>
          <a:p>
            <a:endParaRPr lang="en-US" altLang="en-US" sz="1400"/>
          </a:p>
        </p:txBody>
      </p:sp>
      <p:sp>
        <p:nvSpPr>
          <p:cNvPr id="12" name="Text Placeholder 4"/>
          <p:cNvSpPr txBox="1">
            <a:spLocks/>
          </p:cNvSpPr>
          <p:nvPr/>
        </p:nvSpPr>
        <p:spPr bwMode="auto">
          <a:xfrm>
            <a:off x="76200" y="1143000"/>
            <a:ext cx="9067800" cy="1447800"/>
          </a:xfrm>
          <a:prstGeom prst="rect">
            <a:avLst/>
          </a:prstGeom>
          <a:noFill/>
          <a:ln w="9525">
            <a:noFill/>
            <a:miter lim="800000"/>
            <a:headEnd/>
            <a:tailEnd/>
          </a:ln>
        </p:spPr>
        <p:txBody>
          <a:bodyPr>
            <a:normAutofit/>
          </a:bodyPr>
          <a:lstStyle/>
          <a:p>
            <a:pPr>
              <a:spcBef>
                <a:spcPct val="20000"/>
              </a:spcBef>
              <a:buClr>
                <a:schemeClr val="accent1"/>
              </a:buClr>
              <a:buFont typeface="Arial" pitchFamily="34" charset="0"/>
              <a:buNone/>
              <a:defRPr/>
            </a:pPr>
            <a:r>
              <a:rPr lang="en-US" sz="1000" dirty="0">
                <a:latin typeface="Calibri" pitchFamily="34" charset="0"/>
                <a:cs typeface="+mn-cs"/>
              </a:rPr>
              <a:t>- Annual wellness visit:  $200                         - One MRI:  $800</a:t>
            </a:r>
          </a:p>
          <a:p>
            <a:pPr>
              <a:spcBef>
                <a:spcPct val="20000"/>
              </a:spcBef>
              <a:buClr>
                <a:schemeClr val="accent1"/>
              </a:buClr>
              <a:buFont typeface="Arial" pitchFamily="34" charset="0"/>
              <a:buNone/>
              <a:defRPr/>
            </a:pPr>
            <a:r>
              <a:rPr lang="en-US" sz="1000" dirty="0">
                <a:latin typeface="Calibri" pitchFamily="34" charset="0"/>
                <a:cs typeface="+mn-cs"/>
              </a:rPr>
              <a:t>- Two-day hospital stay:  $5,000                    - One generic prescription (preventive – tier 1) per month (level 1):  $15 each</a:t>
            </a:r>
          </a:p>
          <a:p>
            <a:pPr>
              <a:spcBef>
                <a:spcPct val="20000"/>
              </a:spcBef>
              <a:buClr>
                <a:schemeClr val="accent1"/>
              </a:buClr>
              <a:buFont typeface="Arial" pitchFamily="34" charset="0"/>
              <a:buNone/>
              <a:defRPr/>
            </a:pPr>
            <a:r>
              <a:rPr lang="en-US" sz="1000" dirty="0">
                <a:latin typeface="Calibri" pitchFamily="34" charset="0"/>
                <a:cs typeface="+mn-cs"/>
              </a:rPr>
              <a:t>- One PCP visit:  $75                                         - One </a:t>
            </a:r>
            <a:r>
              <a:rPr lang="en-US" sz="1000" dirty="0">
                <a:latin typeface="Calibri" pitchFamily="34" charset="0"/>
              </a:rPr>
              <a:t>prescription (non-preventive – tier 2) </a:t>
            </a:r>
            <a:r>
              <a:rPr lang="en-US" sz="1000" dirty="0">
                <a:latin typeface="Calibri" pitchFamily="34" charset="0"/>
                <a:cs typeface="+mn-cs"/>
              </a:rPr>
              <a:t>per month (level 1):  $80 each</a:t>
            </a:r>
          </a:p>
          <a:p>
            <a:pPr>
              <a:spcBef>
                <a:spcPct val="20000"/>
              </a:spcBef>
              <a:buClr>
                <a:schemeClr val="accent1"/>
              </a:buClr>
              <a:buFont typeface="Arial" pitchFamily="34" charset="0"/>
              <a:buNone/>
              <a:defRPr/>
            </a:pPr>
            <a:r>
              <a:rPr lang="en-US" sz="1000" dirty="0">
                <a:latin typeface="Calibri" pitchFamily="34" charset="0"/>
                <a:cs typeface="+mn-cs"/>
              </a:rPr>
              <a:t>- Four specialist office visits:  $150 each</a:t>
            </a:r>
          </a:p>
        </p:txBody>
      </p:sp>
      <p:sp>
        <p:nvSpPr>
          <p:cNvPr id="34822" name="Slide Number Placeholder 2"/>
          <p:cNvSpPr>
            <a:spLocks/>
          </p:cNvSpPr>
          <p:nvPr/>
        </p:nvSpPr>
        <p:spPr bwMode="auto">
          <a:xfrm>
            <a:off x="8531225" y="5638800"/>
            <a:ext cx="549275" cy="396875"/>
          </a:xfrm>
          <a:prstGeom prst="bracketPair">
            <a:avLst>
              <a:gd name="adj" fmla="val 17949"/>
            </a:avLst>
          </a:prstGeom>
          <a:noFill/>
          <a:ln w="9525">
            <a:noFill/>
            <a:round/>
            <a:headEnd/>
            <a:tailEnd/>
          </a:ln>
        </p:spPr>
        <p:txBody>
          <a:bodyPr/>
          <a:lstStyle/>
          <a:p>
            <a:pPr algn="ctr" eaLnBrk="1" hangingPunct="1"/>
            <a:fld id="{36E0B6CD-C531-4707-BF8E-E07D9A6550AC}" type="slidenum">
              <a:rPr lang="en-US" altLang="en-US">
                <a:solidFill>
                  <a:schemeClr val="bg1"/>
                </a:solidFill>
              </a:rPr>
              <a:pPr algn="ctr" eaLnBrk="1" hangingPunct="1"/>
              <a:t>28</a:t>
            </a:fld>
            <a:endParaRPr lang="en-US" altLang="en-US">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709899123"/>
              </p:ext>
            </p:extLst>
          </p:nvPr>
        </p:nvGraphicFramePr>
        <p:xfrm>
          <a:off x="104775" y="2057400"/>
          <a:ext cx="8839200" cy="4706893"/>
        </p:xfrm>
        <a:graphic>
          <a:graphicData uri="http://schemas.openxmlformats.org/drawingml/2006/table">
            <a:tbl>
              <a:tblPr/>
              <a:tblGrid>
                <a:gridCol w="883920">
                  <a:extLst>
                    <a:ext uri="{9D8B030D-6E8A-4147-A177-3AD203B41FA5}">
                      <a16:colId xmlns:a16="http://schemas.microsoft.com/office/drawing/2014/main" val="20000"/>
                    </a:ext>
                  </a:extLst>
                </a:gridCol>
                <a:gridCol w="883920">
                  <a:extLst>
                    <a:ext uri="{9D8B030D-6E8A-4147-A177-3AD203B41FA5}">
                      <a16:colId xmlns:a16="http://schemas.microsoft.com/office/drawing/2014/main" val="20001"/>
                    </a:ext>
                  </a:extLst>
                </a:gridCol>
                <a:gridCol w="883920">
                  <a:extLst>
                    <a:ext uri="{9D8B030D-6E8A-4147-A177-3AD203B41FA5}">
                      <a16:colId xmlns:a16="http://schemas.microsoft.com/office/drawing/2014/main" val="20002"/>
                    </a:ext>
                  </a:extLst>
                </a:gridCol>
                <a:gridCol w="883920">
                  <a:extLst>
                    <a:ext uri="{9D8B030D-6E8A-4147-A177-3AD203B41FA5}">
                      <a16:colId xmlns:a16="http://schemas.microsoft.com/office/drawing/2014/main" val="20003"/>
                    </a:ext>
                  </a:extLst>
                </a:gridCol>
                <a:gridCol w="883920">
                  <a:extLst>
                    <a:ext uri="{9D8B030D-6E8A-4147-A177-3AD203B41FA5}">
                      <a16:colId xmlns:a16="http://schemas.microsoft.com/office/drawing/2014/main" val="20004"/>
                    </a:ext>
                  </a:extLst>
                </a:gridCol>
                <a:gridCol w="883920">
                  <a:extLst>
                    <a:ext uri="{9D8B030D-6E8A-4147-A177-3AD203B41FA5}">
                      <a16:colId xmlns:a16="http://schemas.microsoft.com/office/drawing/2014/main" val="20005"/>
                    </a:ext>
                  </a:extLst>
                </a:gridCol>
                <a:gridCol w="883920">
                  <a:extLst>
                    <a:ext uri="{9D8B030D-6E8A-4147-A177-3AD203B41FA5}">
                      <a16:colId xmlns:a16="http://schemas.microsoft.com/office/drawing/2014/main" val="20006"/>
                    </a:ext>
                  </a:extLst>
                </a:gridCol>
                <a:gridCol w="883920">
                  <a:extLst>
                    <a:ext uri="{9D8B030D-6E8A-4147-A177-3AD203B41FA5}">
                      <a16:colId xmlns:a16="http://schemas.microsoft.com/office/drawing/2014/main" val="20007"/>
                    </a:ext>
                  </a:extLst>
                </a:gridCol>
                <a:gridCol w="883920">
                  <a:extLst>
                    <a:ext uri="{9D8B030D-6E8A-4147-A177-3AD203B41FA5}">
                      <a16:colId xmlns:a16="http://schemas.microsoft.com/office/drawing/2014/main" val="20008"/>
                    </a:ext>
                  </a:extLst>
                </a:gridCol>
                <a:gridCol w="883920">
                  <a:extLst>
                    <a:ext uri="{9D8B030D-6E8A-4147-A177-3AD203B41FA5}">
                      <a16:colId xmlns:a16="http://schemas.microsoft.com/office/drawing/2014/main" val="3659856788"/>
                    </a:ext>
                  </a:extLst>
                </a:gridCol>
              </a:tblGrid>
              <a:tr h="381000">
                <a:tc>
                  <a:txBody>
                    <a:bodyPr/>
                    <a:lstStyle/>
                    <a:p>
                      <a:pPr algn="ctr" rtl="0" fontAlgn="t"/>
                      <a:r>
                        <a:rPr lang="en-US" sz="1400" b="1" i="0" u="none" strike="noStrike" dirty="0">
                          <a:solidFill>
                            <a:srgbClr val="FFFFFF"/>
                          </a:solidFill>
                          <a:effectLst/>
                          <a:latin typeface="Calibri" pitchFamily="34" charset="0"/>
                        </a:rPr>
                        <a:t>Service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ctr" rtl="0" fontAlgn="t"/>
                      <a:r>
                        <a:rPr lang="en-US" sz="1400" b="1" i="0" u="none" strike="noStrike" dirty="0">
                          <a:solidFill>
                            <a:srgbClr val="FFFFFF"/>
                          </a:solidFill>
                          <a:effectLst/>
                          <a:latin typeface="Calibri" pitchFamily="34" charset="0"/>
                        </a:rPr>
                        <a:t>PPO 20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ctr" rtl="0" fontAlgn="t"/>
                      <a:r>
                        <a:rPr lang="en-US" sz="1400" b="1" i="0" u="none" strike="noStrike" dirty="0">
                          <a:solidFill>
                            <a:srgbClr val="FFFFFF"/>
                          </a:solidFill>
                          <a:effectLst/>
                          <a:latin typeface="Calibri" pitchFamily="34" charset="0"/>
                        </a:rPr>
                        <a:t>PPO 25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ctr" rtl="0" fontAlgn="t"/>
                      <a:r>
                        <a:rPr lang="en-US" sz="1400" b="1" i="0" u="none" strike="noStrike" dirty="0">
                          <a:solidFill>
                            <a:srgbClr val="FFFFFF"/>
                          </a:solidFill>
                          <a:effectLst/>
                          <a:latin typeface="Calibri" pitchFamily="34" charset="0"/>
                        </a:rPr>
                        <a:t>HMO 25</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ctr" rtl="0" fontAlgn="t"/>
                      <a:r>
                        <a:rPr lang="en-US" sz="1400" b="1" i="0" u="none" strike="noStrike" dirty="0">
                          <a:solidFill>
                            <a:srgbClr val="FFFFFF"/>
                          </a:solidFill>
                          <a:effectLst/>
                          <a:latin typeface="Calibri" pitchFamily="34" charset="0"/>
                        </a:rPr>
                        <a:t>PPO HRA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ctr" rtl="0" fontAlgn="t"/>
                      <a:r>
                        <a:rPr lang="en-US" sz="1400" b="1" i="0" u="none" strike="noStrike" dirty="0">
                          <a:solidFill>
                            <a:srgbClr val="FFFFFF"/>
                          </a:solidFill>
                          <a:effectLst/>
                          <a:latin typeface="Calibri" pitchFamily="34" charset="0"/>
                        </a:rPr>
                        <a:t>PPO 2000</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ctr" rtl="0" fontAlgn="t"/>
                      <a:r>
                        <a:rPr lang="en-US" sz="1400" b="1" i="0" u="none" strike="noStrike" dirty="0">
                          <a:solidFill>
                            <a:srgbClr val="FFFFFF"/>
                          </a:solidFill>
                          <a:effectLst/>
                          <a:latin typeface="Calibri" pitchFamily="34" charset="0"/>
                        </a:rPr>
                        <a:t>HMO 3000</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ctr" rtl="0" fontAlgn="t"/>
                      <a:r>
                        <a:rPr lang="en-US" sz="1400" b="1" i="0" u="none" strike="noStrike" dirty="0">
                          <a:solidFill>
                            <a:srgbClr val="FFFFFF"/>
                          </a:solidFill>
                          <a:effectLst/>
                          <a:latin typeface="Calibri" pitchFamily="34" charset="0"/>
                        </a:rPr>
                        <a:t>PPO 3000</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ctr" rtl="0" fontAlgn="t"/>
                      <a:r>
                        <a:rPr lang="en-US" sz="1400" b="1" i="0" u="none" strike="noStrike" dirty="0">
                          <a:solidFill>
                            <a:srgbClr val="FFFFFF"/>
                          </a:solidFill>
                          <a:effectLst/>
                          <a:latin typeface="Calibri" pitchFamily="34" charset="0"/>
                        </a:rPr>
                        <a:t>PPO 4000</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ctr" rtl="0" fontAlgn="t"/>
                      <a:r>
                        <a:rPr lang="en-US" sz="1400" b="1" i="0" u="none" strike="noStrike" dirty="0">
                          <a:solidFill>
                            <a:srgbClr val="FFFFFF"/>
                          </a:solidFill>
                          <a:effectLst/>
                          <a:latin typeface="Calibri" pitchFamily="34" charset="0"/>
                        </a:rPr>
                        <a:t>PPO 5000</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35838">
                <a:tc>
                  <a:txBody>
                    <a:bodyPr/>
                    <a:lstStyle/>
                    <a:p>
                      <a:pPr algn="ctr" rtl="0" fontAlgn="t"/>
                      <a:r>
                        <a:rPr lang="en-US" sz="1400" b="0" i="0" u="none" strike="noStrike" dirty="0">
                          <a:solidFill>
                            <a:srgbClr val="000000"/>
                          </a:solidFill>
                          <a:effectLst/>
                          <a:latin typeface="Calibri" pitchFamily="34" charset="0"/>
                        </a:rPr>
                        <a:t>Wellness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dirty="0">
                          <a:latin typeface="Calibri" panose="020F0502020204030204" pitchFamily="34" charset="0"/>
                        </a:rPr>
                        <a:t>$0</a:t>
                      </a:r>
                    </a:p>
                  </a:txBody>
                  <a:tcPr marT="45715" marB="457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486297">
                <a:tc>
                  <a:txBody>
                    <a:bodyPr/>
                    <a:lstStyle/>
                    <a:p>
                      <a:pPr algn="ctr" rtl="0" fontAlgn="t"/>
                      <a:r>
                        <a:rPr lang="en-US" sz="1400" b="0" i="0" u="none" strike="noStrike" dirty="0">
                          <a:solidFill>
                            <a:srgbClr val="000000"/>
                          </a:solidFill>
                          <a:effectLst/>
                          <a:latin typeface="Calibri" pitchFamily="34" charset="0"/>
                        </a:rPr>
                        <a:t>Hospital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dirty="0">
                          <a:latin typeface="Calibri" panose="020F0502020204030204" pitchFamily="34" charset="0"/>
                        </a:rPr>
                        <a:t>$1,320</a:t>
                      </a:r>
                    </a:p>
                  </a:txBody>
                  <a:tcPr marT="45715" marB="457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$1,400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$1,400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$2,100 </a:t>
                      </a:r>
                      <a:r>
                        <a:rPr lang="en-US" sz="1400" b="0" i="1" u="none" strike="noStrike" dirty="0">
                          <a:solidFill>
                            <a:srgbClr val="FF0000"/>
                          </a:solidFill>
                          <a:effectLst/>
                          <a:latin typeface="Calibri" pitchFamily="34" charset="0"/>
                        </a:rPr>
                        <a:t>($500 fund) </a:t>
                      </a:r>
                      <a:endParaRPr lang="en-US" sz="1400" b="0" i="0" u="none" strike="noStrike" dirty="0">
                        <a:solidFill>
                          <a:srgbClr val="FF0000"/>
                        </a:solidFill>
                        <a:effectLst/>
                        <a:latin typeface="Calibri" pitchFamily="34" charset="0"/>
                      </a:endParaRP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$2,300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$3,000</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$3,000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$4,300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$5,000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35838">
                <a:tc>
                  <a:txBody>
                    <a:bodyPr/>
                    <a:lstStyle/>
                    <a:p>
                      <a:pPr algn="ctr" rtl="0" fontAlgn="t"/>
                      <a:r>
                        <a:rPr lang="en-US" sz="1400" b="0" i="0" u="none" strike="noStrike" dirty="0">
                          <a:solidFill>
                            <a:srgbClr val="000000"/>
                          </a:solidFill>
                          <a:effectLst/>
                          <a:latin typeface="Calibri" pitchFamily="34" charset="0"/>
                        </a:rPr>
                        <a:t>PCP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dirty="0">
                          <a:latin typeface="Calibri" panose="020F0502020204030204" pitchFamily="34" charset="0"/>
                        </a:rPr>
                        <a:t>$20</a:t>
                      </a:r>
                    </a:p>
                  </a:txBody>
                  <a:tcPr marT="45715" marB="457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$25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$25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$15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$7.50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$22.50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335838">
                <a:tc>
                  <a:txBody>
                    <a:bodyPr/>
                    <a:lstStyle/>
                    <a:p>
                      <a:pPr algn="ctr" rtl="0" fontAlgn="t"/>
                      <a:r>
                        <a:rPr lang="en-US" sz="1400" b="0" i="0" u="none" strike="noStrike" dirty="0">
                          <a:solidFill>
                            <a:srgbClr val="000000"/>
                          </a:solidFill>
                          <a:effectLst/>
                          <a:latin typeface="Calibri" pitchFamily="34" charset="0"/>
                        </a:rPr>
                        <a:t>Specialist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dirty="0">
                          <a:latin typeface="Calibri" panose="020F0502020204030204" pitchFamily="34" charset="0"/>
                        </a:rPr>
                        <a:t>$160</a:t>
                      </a:r>
                    </a:p>
                  </a:txBody>
                  <a:tcPr marT="45715" marB="457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$200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$200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$120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$60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$180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335838">
                <a:tc>
                  <a:txBody>
                    <a:bodyPr/>
                    <a:lstStyle/>
                    <a:p>
                      <a:pPr algn="ctr" rtl="0" fontAlgn="t"/>
                      <a:r>
                        <a:rPr lang="en-US" sz="1400" b="0" i="0" u="none" strike="noStrike" dirty="0">
                          <a:solidFill>
                            <a:srgbClr val="000000"/>
                          </a:solidFill>
                          <a:effectLst/>
                          <a:latin typeface="Calibri" pitchFamily="34" charset="0"/>
                        </a:rPr>
                        <a:t>MRI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dirty="0">
                          <a:latin typeface="Calibri" panose="020F0502020204030204" pitchFamily="34" charset="0"/>
                        </a:rPr>
                        <a:t>$160</a:t>
                      </a:r>
                    </a:p>
                  </a:txBody>
                  <a:tcPr marT="45715" marB="457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$160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$160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$160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$80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$240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335838">
                <a:tc>
                  <a:txBody>
                    <a:bodyPr/>
                    <a:lstStyle/>
                    <a:p>
                      <a:pPr algn="ctr" rtl="0" fontAlgn="t"/>
                      <a:r>
                        <a:rPr lang="en-US" sz="1400" b="0" i="0" u="none" strike="noStrike" dirty="0">
                          <a:solidFill>
                            <a:srgbClr val="000000"/>
                          </a:solidFill>
                          <a:effectLst/>
                          <a:latin typeface="Calibri" pitchFamily="34" charset="0"/>
                        </a:rPr>
                        <a:t>Rx 1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dirty="0">
                          <a:latin typeface="Calibri" panose="020F0502020204030204" pitchFamily="34" charset="0"/>
                        </a:rPr>
                        <a:t>$180</a:t>
                      </a:r>
                    </a:p>
                  </a:txBody>
                  <a:tcPr marT="45715" marB="457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$180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$180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$180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$180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$180</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$180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$180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$180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r h="335838">
                <a:tc>
                  <a:txBody>
                    <a:bodyPr/>
                    <a:lstStyle/>
                    <a:p>
                      <a:pPr algn="ctr" rtl="0" fontAlgn="t"/>
                      <a:r>
                        <a:rPr lang="en-US" sz="1400" b="0" i="0" u="none" strike="noStrike" dirty="0">
                          <a:solidFill>
                            <a:srgbClr val="000000"/>
                          </a:solidFill>
                          <a:effectLst/>
                          <a:latin typeface="Calibri" pitchFamily="34" charset="0"/>
                        </a:rPr>
                        <a:t>Rx 2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anose="020F0502020204030204" pitchFamily="34" charset="0"/>
                        </a:rPr>
                        <a:t>$480</a:t>
                      </a:r>
                    </a:p>
                  </a:txBody>
                  <a:tcPr marT="45715" marB="457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sng" strike="noStrike" dirty="0">
                          <a:solidFill>
                            <a:srgbClr val="000000"/>
                          </a:solidFill>
                          <a:effectLst/>
                          <a:latin typeface="Calibri" pitchFamily="34" charset="0"/>
                        </a:rPr>
                        <a:t>$480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sng" strike="noStrike" dirty="0">
                          <a:solidFill>
                            <a:srgbClr val="000000"/>
                          </a:solidFill>
                          <a:effectLst/>
                          <a:latin typeface="Calibri" pitchFamily="34" charset="0"/>
                        </a:rPr>
                        <a:t>$480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sng" strike="noStrike" dirty="0">
                          <a:solidFill>
                            <a:srgbClr val="000000"/>
                          </a:solidFill>
                          <a:effectLst/>
                          <a:latin typeface="Calibri" pitchFamily="34" charset="0"/>
                        </a:rPr>
                        <a:t>$480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sng" strike="noStrike" dirty="0">
                          <a:solidFill>
                            <a:srgbClr val="000000"/>
                          </a:solidFill>
                          <a:effectLst/>
                          <a:latin typeface="Calibri" pitchFamily="34" charset="0"/>
                        </a:rPr>
                        <a:t>$480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sng" strike="noStrike" dirty="0">
                          <a:solidFill>
                            <a:srgbClr val="000000"/>
                          </a:solidFill>
                          <a:effectLst/>
                          <a:latin typeface="Calibri" pitchFamily="34" charset="0"/>
                        </a:rPr>
                        <a:t>$480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sng" strike="noStrike" dirty="0">
                          <a:solidFill>
                            <a:srgbClr val="000000"/>
                          </a:solidFill>
                          <a:effectLst/>
                          <a:latin typeface="Calibri" pitchFamily="34" charset="0"/>
                        </a:rPr>
                        <a:t>$480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sng" strike="noStrike" dirty="0">
                          <a:solidFill>
                            <a:srgbClr val="000000"/>
                          </a:solidFill>
                          <a:effectLst/>
                          <a:latin typeface="Calibri" pitchFamily="34" charset="0"/>
                        </a:rPr>
                        <a:t>$480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sng" strike="noStrike" dirty="0">
                          <a:solidFill>
                            <a:srgbClr val="000000"/>
                          </a:solidFill>
                          <a:effectLst/>
                          <a:latin typeface="Calibri" pitchFamily="34" charset="0"/>
                        </a:rPr>
                        <a:t>$480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7"/>
                  </a:ext>
                </a:extLst>
              </a:tr>
              <a:tr h="480705">
                <a:tc>
                  <a:txBody>
                    <a:bodyPr/>
                    <a:lstStyle/>
                    <a:p>
                      <a:pPr algn="ctr" rtl="0" fontAlgn="t"/>
                      <a:r>
                        <a:rPr lang="en-US" sz="1400" b="0" i="0" u="none" strike="noStrike" dirty="0">
                          <a:solidFill>
                            <a:srgbClr val="000000"/>
                          </a:solidFill>
                          <a:effectLst/>
                          <a:latin typeface="Calibri" pitchFamily="34" charset="0"/>
                        </a:rPr>
                        <a:t>CLAIMS COSTS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dirty="0">
                          <a:latin typeface="Calibri" panose="020F0502020204030204" pitchFamily="34" charset="0"/>
                        </a:rPr>
                        <a:t>$2,320</a:t>
                      </a:r>
                    </a:p>
                  </a:txBody>
                  <a:tcPr marT="45715" marB="457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$2,445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$2,445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$3,055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a:solidFill>
                            <a:srgbClr val="000000"/>
                          </a:solidFill>
                          <a:effectLst/>
                          <a:latin typeface="Calibri" pitchFamily="34" charset="0"/>
                        </a:rPr>
                        <a:t>$3,107.50 </a:t>
                      </a:r>
                      <a:endParaRPr lang="en-US" sz="1400" b="0" i="0" u="none" strike="noStrike" dirty="0">
                        <a:solidFill>
                          <a:srgbClr val="000000"/>
                        </a:solidFill>
                        <a:effectLst/>
                        <a:latin typeface="Calibri" pitchFamily="34" charset="0"/>
                      </a:endParaRP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$3,660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$3,660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$5,402.50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$5,660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8"/>
                  </a:ext>
                </a:extLst>
              </a:tr>
              <a:tr h="563446">
                <a:tc>
                  <a:txBody>
                    <a:bodyPr/>
                    <a:lstStyle/>
                    <a:p>
                      <a:pPr algn="ctr" rtl="0" fontAlgn="t"/>
                      <a:r>
                        <a:rPr lang="en-US" sz="1400" b="0" i="0" u="none" strike="noStrike">
                          <a:solidFill>
                            <a:srgbClr val="000000"/>
                          </a:solidFill>
                          <a:effectLst/>
                          <a:latin typeface="Calibri" pitchFamily="34" charset="0"/>
                        </a:rPr>
                        <a:t>Annual </a:t>
                      </a:r>
                      <a:r>
                        <a:rPr lang="en-US" sz="1400" b="0" i="0" u="none" strike="noStrike" dirty="0">
                          <a:solidFill>
                            <a:srgbClr val="000000"/>
                          </a:solidFill>
                          <a:effectLst/>
                          <a:latin typeface="Calibri" pitchFamily="34" charset="0"/>
                        </a:rPr>
                        <a:t>EE Premium </a:t>
                      </a:r>
                    </a:p>
                  </a:txBody>
                  <a:tcPr marL="9278" marR="9278" marT="927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9"/>
                  </a:ext>
                </a:extLst>
              </a:tr>
              <a:tr h="780417">
                <a:tc>
                  <a:txBody>
                    <a:bodyPr/>
                    <a:lstStyle/>
                    <a:p>
                      <a:pPr algn="ctr" rtl="0" fontAlgn="t"/>
                      <a:r>
                        <a:rPr lang="en-US" sz="1400" b="1" i="0" u="none" strike="noStrike" dirty="0">
                          <a:solidFill>
                            <a:srgbClr val="00B050"/>
                          </a:solidFill>
                          <a:effectLst/>
                          <a:latin typeface="Calibri" pitchFamily="34" charset="0"/>
                        </a:rPr>
                        <a:t>TOTAL ANNUAL COSTS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b="1" u="sng" dirty="0">
                          <a:solidFill>
                            <a:srgbClr val="00B050"/>
                          </a:solidFill>
                          <a:latin typeface="Calibri" pitchFamily="34" charset="0"/>
                        </a:rPr>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b="1" u="sng" dirty="0">
                          <a:solidFill>
                            <a:srgbClr val="00B050"/>
                          </a:solidFill>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b="1" u="sng" dirty="0">
                          <a:solidFill>
                            <a:srgbClr val="00B050"/>
                          </a:solidFill>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b="1" u="sng" dirty="0">
                          <a:solidFill>
                            <a:srgbClr val="00B050"/>
                          </a:solidFill>
                          <a:latin typeface="Calibri" pitchFamily="34" charset="0"/>
                        </a:rPr>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b="1" u="sng" dirty="0">
                          <a:solidFill>
                            <a:srgbClr val="00B050"/>
                          </a:solidFill>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b="1" u="sng" dirty="0">
                          <a:solidFill>
                            <a:srgbClr val="00B050"/>
                          </a:solidFill>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b="1" u="sng" dirty="0">
                          <a:solidFill>
                            <a:srgbClr val="00B050"/>
                          </a:solidFill>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b="1" u="sng" dirty="0">
                          <a:solidFill>
                            <a:srgbClr val="00B050"/>
                          </a:solidFill>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b="1" u="sng" dirty="0">
                          <a:solidFill>
                            <a:srgbClr val="00B050"/>
                          </a:solidFill>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0"/>
                  </a:ext>
                </a:extLst>
              </a:tr>
            </a:tbl>
          </a:graphicData>
        </a:graphic>
      </p:graphicFrame>
      <p:sp>
        <p:nvSpPr>
          <p:cNvPr id="8" name="TextBox 5">
            <a:extLst>
              <a:ext uri="{FF2B5EF4-FFF2-40B4-BE49-F238E27FC236}">
                <a16:creationId xmlns:a16="http://schemas.microsoft.com/office/drawing/2014/main" id="{DE8B4FE3-6BB4-4C59-8739-8124D3431C37}"/>
              </a:ext>
            </a:extLst>
          </p:cNvPr>
          <p:cNvSpPr txBox="1">
            <a:spLocks noChangeArrowheads="1"/>
          </p:cNvSpPr>
          <p:nvPr/>
        </p:nvSpPr>
        <p:spPr bwMode="auto">
          <a:xfrm>
            <a:off x="6642100" y="1143000"/>
            <a:ext cx="2438400" cy="600164"/>
          </a:xfrm>
          <a:prstGeom prst="rect">
            <a:avLst/>
          </a:prstGeom>
          <a:noFill/>
          <a:ln w="9525">
            <a:noFill/>
            <a:miter lim="800000"/>
            <a:headEnd/>
            <a:tailEnd/>
          </a:ln>
        </p:spPr>
        <p:txBody>
          <a:bodyPr wrap="square">
            <a:spAutoFit/>
          </a:bodyPr>
          <a:lstStyle/>
          <a:p>
            <a:pPr>
              <a:defRPr/>
            </a:pPr>
            <a:r>
              <a:rPr lang="en-US" sz="1100" i="1" dirty="0">
                <a:latin typeface="Calibri" pitchFamily="34" charset="0"/>
                <a:cs typeface="Arial" panose="020B0604020202020204" pitchFamily="34" charset="0"/>
              </a:rPr>
              <a:t>*For illustrative purposes only, costs could be overstated depending on dates of service.</a:t>
            </a:r>
          </a:p>
        </p:txBody>
      </p:sp>
      <p:sp>
        <p:nvSpPr>
          <p:cNvPr id="3" name="Slide Number Placeholder 2">
            <a:extLst>
              <a:ext uri="{FF2B5EF4-FFF2-40B4-BE49-F238E27FC236}">
                <a16:creationId xmlns:a16="http://schemas.microsoft.com/office/drawing/2014/main" id="{C01FC1F4-4F6F-49CC-9CDD-7048EF5345C6}"/>
              </a:ext>
            </a:extLst>
          </p:cNvPr>
          <p:cNvSpPr>
            <a:spLocks noGrp="1"/>
          </p:cNvSpPr>
          <p:nvPr>
            <p:ph type="sldNum" sz="quarter" idx="12"/>
          </p:nvPr>
        </p:nvSpPr>
        <p:spPr/>
        <p:txBody>
          <a:bodyPr/>
          <a:lstStyle/>
          <a:p>
            <a:fld id="{AA269C83-254E-4507-A77E-F811EA1FBE29}" type="slidenum">
              <a:rPr lang="en-US" smtClean="0"/>
              <a:pPr/>
              <a:t>28</a:t>
            </a:fld>
            <a:endParaRPr lang="en-US"/>
          </a:p>
        </p:txBody>
      </p:sp>
    </p:spTree>
    <p:extLst>
      <p:ext uri="{BB962C8B-B14F-4D97-AF65-F5344CB8AC3E}">
        <p14:creationId xmlns:p14="http://schemas.microsoft.com/office/powerpoint/2010/main" val="50786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ctr"/>
            <a:r>
              <a:rPr lang="en-US" sz="4000" dirty="0">
                <a:ln w="0"/>
                <a:solidFill>
                  <a:schemeClr val="tx2"/>
                </a:solidFill>
                <a:effectLst/>
                <a:latin typeface="Calibri" panose="020F0502020204030204" pitchFamily="34" charset="0"/>
              </a:rPr>
              <a:t>Dental</a:t>
            </a:r>
          </a:p>
        </p:txBody>
      </p:sp>
      <p:sp>
        <p:nvSpPr>
          <p:cNvPr id="3" name="Slide Number Placeholder 2">
            <a:extLst>
              <a:ext uri="{FF2B5EF4-FFF2-40B4-BE49-F238E27FC236}">
                <a16:creationId xmlns:a16="http://schemas.microsoft.com/office/drawing/2014/main" id="{1F746137-4061-486F-973F-7696CCD503A7}"/>
              </a:ext>
            </a:extLst>
          </p:cNvPr>
          <p:cNvSpPr>
            <a:spLocks noGrp="1"/>
          </p:cNvSpPr>
          <p:nvPr>
            <p:ph type="sldNum" sz="quarter" idx="12"/>
          </p:nvPr>
        </p:nvSpPr>
        <p:spPr/>
        <p:txBody>
          <a:bodyPr/>
          <a:lstStyle/>
          <a:p>
            <a:fld id="{AA269C83-254E-4507-A77E-F811EA1FBE29}" type="slidenum">
              <a:rPr lang="en-US" smtClean="0"/>
              <a:pPr/>
              <a:t>29</a:t>
            </a:fld>
            <a:endParaRPr lang="en-US"/>
          </a:p>
        </p:txBody>
      </p:sp>
    </p:spTree>
    <p:extLst>
      <p:ext uri="{BB962C8B-B14F-4D97-AF65-F5344CB8AC3E}">
        <p14:creationId xmlns:p14="http://schemas.microsoft.com/office/powerpoint/2010/main" val="3570996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7038"/>
            <a:ext cx="7620000" cy="639762"/>
          </a:xfrm>
        </p:spPr>
        <p:txBody>
          <a:bodyPr/>
          <a:lstStyle/>
          <a:p>
            <a:r>
              <a:rPr lang="en-US" sz="3200" b="1" dirty="0">
                <a:latin typeface="Calibri" panose="020F0502020204030204" pitchFamily="34" charset="0"/>
              </a:rPr>
              <a:t>2020 Medical Plan Options</a:t>
            </a:r>
          </a:p>
        </p:txBody>
      </p:sp>
      <p:sp>
        <p:nvSpPr>
          <p:cNvPr id="3" name="Slide Number Placeholder 2">
            <a:extLst>
              <a:ext uri="{FF2B5EF4-FFF2-40B4-BE49-F238E27FC236}">
                <a16:creationId xmlns:a16="http://schemas.microsoft.com/office/drawing/2014/main" id="{09BD78E2-C281-4F7D-80D0-B2D4296036FE}"/>
              </a:ext>
            </a:extLst>
          </p:cNvPr>
          <p:cNvSpPr>
            <a:spLocks noGrp="1"/>
          </p:cNvSpPr>
          <p:nvPr>
            <p:ph type="sldNum" sz="quarter" idx="12"/>
          </p:nvPr>
        </p:nvSpPr>
        <p:spPr/>
        <p:txBody>
          <a:bodyPr/>
          <a:lstStyle/>
          <a:p>
            <a:fld id="{AA269C83-254E-4507-A77E-F811EA1FBE29}" type="slidenum">
              <a:rPr lang="en-US" smtClean="0"/>
              <a:pPr/>
              <a:t>3</a:t>
            </a:fld>
            <a:endParaRPr lang="en-US"/>
          </a:p>
        </p:txBody>
      </p:sp>
      <p:pic>
        <p:nvPicPr>
          <p:cNvPr id="4" name="Picture 3">
            <a:extLst>
              <a:ext uri="{FF2B5EF4-FFF2-40B4-BE49-F238E27FC236}">
                <a16:creationId xmlns:a16="http://schemas.microsoft.com/office/drawing/2014/main" id="{2A3445C1-E365-465F-9941-99F1632812AE}"/>
              </a:ext>
            </a:extLst>
          </p:cNvPr>
          <p:cNvPicPr>
            <a:picLocks noChangeAspect="1"/>
          </p:cNvPicPr>
          <p:nvPr/>
        </p:nvPicPr>
        <p:blipFill>
          <a:blip r:embed="rId2"/>
          <a:stretch>
            <a:fillRect/>
          </a:stretch>
        </p:blipFill>
        <p:spPr>
          <a:xfrm>
            <a:off x="91440" y="1219200"/>
            <a:ext cx="8961120" cy="3910031"/>
          </a:xfrm>
          <a:prstGeom prst="rect">
            <a:avLst/>
          </a:prstGeom>
        </p:spPr>
      </p:pic>
    </p:spTree>
    <p:extLst>
      <p:ext uri="{BB962C8B-B14F-4D97-AF65-F5344CB8AC3E}">
        <p14:creationId xmlns:p14="http://schemas.microsoft.com/office/powerpoint/2010/main" val="4209050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609600"/>
            <a:ext cx="7513320" cy="457200"/>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sz="3200" b="1" dirty="0">
                <a:latin typeface="Calibri" panose="020F0502020204030204" pitchFamily="34" charset="0"/>
              </a:rPr>
              <a:t>Dental Plan Highlights</a:t>
            </a:r>
            <a:endParaRPr lang="en-US" sz="3200" b="1" dirty="0">
              <a:solidFill>
                <a:srgbClr val="FF0000"/>
              </a:solidFill>
              <a:latin typeface="Calibri" panose="020F050202020403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599644637"/>
              </p:ext>
            </p:extLst>
          </p:nvPr>
        </p:nvGraphicFramePr>
        <p:xfrm>
          <a:off x="104775" y="1676400"/>
          <a:ext cx="8763000" cy="3733799"/>
        </p:xfrm>
        <a:graphic>
          <a:graphicData uri="http://schemas.openxmlformats.org/drawingml/2006/table">
            <a:tbl>
              <a:tblPr/>
              <a:tblGrid>
                <a:gridCol w="2329405">
                  <a:extLst>
                    <a:ext uri="{9D8B030D-6E8A-4147-A177-3AD203B41FA5}">
                      <a16:colId xmlns:a16="http://schemas.microsoft.com/office/drawing/2014/main" val="20000"/>
                    </a:ext>
                  </a:extLst>
                </a:gridCol>
                <a:gridCol w="206162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162175">
                  <a:extLst>
                    <a:ext uri="{9D8B030D-6E8A-4147-A177-3AD203B41FA5}">
                      <a16:colId xmlns:a16="http://schemas.microsoft.com/office/drawing/2014/main" val="20003"/>
                    </a:ext>
                  </a:extLst>
                </a:gridCol>
              </a:tblGrid>
              <a:tr h="372512">
                <a:tc>
                  <a:txBody>
                    <a:bodyPr/>
                    <a:lstStyle/>
                    <a:p>
                      <a:pPr marL="0" marR="0" algn="ctr">
                        <a:spcBef>
                          <a:spcPts val="0"/>
                        </a:spcBef>
                        <a:spcAft>
                          <a:spcPts val="0"/>
                        </a:spcAft>
                      </a:pPr>
                      <a:r>
                        <a:rPr lang="en-US" sz="1100" b="1" dirty="0">
                          <a:solidFill>
                            <a:srgbClr val="FFFFFF"/>
                          </a:solidFill>
                          <a:latin typeface="Calibri" panose="020F0502020204030204" pitchFamily="34" charset="0"/>
                          <a:ea typeface="Times New Roman"/>
                          <a:cs typeface="Calibri"/>
                        </a:rPr>
                        <a:t>Plan Design Feature</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1100" b="1" dirty="0">
                          <a:solidFill>
                            <a:srgbClr val="FFFFFF"/>
                          </a:solidFill>
                          <a:latin typeface="Calibri" panose="020F0502020204030204" pitchFamily="34" charset="0"/>
                          <a:ea typeface="Times New Roman"/>
                          <a:cs typeface="Calibri"/>
                        </a:rPr>
                        <a:t>Basic</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1100" b="1" dirty="0">
                          <a:solidFill>
                            <a:srgbClr val="FFFFFF"/>
                          </a:solidFill>
                          <a:latin typeface="Calibri" panose="020F0502020204030204" pitchFamily="34" charset="0"/>
                          <a:ea typeface="Times New Roman"/>
                          <a:cs typeface="Calibri"/>
                        </a:rPr>
                        <a:t>Comprehensive</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1100" b="1" dirty="0">
                          <a:solidFill>
                            <a:srgbClr val="FFFFFF"/>
                          </a:solidFill>
                          <a:latin typeface="Calibri" panose="020F0502020204030204" pitchFamily="34" charset="0"/>
                          <a:ea typeface="Times New Roman"/>
                          <a:cs typeface="Calibri"/>
                        </a:rPr>
                        <a:t>Enhanced Indemnity</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283720">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Annual Deductible</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$50 (3 per family)</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$50 (3 per family)</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$50 (3 per family)</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3720">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Annual Benefit Max</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$1,000 per person</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$1,500 per person</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$1,500 per person</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45026">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Preventive &amp; Diagnostic Services (cleanings, exams, x-rays)</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100%  allowable charge (AC); 80% out-of-network</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100% AC: 80% out-of-network</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100%; no network required; can be balanced billed by dentist</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31283">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Primary Services (fillings, oral surgery, endodontics &amp; periodontics)</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80% AC after deductible; 60% out-of-network</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80% AC after deductible; 60% out-of-network.  </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80% AC after deductible</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58769">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Major Services (crowns, bridges, dentures, implants)</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No coverage</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50% AC after deductible</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50% AC after deductible</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58769">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Orthodontia (dependent children to age 19)</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No coverage</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50% up to $1,000 lifetime maximum</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50% up to $1,000 lifetime maximum</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0" name="Content Placeholder 2">
            <a:extLst>
              <a:ext uri="{FF2B5EF4-FFF2-40B4-BE49-F238E27FC236}">
                <a16:creationId xmlns:a16="http://schemas.microsoft.com/office/drawing/2014/main" id="{AF4B1828-937D-4D1B-9517-12BECC72C76B}"/>
              </a:ext>
            </a:extLst>
          </p:cNvPr>
          <p:cNvSpPr>
            <a:spLocks noGrp="1"/>
          </p:cNvSpPr>
          <p:nvPr>
            <p:ph idx="1"/>
          </p:nvPr>
        </p:nvSpPr>
        <p:spPr>
          <a:xfrm>
            <a:off x="274320" y="1133474"/>
            <a:ext cx="8412480" cy="838202"/>
          </a:xfrm>
        </p:spPr>
        <p:txBody>
          <a:bodyPr>
            <a:noAutofit/>
          </a:bodyPr>
          <a:lstStyle/>
          <a:p>
            <a:r>
              <a:rPr lang="en-US" sz="1400" dirty="0">
                <a:latin typeface="Calibri" panose="020F0502020204030204" pitchFamily="34" charset="0"/>
              </a:rPr>
              <a:t>No plan or rate changes</a:t>
            </a:r>
          </a:p>
        </p:txBody>
      </p:sp>
      <p:sp>
        <p:nvSpPr>
          <p:cNvPr id="2" name="Slide Number Placeholder 1">
            <a:extLst>
              <a:ext uri="{FF2B5EF4-FFF2-40B4-BE49-F238E27FC236}">
                <a16:creationId xmlns:a16="http://schemas.microsoft.com/office/drawing/2014/main" id="{4898C4CC-58F6-4248-937D-0F9C498836D8}"/>
              </a:ext>
            </a:extLst>
          </p:cNvPr>
          <p:cNvSpPr>
            <a:spLocks noGrp="1"/>
          </p:cNvSpPr>
          <p:nvPr>
            <p:ph type="sldNum" sz="quarter" idx="12"/>
          </p:nvPr>
        </p:nvSpPr>
        <p:spPr/>
        <p:txBody>
          <a:bodyPr/>
          <a:lstStyle/>
          <a:p>
            <a:fld id="{AA269C83-254E-4507-A77E-F811EA1FBE29}" type="slidenum">
              <a:rPr lang="en-US" smtClean="0"/>
              <a:pPr/>
              <a:t>30</a:t>
            </a:fld>
            <a:endParaRPr lang="en-US"/>
          </a:p>
        </p:txBody>
      </p:sp>
    </p:spTree>
    <p:extLst>
      <p:ext uri="{BB962C8B-B14F-4D97-AF65-F5344CB8AC3E}">
        <p14:creationId xmlns:p14="http://schemas.microsoft.com/office/powerpoint/2010/main" val="136801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609600"/>
            <a:ext cx="7513320" cy="457200"/>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sz="3200" b="1" dirty="0">
                <a:latin typeface="Calibri" panose="020F0502020204030204" pitchFamily="34" charset="0"/>
              </a:rPr>
              <a:t>Dental Plan Rates</a:t>
            </a:r>
            <a:endParaRPr lang="en-US" sz="3200" b="1" dirty="0">
              <a:solidFill>
                <a:srgbClr val="FF0000"/>
              </a:solidFill>
              <a:latin typeface="Calibri" panose="020F0502020204030204" pitchFamily="34" charset="0"/>
            </a:endParaRPr>
          </a:p>
        </p:txBody>
      </p:sp>
      <p:graphicFrame>
        <p:nvGraphicFramePr>
          <p:cNvPr id="5" name="Table 4">
            <a:extLst>
              <a:ext uri="{FF2B5EF4-FFF2-40B4-BE49-F238E27FC236}">
                <a16:creationId xmlns:a16="http://schemas.microsoft.com/office/drawing/2014/main" id="{099F2FA3-E5B6-45B3-8301-A216C90540F0}"/>
              </a:ext>
            </a:extLst>
          </p:cNvPr>
          <p:cNvGraphicFramePr>
            <a:graphicFrameLocks noGrp="1"/>
          </p:cNvGraphicFramePr>
          <p:nvPr>
            <p:extLst>
              <p:ext uri="{D42A27DB-BD31-4B8C-83A1-F6EECF244321}">
                <p14:modId xmlns:p14="http://schemas.microsoft.com/office/powerpoint/2010/main" val="1083889566"/>
              </p:ext>
            </p:extLst>
          </p:nvPr>
        </p:nvGraphicFramePr>
        <p:xfrm>
          <a:off x="1524000" y="1447799"/>
          <a:ext cx="6405634" cy="3048001"/>
        </p:xfrm>
        <a:graphic>
          <a:graphicData uri="http://schemas.openxmlformats.org/drawingml/2006/table">
            <a:tbl>
              <a:tblPr/>
              <a:tblGrid>
                <a:gridCol w="1699379">
                  <a:extLst>
                    <a:ext uri="{9D8B030D-6E8A-4147-A177-3AD203B41FA5}">
                      <a16:colId xmlns:a16="http://schemas.microsoft.com/office/drawing/2014/main" val="20000"/>
                    </a:ext>
                  </a:extLst>
                </a:gridCol>
                <a:gridCol w="1410045">
                  <a:extLst>
                    <a:ext uri="{9D8B030D-6E8A-4147-A177-3AD203B41FA5}">
                      <a16:colId xmlns:a16="http://schemas.microsoft.com/office/drawing/2014/main" val="20001"/>
                    </a:ext>
                  </a:extLst>
                </a:gridCol>
                <a:gridCol w="1582181">
                  <a:extLst>
                    <a:ext uri="{9D8B030D-6E8A-4147-A177-3AD203B41FA5}">
                      <a16:colId xmlns:a16="http://schemas.microsoft.com/office/drawing/2014/main" val="20002"/>
                    </a:ext>
                  </a:extLst>
                </a:gridCol>
                <a:gridCol w="1714029">
                  <a:extLst>
                    <a:ext uri="{9D8B030D-6E8A-4147-A177-3AD203B41FA5}">
                      <a16:colId xmlns:a16="http://schemas.microsoft.com/office/drawing/2014/main" val="20003"/>
                    </a:ext>
                  </a:extLst>
                </a:gridCol>
              </a:tblGrid>
              <a:tr h="574693">
                <a:tc>
                  <a:txBody>
                    <a:bodyPr/>
                    <a:lstStyle/>
                    <a:p>
                      <a:pPr marL="0" marR="0">
                        <a:spcBef>
                          <a:spcPts val="0"/>
                        </a:spcBef>
                        <a:spcAft>
                          <a:spcPts val="0"/>
                        </a:spcAft>
                      </a:pPr>
                      <a:r>
                        <a:rPr lang="en-US" sz="1200" b="1" dirty="0">
                          <a:solidFill>
                            <a:srgbClr val="FFFFFF"/>
                          </a:solidFill>
                          <a:latin typeface="Calibri" panose="020F0502020204030204" pitchFamily="34" charset="0"/>
                          <a:ea typeface="Times New Roman"/>
                          <a:cs typeface="Calibri"/>
                        </a:rPr>
                        <a:t>Employee Category</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1200" b="1" dirty="0">
                          <a:solidFill>
                            <a:srgbClr val="FFFFFF"/>
                          </a:solidFill>
                          <a:latin typeface="Calibri" panose="020F0502020204030204" pitchFamily="34" charset="0"/>
                          <a:ea typeface="Times New Roman"/>
                          <a:cs typeface="Calibri"/>
                        </a:rPr>
                        <a:t>Basic</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1200" b="1" dirty="0">
                          <a:solidFill>
                            <a:srgbClr val="FFFFFF"/>
                          </a:solidFill>
                          <a:latin typeface="Calibri" panose="020F0502020204030204" pitchFamily="34" charset="0"/>
                          <a:ea typeface="Times New Roman"/>
                          <a:cs typeface="Calibri"/>
                        </a:rPr>
                        <a:t>Comprehensive</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1200" b="1" dirty="0">
                          <a:solidFill>
                            <a:srgbClr val="FFFFFF"/>
                          </a:solidFill>
                          <a:latin typeface="Calibri" panose="020F0502020204030204" pitchFamily="34" charset="0"/>
                          <a:ea typeface="Times New Roman"/>
                          <a:cs typeface="Calibri"/>
                        </a:rPr>
                        <a:t>Enhanced Indemnity</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574693">
                <a:tc>
                  <a:txBody>
                    <a:bodyPr/>
                    <a:lstStyle/>
                    <a:p>
                      <a:pPr marL="0" marR="0">
                        <a:spcBef>
                          <a:spcPts val="0"/>
                        </a:spcBef>
                        <a:spcAft>
                          <a:spcPts val="0"/>
                        </a:spcAft>
                      </a:pPr>
                      <a:r>
                        <a:rPr lang="en-US" sz="1200" dirty="0">
                          <a:solidFill>
                            <a:srgbClr val="000000"/>
                          </a:solidFill>
                          <a:latin typeface="Calibri" panose="020F0502020204030204" pitchFamily="34" charset="0"/>
                          <a:ea typeface="Times New Roman"/>
                          <a:cs typeface="Calibri"/>
                        </a:rPr>
                        <a:t>Employee</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64135" algn="ctr">
                        <a:spcBef>
                          <a:spcPts val="0"/>
                        </a:spcBef>
                        <a:spcAft>
                          <a:spcPts val="0"/>
                        </a:spcAft>
                      </a:pPr>
                      <a:r>
                        <a:rPr lang="en-US" sz="1200" dirty="0">
                          <a:solidFill>
                            <a:srgbClr val="000000"/>
                          </a:solidFill>
                          <a:latin typeface="Calibri" panose="020F0502020204030204" pitchFamily="34" charset="0"/>
                          <a:ea typeface="Calibri"/>
                          <a:cs typeface="Arial"/>
                        </a:rPr>
                        <a:t>$25.50</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64135" algn="ctr">
                        <a:spcBef>
                          <a:spcPts val="0"/>
                        </a:spcBef>
                        <a:spcAft>
                          <a:spcPts val="0"/>
                        </a:spcAft>
                      </a:pPr>
                      <a:r>
                        <a:rPr lang="en-US" sz="1200" dirty="0">
                          <a:solidFill>
                            <a:srgbClr val="000000"/>
                          </a:solidFill>
                          <a:latin typeface="Calibri" panose="020F0502020204030204" pitchFamily="34" charset="0"/>
                          <a:ea typeface="Calibri"/>
                          <a:cs typeface="Arial"/>
                        </a:rPr>
                        <a:t>$41.20</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64135" algn="ctr">
                        <a:spcBef>
                          <a:spcPts val="0"/>
                        </a:spcBef>
                        <a:spcAft>
                          <a:spcPts val="0"/>
                        </a:spcAft>
                      </a:pPr>
                      <a:r>
                        <a:rPr lang="en-US" sz="1200" dirty="0">
                          <a:solidFill>
                            <a:srgbClr val="000000"/>
                          </a:solidFill>
                          <a:latin typeface="Calibri" panose="020F0502020204030204" pitchFamily="34" charset="0"/>
                          <a:ea typeface="Calibri"/>
                          <a:cs typeface="Arial"/>
                        </a:rPr>
                        <a:t>$49.50</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49229">
                <a:tc>
                  <a:txBody>
                    <a:bodyPr/>
                    <a:lstStyle/>
                    <a:p>
                      <a:pPr marL="0" marR="0">
                        <a:spcBef>
                          <a:spcPts val="0"/>
                        </a:spcBef>
                        <a:spcAft>
                          <a:spcPts val="0"/>
                        </a:spcAft>
                      </a:pPr>
                      <a:r>
                        <a:rPr lang="en-US" sz="1200" dirty="0">
                          <a:solidFill>
                            <a:srgbClr val="000000"/>
                          </a:solidFill>
                          <a:latin typeface="Calibri" panose="020F0502020204030204" pitchFamily="34" charset="0"/>
                          <a:ea typeface="Times New Roman"/>
                          <a:cs typeface="Calibri"/>
                        </a:rPr>
                        <a:t>Employee &amp; Child(ren)</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64135" algn="ctr">
                        <a:spcBef>
                          <a:spcPts val="0"/>
                        </a:spcBef>
                        <a:spcAft>
                          <a:spcPts val="0"/>
                        </a:spcAft>
                      </a:pPr>
                      <a:r>
                        <a:rPr lang="en-US" sz="1200" dirty="0">
                          <a:solidFill>
                            <a:srgbClr val="000000"/>
                          </a:solidFill>
                          <a:latin typeface="Calibri" panose="020F0502020204030204" pitchFamily="34" charset="0"/>
                          <a:ea typeface="Calibri"/>
                          <a:cs typeface="Arial"/>
                        </a:rPr>
                        <a:t>$48.80</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64135" algn="ctr">
                        <a:spcBef>
                          <a:spcPts val="0"/>
                        </a:spcBef>
                        <a:spcAft>
                          <a:spcPts val="0"/>
                        </a:spcAft>
                      </a:pPr>
                      <a:r>
                        <a:rPr lang="en-US" sz="1200" dirty="0">
                          <a:solidFill>
                            <a:srgbClr val="000000"/>
                          </a:solidFill>
                          <a:latin typeface="Calibri" panose="020F0502020204030204" pitchFamily="34" charset="0"/>
                          <a:ea typeface="Calibri"/>
                          <a:cs typeface="Arial"/>
                        </a:rPr>
                        <a:t>$77.50</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64135" algn="ctr">
                        <a:spcBef>
                          <a:spcPts val="0"/>
                        </a:spcBef>
                        <a:spcAft>
                          <a:spcPts val="0"/>
                        </a:spcAft>
                      </a:pPr>
                      <a:r>
                        <a:rPr lang="en-US" sz="1200" dirty="0">
                          <a:solidFill>
                            <a:srgbClr val="000000"/>
                          </a:solidFill>
                          <a:latin typeface="Calibri" panose="020F0502020204030204" pitchFamily="34" charset="0"/>
                          <a:ea typeface="Calibri"/>
                          <a:cs typeface="Arial"/>
                        </a:rPr>
                        <a:t>$93.90</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74693">
                <a:tc>
                  <a:txBody>
                    <a:bodyPr/>
                    <a:lstStyle/>
                    <a:p>
                      <a:pPr marL="0" marR="0">
                        <a:spcBef>
                          <a:spcPts val="0"/>
                        </a:spcBef>
                        <a:spcAft>
                          <a:spcPts val="0"/>
                        </a:spcAft>
                      </a:pPr>
                      <a:r>
                        <a:rPr lang="en-US" sz="1200" dirty="0">
                          <a:solidFill>
                            <a:srgbClr val="000000"/>
                          </a:solidFill>
                          <a:latin typeface="Calibri" panose="020F0502020204030204" pitchFamily="34" charset="0"/>
                          <a:ea typeface="Times New Roman"/>
                          <a:cs typeface="Calibri"/>
                        </a:rPr>
                        <a:t>Employee &amp; Spouse</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64135" algn="ctr">
                        <a:spcBef>
                          <a:spcPts val="0"/>
                        </a:spcBef>
                        <a:spcAft>
                          <a:spcPts val="0"/>
                        </a:spcAft>
                      </a:pPr>
                      <a:r>
                        <a:rPr lang="en-US" sz="1200" dirty="0">
                          <a:solidFill>
                            <a:srgbClr val="000000"/>
                          </a:solidFill>
                          <a:latin typeface="Calibri" panose="020F0502020204030204" pitchFamily="34" charset="0"/>
                          <a:ea typeface="Calibri"/>
                          <a:cs typeface="Arial"/>
                        </a:rPr>
                        <a:t>$51.70</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64135" algn="ctr">
                        <a:spcBef>
                          <a:spcPts val="0"/>
                        </a:spcBef>
                        <a:spcAft>
                          <a:spcPts val="0"/>
                        </a:spcAft>
                      </a:pPr>
                      <a:r>
                        <a:rPr lang="en-US" sz="1200" dirty="0">
                          <a:solidFill>
                            <a:srgbClr val="000000"/>
                          </a:solidFill>
                          <a:latin typeface="Calibri" panose="020F0502020204030204" pitchFamily="34" charset="0"/>
                          <a:ea typeface="Calibri"/>
                          <a:cs typeface="Arial"/>
                        </a:rPr>
                        <a:t>$83.30</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64135" algn="ctr">
                        <a:spcBef>
                          <a:spcPts val="0"/>
                        </a:spcBef>
                        <a:spcAft>
                          <a:spcPts val="0"/>
                        </a:spcAft>
                      </a:pPr>
                      <a:r>
                        <a:rPr lang="en-US" sz="1200" dirty="0">
                          <a:solidFill>
                            <a:srgbClr val="000000"/>
                          </a:solidFill>
                          <a:latin typeface="Calibri" panose="020F0502020204030204" pitchFamily="34" charset="0"/>
                          <a:ea typeface="Calibri"/>
                          <a:cs typeface="Arial"/>
                        </a:rPr>
                        <a:t>$99.80</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74693">
                <a:tc>
                  <a:txBody>
                    <a:bodyPr/>
                    <a:lstStyle/>
                    <a:p>
                      <a:pPr marL="0" marR="0">
                        <a:spcBef>
                          <a:spcPts val="0"/>
                        </a:spcBef>
                        <a:spcAft>
                          <a:spcPts val="0"/>
                        </a:spcAft>
                      </a:pPr>
                      <a:r>
                        <a:rPr lang="en-US" sz="1200" dirty="0">
                          <a:solidFill>
                            <a:srgbClr val="000000"/>
                          </a:solidFill>
                          <a:latin typeface="Calibri" panose="020F0502020204030204" pitchFamily="34" charset="0"/>
                          <a:ea typeface="Times New Roman"/>
                          <a:cs typeface="Calibri"/>
                        </a:rPr>
                        <a:t>Employee &amp; Family</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64135" algn="ctr">
                        <a:spcBef>
                          <a:spcPts val="0"/>
                        </a:spcBef>
                        <a:spcAft>
                          <a:spcPts val="0"/>
                        </a:spcAft>
                      </a:pPr>
                      <a:r>
                        <a:rPr lang="en-US" sz="1200" dirty="0">
                          <a:solidFill>
                            <a:srgbClr val="000000"/>
                          </a:solidFill>
                          <a:latin typeface="Calibri" panose="020F0502020204030204" pitchFamily="34" charset="0"/>
                          <a:ea typeface="Calibri"/>
                          <a:cs typeface="Arial"/>
                        </a:rPr>
                        <a:t>$82.40</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64135" algn="ctr">
                        <a:spcBef>
                          <a:spcPts val="0"/>
                        </a:spcBef>
                        <a:spcAft>
                          <a:spcPts val="0"/>
                        </a:spcAft>
                      </a:pPr>
                      <a:r>
                        <a:rPr lang="en-US" sz="1200" dirty="0">
                          <a:solidFill>
                            <a:srgbClr val="000000"/>
                          </a:solidFill>
                          <a:latin typeface="Calibri" panose="020F0502020204030204" pitchFamily="34" charset="0"/>
                          <a:ea typeface="Calibri"/>
                          <a:cs typeface="Arial"/>
                        </a:rPr>
                        <a:t>$131.20</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64135" algn="ctr">
                        <a:spcBef>
                          <a:spcPts val="0"/>
                        </a:spcBef>
                        <a:spcAft>
                          <a:spcPts val="0"/>
                        </a:spcAft>
                      </a:pPr>
                      <a:r>
                        <a:rPr lang="en-US" sz="1200" dirty="0">
                          <a:solidFill>
                            <a:srgbClr val="000000"/>
                          </a:solidFill>
                          <a:latin typeface="Calibri" panose="020F0502020204030204" pitchFamily="34" charset="0"/>
                          <a:ea typeface="Calibri"/>
                          <a:cs typeface="Arial"/>
                        </a:rPr>
                        <a:t>$159.10</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084A96E0-DA58-42E8-BE68-C78E8A8B04F2}"/>
              </a:ext>
            </a:extLst>
          </p:cNvPr>
          <p:cNvSpPr>
            <a:spLocks noGrp="1"/>
          </p:cNvSpPr>
          <p:nvPr>
            <p:ph type="sldNum" sz="quarter" idx="12"/>
          </p:nvPr>
        </p:nvSpPr>
        <p:spPr/>
        <p:txBody>
          <a:bodyPr/>
          <a:lstStyle/>
          <a:p>
            <a:fld id="{AA269C83-254E-4507-A77E-F811EA1FBE29}" type="slidenum">
              <a:rPr lang="en-US" smtClean="0"/>
              <a:pPr/>
              <a:t>31</a:t>
            </a:fld>
            <a:endParaRPr lang="en-US"/>
          </a:p>
        </p:txBody>
      </p:sp>
    </p:spTree>
    <p:extLst>
      <p:ext uri="{BB962C8B-B14F-4D97-AF65-F5344CB8AC3E}">
        <p14:creationId xmlns:p14="http://schemas.microsoft.com/office/powerpoint/2010/main" val="431404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ctr"/>
            <a:r>
              <a:rPr lang="en-US" sz="4000" dirty="0">
                <a:ln w="0"/>
                <a:solidFill>
                  <a:schemeClr val="tx2"/>
                </a:solidFill>
                <a:effectLst/>
                <a:latin typeface="Calibri" panose="020F0502020204030204" pitchFamily="34" charset="0"/>
              </a:rPr>
              <a:t>Vision</a:t>
            </a:r>
          </a:p>
        </p:txBody>
      </p:sp>
      <p:sp>
        <p:nvSpPr>
          <p:cNvPr id="3" name="Slide Number Placeholder 2">
            <a:extLst>
              <a:ext uri="{FF2B5EF4-FFF2-40B4-BE49-F238E27FC236}">
                <a16:creationId xmlns:a16="http://schemas.microsoft.com/office/drawing/2014/main" id="{E61BDD64-6A1C-4C4F-A0C9-276F493C6FAE}"/>
              </a:ext>
            </a:extLst>
          </p:cNvPr>
          <p:cNvSpPr>
            <a:spLocks noGrp="1"/>
          </p:cNvSpPr>
          <p:nvPr>
            <p:ph type="sldNum" sz="quarter" idx="12"/>
          </p:nvPr>
        </p:nvSpPr>
        <p:spPr/>
        <p:txBody>
          <a:bodyPr/>
          <a:lstStyle/>
          <a:p>
            <a:fld id="{AA269C83-254E-4507-A77E-F811EA1FBE29}" type="slidenum">
              <a:rPr lang="en-US" smtClean="0"/>
              <a:pPr/>
              <a:t>32</a:t>
            </a:fld>
            <a:endParaRPr lang="en-US"/>
          </a:p>
        </p:txBody>
      </p:sp>
    </p:spTree>
    <p:extLst>
      <p:ext uri="{BB962C8B-B14F-4D97-AF65-F5344CB8AC3E}">
        <p14:creationId xmlns:p14="http://schemas.microsoft.com/office/powerpoint/2010/main" val="406212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7889149" cy="1066800"/>
          </a:xfrm>
        </p:spPr>
        <p:txBody>
          <a:bodyPr/>
          <a:lstStyle/>
          <a:p>
            <a:pPr lvl="0"/>
            <a:r>
              <a:rPr lang="en-US" sz="3200" b="1" dirty="0">
                <a:latin typeface="Calibri" pitchFamily="34" charset="0"/>
              </a:rPr>
              <a:t>Vision Plan Highlights</a:t>
            </a:r>
            <a:endParaRPr lang="en-US" sz="3200" b="1" dirty="0"/>
          </a:p>
        </p:txBody>
      </p:sp>
      <p:sp>
        <p:nvSpPr>
          <p:cNvPr id="6" name="Rectangle 1"/>
          <p:cNvSpPr>
            <a:spLocks noChangeArrowheads="1"/>
          </p:cNvSpPr>
          <p:nvPr/>
        </p:nvSpPr>
        <p:spPr bwMode="auto">
          <a:xfrm>
            <a:off x="-241935" y="-1058862"/>
            <a:ext cx="91440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TextBox 7"/>
          <p:cNvSpPr txBox="1"/>
          <p:nvPr/>
        </p:nvSpPr>
        <p:spPr>
          <a:xfrm>
            <a:off x="457200" y="5544979"/>
            <a:ext cx="2362200" cy="246221"/>
          </a:xfrm>
          <a:prstGeom prst="rect">
            <a:avLst/>
          </a:prstGeom>
          <a:noFill/>
        </p:spPr>
        <p:txBody>
          <a:bodyPr wrap="square" rtlCol="0">
            <a:spAutoFit/>
          </a:bodyPr>
          <a:lstStyle/>
          <a:p>
            <a:r>
              <a:rPr lang="en-US" sz="1000" dirty="0">
                <a:latin typeface="Calibri" panose="020F0502020204030204" pitchFamily="34" charset="0"/>
              </a:rPr>
              <a:t>*$80 allowance at Costco</a:t>
            </a:r>
          </a:p>
        </p:txBody>
      </p:sp>
      <p:graphicFrame>
        <p:nvGraphicFramePr>
          <p:cNvPr id="4" name="Table 3"/>
          <p:cNvGraphicFramePr>
            <a:graphicFrameLocks noGrp="1"/>
          </p:cNvGraphicFramePr>
          <p:nvPr>
            <p:extLst>
              <p:ext uri="{D42A27DB-BD31-4B8C-83A1-F6EECF244321}">
                <p14:modId xmlns:p14="http://schemas.microsoft.com/office/powerpoint/2010/main" val="1937126288"/>
              </p:ext>
            </p:extLst>
          </p:nvPr>
        </p:nvGraphicFramePr>
        <p:xfrm>
          <a:off x="445416" y="1632059"/>
          <a:ext cx="8305800" cy="3782597"/>
        </p:xfrm>
        <a:graphic>
          <a:graphicData uri="http://schemas.openxmlformats.org/drawingml/2006/table">
            <a:tbl>
              <a:tblPr firstRow="1" firstCol="1" bandRow="1">
                <a:tableStyleId>{5C22544A-7EE6-4342-B048-85BDC9FD1C3A}</a:tableStyleId>
              </a:tblPr>
              <a:tblGrid>
                <a:gridCol w="2005246">
                  <a:extLst>
                    <a:ext uri="{9D8B030D-6E8A-4147-A177-3AD203B41FA5}">
                      <a16:colId xmlns:a16="http://schemas.microsoft.com/office/drawing/2014/main" val="20000"/>
                    </a:ext>
                  </a:extLst>
                </a:gridCol>
                <a:gridCol w="1664138">
                  <a:extLst>
                    <a:ext uri="{9D8B030D-6E8A-4147-A177-3AD203B41FA5}">
                      <a16:colId xmlns:a16="http://schemas.microsoft.com/office/drawing/2014/main" val="20001"/>
                    </a:ext>
                  </a:extLst>
                </a:gridCol>
                <a:gridCol w="1938378">
                  <a:extLst>
                    <a:ext uri="{9D8B030D-6E8A-4147-A177-3AD203B41FA5}">
                      <a16:colId xmlns:a16="http://schemas.microsoft.com/office/drawing/2014/main" val="20002"/>
                    </a:ext>
                  </a:extLst>
                </a:gridCol>
                <a:gridCol w="2698038">
                  <a:extLst>
                    <a:ext uri="{9D8B030D-6E8A-4147-A177-3AD203B41FA5}">
                      <a16:colId xmlns:a16="http://schemas.microsoft.com/office/drawing/2014/main" val="20003"/>
                    </a:ext>
                  </a:extLst>
                </a:gridCol>
              </a:tblGrid>
              <a:tr h="636320">
                <a:tc>
                  <a:txBody>
                    <a:bodyPr/>
                    <a:lstStyle/>
                    <a:p>
                      <a:pPr marL="0" marR="0">
                        <a:lnSpc>
                          <a:spcPct val="115000"/>
                        </a:lnSpc>
                        <a:spcBef>
                          <a:spcPts val="0"/>
                        </a:spcBef>
                        <a:spcAft>
                          <a:spcPts val="0"/>
                        </a:spcAft>
                      </a:pPr>
                      <a:r>
                        <a:rPr lang="en-US" sz="1200" dirty="0">
                          <a:effectLst/>
                          <a:latin typeface="Calibri" panose="020F0502020204030204" pitchFamily="34" charset="0"/>
                        </a:rPr>
                        <a:t>In-network </a:t>
                      </a:r>
                    </a:p>
                    <a:p>
                      <a:pPr marL="0" marR="0">
                        <a:lnSpc>
                          <a:spcPct val="115000"/>
                        </a:lnSpc>
                        <a:spcBef>
                          <a:spcPts val="0"/>
                        </a:spcBef>
                        <a:spcAft>
                          <a:spcPts val="0"/>
                        </a:spcAft>
                      </a:pPr>
                      <a:r>
                        <a:rPr lang="en-US" sz="1200" dirty="0">
                          <a:effectLst/>
                          <a:latin typeface="Calibri" panose="020F0502020204030204" pitchFamily="34" charset="0"/>
                        </a:rPr>
                        <a:t>Plan Design Features</a:t>
                      </a:r>
                      <a:endParaRPr lang="en-US" sz="12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rgbClr val="005DAA"/>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rPr>
                        <a:t>Anthem Blue View Vision</a:t>
                      </a:r>
                    </a:p>
                    <a:p>
                      <a:pPr marL="0" marR="0" algn="ctr">
                        <a:lnSpc>
                          <a:spcPct val="115000"/>
                        </a:lnSpc>
                        <a:spcBef>
                          <a:spcPts val="0"/>
                        </a:spcBef>
                        <a:spcAft>
                          <a:spcPts val="0"/>
                        </a:spcAft>
                      </a:pPr>
                      <a:r>
                        <a:rPr lang="en-US" sz="1200" dirty="0">
                          <a:effectLst/>
                          <a:latin typeface="Calibri" panose="020F0502020204030204" pitchFamily="34" charset="0"/>
                        </a:rPr>
                        <a:t>(Included with Anthem)</a:t>
                      </a:r>
                      <a:endParaRPr lang="en-US" sz="12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rgbClr val="005DAA"/>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rPr>
                        <a:t>Basic Plan</a:t>
                      </a:r>
                    </a:p>
                    <a:p>
                      <a:pPr marL="0" marR="0" algn="ctr">
                        <a:lnSpc>
                          <a:spcPct val="115000"/>
                        </a:lnSpc>
                        <a:spcBef>
                          <a:spcPts val="0"/>
                        </a:spcBef>
                        <a:spcAft>
                          <a:spcPts val="0"/>
                        </a:spcAft>
                      </a:pPr>
                      <a:r>
                        <a:rPr lang="en-US" sz="1200" dirty="0">
                          <a:effectLst/>
                          <a:latin typeface="Calibri" panose="020F0502020204030204" pitchFamily="34" charset="0"/>
                        </a:rPr>
                        <a:t>(VSP)</a:t>
                      </a:r>
                      <a:endParaRPr lang="en-US" sz="12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rgbClr val="005DAA"/>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rPr>
                        <a:t>Enhanced Plan</a:t>
                      </a:r>
                    </a:p>
                    <a:p>
                      <a:pPr marL="0" marR="0" algn="ctr">
                        <a:lnSpc>
                          <a:spcPct val="115000"/>
                        </a:lnSpc>
                        <a:spcBef>
                          <a:spcPts val="0"/>
                        </a:spcBef>
                        <a:spcAft>
                          <a:spcPts val="0"/>
                        </a:spcAft>
                      </a:pPr>
                      <a:r>
                        <a:rPr lang="en-US" sz="1200" dirty="0">
                          <a:effectLst/>
                          <a:latin typeface="Calibri" panose="020F0502020204030204" pitchFamily="34" charset="0"/>
                        </a:rPr>
                        <a:t>(VSP)</a:t>
                      </a:r>
                      <a:endParaRPr lang="en-US" sz="12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rgbClr val="005DAA"/>
                    </a:solidFill>
                  </a:tcPr>
                </a:tc>
                <a:extLst>
                  <a:ext uri="{0D108BD9-81ED-4DB2-BD59-A6C34878D82A}">
                    <a16:rowId xmlns:a16="http://schemas.microsoft.com/office/drawing/2014/main" val="10000"/>
                  </a:ext>
                </a:extLst>
              </a:tr>
              <a:tr h="224589">
                <a:tc>
                  <a:txBody>
                    <a:bodyPr/>
                    <a:lstStyle/>
                    <a:p>
                      <a:pPr marL="0" marR="0">
                        <a:lnSpc>
                          <a:spcPct val="115000"/>
                        </a:lnSpc>
                        <a:spcBef>
                          <a:spcPts val="0"/>
                        </a:spcBef>
                        <a:spcAft>
                          <a:spcPts val="0"/>
                        </a:spcAft>
                      </a:pPr>
                      <a:r>
                        <a:rPr lang="en-US" sz="1200" dirty="0">
                          <a:solidFill>
                            <a:schemeClr val="tx1"/>
                          </a:solidFill>
                          <a:effectLst/>
                          <a:latin typeface="Calibri" panose="020F0502020204030204" pitchFamily="34" charset="0"/>
                        </a:rPr>
                        <a:t>Comprehensive Eye Exam</a:t>
                      </a:r>
                      <a:endParaRPr lang="en-US" sz="1200" dirty="0">
                        <a:solidFill>
                          <a:schemeClr val="tx1"/>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rPr>
                        <a:t>$15 copay</a:t>
                      </a:r>
                      <a:endParaRPr lang="en-US" sz="12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rPr>
                        <a:t>$15 copay</a:t>
                      </a:r>
                      <a:endParaRPr lang="en-US" sz="12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rPr>
                        <a:t>$15 copay</a:t>
                      </a:r>
                      <a:endParaRPr lang="en-US" sz="12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0001"/>
                  </a:ext>
                </a:extLst>
              </a:tr>
              <a:tr h="673768">
                <a:tc>
                  <a:txBody>
                    <a:bodyPr/>
                    <a:lstStyle/>
                    <a:p>
                      <a:pPr marL="0" marR="0">
                        <a:lnSpc>
                          <a:spcPct val="115000"/>
                        </a:lnSpc>
                        <a:spcBef>
                          <a:spcPts val="0"/>
                        </a:spcBef>
                        <a:spcAft>
                          <a:spcPts val="0"/>
                        </a:spcAft>
                      </a:pPr>
                      <a:r>
                        <a:rPr lang="en-US" sz="1200" dirty="0">
                          <a:solidFill>
                            <a:schemeClr val="tx1"/>
                          </a:solidFill>
                          <a:effectLst/>
                          <a:latin typeface="Calibri" panose="020F0502020204030204" pitchFamily="34" charset="0"/>
                        </a:rPr>
                        <a:t>Frames/Lenses – </a:t>
                      </a:r>
                      <a:r>
                        <a:rPr lang="en-US" sz="1200" b="0" dirty="0">
                          <a:solidFill>
                            <a:schemeClr val="tx1"/>
                          </a:solidFill>
                          <a:effectLst/>
                          <a:latin typeface="Calibri" panose="020F0502020204030204" pitchFamily="34" charset="0"/>
                        </a:rPr>
                        <a:t>single vision, bifocal, trifocal and lenticular</a:t>
                      </a:r>
                      <a:endParaRPr lang="en-US" sz="1200" b="0" dirty="0">
                        <a:solidFill>
                          <a:schemeClr val="tx1"/>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rPr>
                        <a:t>35% discount off retail</a:t>
                      </a:r>
                      <a:endParaRPr lang="en-US" sz="12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rPr>
                        <a:t>$30 copay </a:t>
                      </a:r>
                    </a:p>
                    <a:p>
                      <a:pPr marL="0" marR="0" algn="ctr">
                        <a:lnSpc>
                          <a:spcPct val="115000"/>
                        </a:lnSpc>
                        <a:spcBef>
                          <a:spcPts val="0"/>
                        </a:spcBef>
                        <a:spcAft>
                          <a:spcPts val="0"/>
                        </a:spcAft>
                      </a:pPr>
                      <a:r>
                        <a:rPr lang="en-US" sz="1200" dirty="0">
                          <a:effectLst/>
                          <a:latin typeface="Calibri" panose="020F0502020204030204" pitchFamily="34" charset="0"/>
                        </a:rPr>
                        <a:t>($150 allowance*); frame benefit available every 24 months</a:t>
                      </a:r>
                      <a:endParaRPr lang="en-US" sz="12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rPr>
                        <a:t>$15 copay </a:t>
                      </a:r>
                    </a:p>
                    <a:p>
                      <a:pPr marL="0" marR="0" algn="ctr">
                        <a:lnSpc>
                          <a:spcPct val="115000"/>
                        </a:lnSpc>
                        <a:spcBef>
                          <a:spcPts val="0"/>
                        </a:spcBef>
                        <a:spcAft>
                          <a:spcPts val="0"/>
                        </a:spcAft>
                      </a:pPr>
                      <a:r>
                        <a:rPr lang="en-US" sz="1200" dirty="0">
                          <a:effectLst/>
                          <a:latin typeface="Calibri" panose="020F0502020204030204" pitchFamily="34" charset="0"/>
                        </a:rPr>
                        <a:t>($150 allowance*); frame benefit available every 12 months</a:t>
                      </a:r>
                      <a:endParaRPr lang="en-US" sz="12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0002"/>
                  </a:ext>
                </a:extLst>
              </a:tr>
              <a:tr h="898358">
                <a:tc>
                  <a:txBody>
                    <a:bodyPr/>
                    <a:lstStyle/>
                    <a:p>
                      <a:pPr marL="0" marR="0">
                        <a:lnSpc>
                          <a:spcPct val="115000"/>
                        </a:lnSpc>
                        <a:spcBef>
                          <a:spcPts val="0"/>
                        </a:spcBef>
                        <a:spcAft>
                          <a:spcPts val="0"/>
                        </a:spcAft>
                      </a:pPr>
                      <a:r>
                        <a:rPr lang="en-US" sz="1200" dirty="0">
                          <a:solidFill>
                            <a:schemeClr val="tx1"/>
                          </a:solidFill>
                          <a:effectLst/>
                          <a:latin typeface="Calibri" panose="020F0502020204030204" pitchFamily="34" charset="0"/>
                        </a:rPr>
                        <a:t>Covered Lens Options</a:t>
                      </a:r>
                      <a:endParaRPr lang="en-US" sz="1200" dirty="0">
                        <a:solidFill>
                          <a:schemeClr val="tx1"/>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rPr>
                        <a:t>Varying discounts</a:t>
                      </a:r>
                      <a:endParaRPr lang="en-US" sz="12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rPr>
                        <a:t>Standard scratch-resistant coating; polycarbonate lenses for children</a:t>
                      </a:r>
                      <a:endParaRPr lang="en-US" sz="12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rPr>
                        <a:t>Standard scratch-resistant coating, progressive lenses, photochromic, polycarbonate lenses (children and adults), ultraviolet coating and Pink Tints (1 &amp; 2)</a:t>
                      </a:r>
                      <a:endParaRPr lang="en-US" sz="12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0003"/>
                  </a:ext>
                </a:extLst>
              </a:tr>
              <a:tr h="802105">
                <a:tc>
                  <a:txBody>
                    <a:bodyPr/>
                    <a:lstStyle/>
                    <a:p>
                      <a:pPr marL="0" marR="0">
                        <a:lnSpc>
                          <a:spcPct val="115000"/>
                        </a:lnSpc>
                        <a:spcBef>
                          <a:spcPts val="0"/>
                        </a:spcBef>
                        <a:spcAft>
                          <a:spcPts val="0"/>
                        </a:spcAft>
                      </a:pPr>
                      <a:r>
                        <a:rPr lang="en-US" sz="1200" dirty="0">
                          <a:solidFill>
                            <a:schemeClr val="tx1"/>
                          </a:solidFill>
                          <a:effectLst/>
                          <a:latin typeface="Calibri" panose="020F0502020204030204" pitchFamily="34" charset="0"/>
                        </a:rPr>
                        <a:t>Contact Lenses</a:t>
                      </a:r>
                    </a:p>
                    <a:p>
                      <a:pPr marL="0" marR="0">
                        <a:lnSpc>
                          <a:spcPct val="115000"/>
                        </a:lnSpc>
                        <a:spcBef>
                          <a:spcPts val="0"/>
                        </a:spcBef>
                        <a:spcAft>
                          <a:spcPts val="0"/>
                        </a:spcAft>
                      </a:pPr>
                      <a:r>
                        <a:rPr lang="en-US" sz="1200" b="0" dirty="0">
                          <a:solidFill>
                            <a:schemeClr val="tx1"/>
                          </a:solidFill>
                          <a:effectLst/>
                          <a:latin typeface="Calibri" panose="020F0502020204030204" pitchFamily="34" charset="0"/>
                        </a:rPr>
                        <a:t>(Contact lens benefit in lieu of frames benefit every 12 months)</a:t>
                      </a:r>
                      <a:endParaRPr lang="en-US" sz="1200" b="0" dirty="0">
                        <a:solidFill>
                          <a:schemeClr val="tx1"/>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rPr>
                        <a:t>15% off retail</a:t>
                      </a:r>
                      <a:endParaRPr lang="en-US" sz="12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rPr>
                        <a:t>$30 copay; </a:t>
                      </a:r>
                    </a:p>
                    <a:p>
                      <a:pPr marL="0" marR="0" algn="ctr">
                        <a:lnSpc>
                          <a:spcPct val="115000"/>
                        </a:lnSpc>
                        <a:spcBef>
                          <a:spcPts val="0"/>
                        </a:spcBef>
                        <a:spcAft>
                          <a:spcPts val="0"/>
                        </a:spcAft>
                      </a:pPr>
                      <a:r>
                        <a:rPr lang="en-US" sz="1200" dirty="0">
                          <a:effectLst/>
                          <a:latin typeface="Calibri" panose="020F0502020204030204" pitchFamily="34" charset="0"/>
                        </a:rPr>
                        <a:t>$150 allowance</a:t>
                      </a:r>
                      <a:endParaRPr lang="en-US" sz="12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rPr>
                        <a:t>$15 copay; </a:t>
                      </a:r>
                    </a:p>
                    <a:p>
                      <a:pPr marL="0" marR="0" algn="ctr">
                        <a:lnSpc>
                          <a:spcPct val="115000"/>
                        </a:lnSpc>
                        <a:spcBef>
                          <a:spcPts val="0"/>
                        </a:spcBef>
                        <a:spcAft>
                          <a:spcPts val="0"/>
                        </a:spcAft>
                      </a:pPr>
                      <a:r>
                        <a:rPr lang="en-US" sz="1200" dirty="0">
                          <a:effectLst/>
                          <a:latin typeface="Calibri" panose="020F0502020204030204" pitchFamily="34" charset="0"/>
                        </a:rPr>
                        <a:t>$150 allowance</a:t>
                      </a:r>
                      <a:endParaRPr lang="en-US" sz="12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0004"/>
                  </a:ext>
                </a:extLst>
              </a:tr>
              <a:tr h="224589">
                <a:tc>
                  <a:txBody>
                    <a:bodyPr/>
                    <a:lstStyle/>
                    <a:p>
                      <a:pPr marL="0" marR="0">
                        <a:lnSpc>
                          <a:spcPct val="115000"/>
                        </a:lnSpc>
                        <a:spcBef>
                          <a:spcPts val="0"/>
                        </a:spcBef>
                        <a:spcAft>
                          <a:spcPts val="0"/>
                        </a:spcAft>
                      </a:pPr>
                      <a:r>
                        <a:rPr lang="en-US" sz="1200" dirty="0">
                          <a:solidFill>
                            <a:schemeClr val="tx1"/>
                          </a:solidFill>
                          <a:effectLst/>
                          <a:latin typeface="Calibri" panose="020F0502020204030204" pitchFamily="34" charset="0"/>
                        </a:rPr>
                        <a:t>Contact lenses fitting fee</a:t>
                      </a:r>
                      <a:endParaRPr lang="en-US" sz="1200" dirty="0">
                        <a:solidFill>
                          <a:schemeClr val="tx1"/>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marL="0" marR="0" algn="ctr">
                        <a:lnSpc>
                          <a:spcPct val="115000"/>
                        </a:lnSpc>
                        <a:spcBef>
                          <a:spcPts val="0"/>
                        </a:spcBef>
                        <a:spcAft>
                          <a:spcPts val="0"/>
                        </a:spcAft>
                      </a:pPr>
                      <a:r>
                        <a:rPr lang="en-US" sz="1200">
                          <a:effectLst/>
                          <a:latin typeface="Calibri" panose="020F0502020204030204" pitchFamily="34" charset="0"/>
                        </a:rPr>
                        <a:t>No discount</a:t>
                      </a:r>
                      <a:endParaRPr lang="en-US" sz="120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rPr>
                        <a:t>Copay not to exceed $60</a:t>
                      </a:r>
                      <a:endParaRPr lang="en-US" sz="12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rPr>
                        <a:t>Copay not to exceed $60</a:t>
                      </a:r>
                      <a:endParaRPr lang="en-US" sz="12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0005"/>
                  </a:ext>
                </a:extLst>
              </a:tr>
            </a:tbl>
          </a:graphicData>
        </a:graphic>
      </p:graphicFrame>
      <p:sp>
        <p:nvSpPr>
          <p:cNvPr id="3" name="Slide Number Placeholder 2">
            <a:extLst>
              <a:ext uri="{FF2B5EF4-FFF2-40B4-BE49-F238E27FC236}">
                <a16:creationId xmlns:a16="http://schemas.microsoft.com/office/drawing/2014/main" id="{2545CCE9-F926-407A-964F-26C52FEAFF0B}"/>
              </a:ext>
            </a:extLst>
          </p:cNvPr>
          <p:cNvSpPr>
            <a:spLocks noGrp="1"/>
          </p:cNvSpPr>
          <p:nvPr>
            <p:ph type="sldNum" sz="quarter" idx="12"/>
          </p:nvPr>
        </p:nvSpPr>
        <p:spPr/>
        <p:txBody>
          <a:bodyPr/>
          <a:lstStyle/>
          <a:p>
            <a:fld id="{AA269C83-254E-4507-A77E-F811EA1FBE29}" type="slidenum">
              <a:rPr lang="en-US" smtClean="0"/>
              <a:pPr/>
              <a:t>33</a:t>
            </a:fld>
            <a:endParaRPr lang="en-US"/>
          </a:p>
        </p:txBody>
      </p:sp>
      <p:sp>
        <p:nvSpPr>
          <p:cNvPr id="7" name="Content Placeholder 2">
            <a:extLst>
              <a:ext uri="{FF2B5EF4-FFF2-40B4-BE49-F238E27FC236}">
                <a16:creationId xmlns:a16="http://schemas.microsoft.com/office/drawing/2014/main" id="{6C2F4DDE-3788-4D49-BDEC-E3AA72E4EF43}"/>
              </a:ext>
            </a:extLst>
          </p:cNvPr>
          <p:cNvSpPr>
            <a:spLocks noGrp="1"/>
          </p:cNvSpPr>
          <p:nvPr>
            <p:ph idx="1"/>
          </p:nvPr>
        </p:nvSpPr>
        <p:spPr>
          <a:xfrm>
            <a:off x="274320" y="1133474"/>
            <a:ext cx="8412480" cy="838202"/>
          </a:xfrm>
        </p:spPr>
        <p:txBody>
          <a:bodyPr>
            <a:noAutofit/>
          </a:bodyPr>
          <a:lstStyle/>
          <a:p>
            <a:r>
              <a:rPr lang="en-US" sz="1400" dirty="0">
                <a:latin typeface="Calibri" panose="020F0502020204030204" pitchFamily="34" charset="0"/>
              </a:rPr>
              <a:t>No plan or rate changes</a:t>
            </a:r>
          </a:p>
        </p:txBody>
      </p:sp>
    </p:spTree>
    <p:extLst>
      <p:ext uri="{BB962C8B-B14F-4D97-AF65-F5344CB8AC3E}">
        <p14:creationId xmlns:p14="http://schemas.microsoft.com/office/powerpoint/2010/main" val="3911185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200" y="348615"/>
            <a:ext cx="7723414" cy="718184"/>
          </a:xfrm>
        </p:spPr>
        <p:txBody>
          <a:bodyPr/>
          <a:lstStyle/>
          <a:p>
            <a:pPr lvl="0"/>
            <a:r>
              <a:rPr lang="en-US" sz="3200" b="1" cap="all" dirty="0">
                <a:latin typeface="Calibri" pitchFamily="34" charset="0"/>
              </a:rPr>
              <a:t>V</a:t>
            </a:r>
            <a:r>
              <a:rPr lang="en-US" sz="3200" b="1" dirty="0">
                <a:latin typeface="Calibri" pitchFamily="34" charset="0"/>
              </a:rPr>
              <a:t>ision (VSP) Plan Rates</a:t>
            </a:r>
            <a:endParaRPr lang="en-US" sz="3200" b="1" dirty="0"/>
          </a:p>
        </p:txBody>
      </p:sp>
      <p:graphicFrame>
        <p:nvGraphicFramePr>
          <p:cNvPr id="8" name="Table 7"/>
          <p:cNvGraphicFramePr>
            <a:graphicFrameLocks noGrp="1"/>
          </p:cNvGraphicFramePr>
          <p:nvPr>
            <p:extLst>
              <p:ext uri="{D42A27DB-BD31-4B8C-83A1-F6EECF244321}">
                <p14:modId xmlns:p14="http://schemas.microsoft.com/office/powerpoint/2010/main" val="396497512"/>
              </p:ext>
            </p:extLst>
          </p:nvPr>
        </p:nvGraphicFramePr>
        <p:xfrm>
          <a:off x="1981200" y="1828800"/>
          <a:ext cx="5410200" cy="2133600"/>
        </p:xfrm>
        <a:graphic>
          <a:graphicData uri="http://schemas.openxmlformats.org/drawingml/2006/table">
            <a:tbl>
              <a:tblPr firstRow="1" bandRow="1">
                <a:tableStyleId>{5C22544A-7EE6-4342-B048-85BDC9FD1C3A}</a:tableStyleId>
              </a:tblPr>
              <a:tblGrid>
                <a:gridCol w="2143665">
                  <a:extLst>
                    <a:ext uri="{9D8B030D-6E8A-4147-A177-3AD203B41FA5}">
                      <a16:colId xmlns:a16="http://schemas.microsoft.com/office/drawing/2014/main" val="20000"/>
                    </a:ext>
                  </a:extLst>
                </a:gridCol>
                <a:gridCol w="1440576">
                  <a:extLst>
                    <a:ext uri="{9D8B030D-6E8A-4147-A177-3AD203B41FA5}">
                      <a16:colId xmlns:a16="http://schemas.microsoft.com/office/drawing/2014/main" val="20001"/>
                    </a:ext>
                  </a:extLst>
                </a:gridCol>
                <a:gridCol w="1825959">
                  <a:extLst>
                    <a:ext uri="{9D8B030D-6E8A-4147-A177-3AD203B41FA5}">
                      <a16:colId xmlns:a16="http://schemas.microsoft.com/office/drawing/2014/main" val="20002"/>
                    </a:ext>
                  </a:extLst>
                </a:gridCol>
              </a:tblGrid>
              <a:tr h="426720">
                <a:tc>
                  <a:txBody>
                    <a:bodyPr/>
                    <a:lstStyle/>
                    <a:p>
                      <a:r>
                        <a:rPr lang="en-US" sz="1100" dirty="0">
                          <a:latin typeface="Calibri" panose="020F0502020204030204" pitchFamily="34" charset="0"/>
                        </a:rPr>
                        <a:t>Employee 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100" dirty="0">
                          <a:latin typeface="Calibri" panose="020F0502020204030204" pitchFamily="34" charset="0"/>
                        </a:rPr>
                        <a:t>Basic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100" dirty="0">
                          <a:latin typeface="Calibri" panose="020F0502020204030204" pitchFamily="34" charset="0"/>
                        </a:rPr>
                        <a:t>Enhanced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426720">
                <a:tc>
                  <a:txBody>
                    <a:bodyPr/>
                    <a:lstStyle/>
                    <a:p>
                      <a:r>
                        <a:rPr lang="en-US" sz="1100" dirty="0">
                          <a:latin typeface="Calibri" panose="020F0502020204030204" pitchFamily="34" charset="0"/>
                        </a:rPr>
                        <a:t>Employee</a:t>
                      </a:r>
                      <a:r>
                        <a:rPr lang="en-US" sz="1100" baseline="0" dirty="0">
                          <a:latin typeface="Calibri" panose="020F0502020204030204" pitchFamily="34" charset="0"/>
                        </a:rPr>
                        <a:t> only</a:t>
                      </a:r>
                      <a:endParaRPr lang="en-US" sz="11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latin typeface="Calibri" panose="020F0502020204030204" pitchFamily="34" charset="0"/>
                        </a:rPr>
                        <a:t>$5.80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latin typeface="Calibri" panose="020F0502020204030204" pitchFamily="34" charset="0"/>
                        </a:rPr>
                        <a:t>$10.20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26720">
                <a:tc>
                  <a:txBody>
                    <a:bodyPr/>
                    <a:lstStyle/>
                    <a:p>
                      <a:r>
                        <a:rPr lang="en-US" sz="1100" dirty="0">
                          <a:latin typeface="Calibri" panose="020F0502020204030204" pitchFamily="34" charset="0"/>
                        </a:rPr>
                        <a:t>Employee + child(ren)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latin typeface="Calibri" panose="020F0502020204030204" pitchFamily="34" charset="0"/>
                        </a:rPr>
                        <a:t>$9.60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latin typeface="Calibri" panose="020F0502020204030204" pitchFamily="34" charset="0"/>
                        </a:rPr>
                        <a:t>$15.60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26720">
                <a:tc>
                  <a:txBody>
                    <a:bodyPr/>
                    <a:lstStyle/>
                    <a:p>
                      <a:r>
                        <a:rPr lang="en-US" sz="1100" dirty="0">
                          <a:latin typeface="Calibri" panose="020F0502020204030204" pitchFamily="34" charset="0"/>
                        </a:rPr>
                        <a:t>Employee +</a:t>
                      </a:r>
                      <a:r>
                        <a:rPr lang="en-US" sz="1100" baseline="0" dirty="0">
                          <a:latin typeface="Calibri" panose="020F0502020204030204" pitchFamily="34" charset="0"/>
                        </a:rPr>
                        <a:t> spouse</a:t>
                      </a:r>
                      <a:endParaRPr lang="en-US" sz="11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latin typeface="Calibri" panose="020F0502020204030204" pitchFamily="34" charset="0"/>
                        </a:rPr>
                        <a:t>$9.00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latin typeface="Calibri" panose="020F0502020204030204" pitchFamily="34" charset="0"/>
                        </a:rPr>
                        <a:t>$14.60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26720">
                <a:tc>
                  <a:txBody>
                    <a:bodyPr/>
                    <a:lstStyle/>
                    <a:p>
                      <a:r>
                        <a:rPr lang="en-US" sz="1100" dirty="0">
                          <a:latin typeface="Calibri" panose="020F0502020204030204" pitchFamily="34" charset="0"/>
                        </a:rPr>
                        <a:t>Employee +</a:t>
                      </a:r>
                      <a:r>
                        <a:rPr lang="en-US" sz="1100" baseline="0" dirty="0">
                          <a:latin typeface="Calibri" panose="020F0502020204030204" pitchFamily="34" charset="0"/>
                        </a:rPr>
                        <a:t> family</a:t>
                      </a:r>
                      <a:endParaRPr lang="en-US" sz="11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latin typeface="Calibri" panose="020F0502020204030204" pitchFamily="34" charset="0"/>
                        </a:rPr>
                        <a:t>$15.40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latin typeface="Calibri" panose="020F0502020204030204" pitchFamily="34" charset="0"/>
                        </a:rPr>
                        <a:t>$25.00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6960CEAD-FEB8-4572-9061-ED53597526FA}"/>
              </a:ext>
            </a:extLst>
          </p:cNvPr>
          <p:cNvSpPr>
            <a:spLocks noGrp="1"/>
          </p:cNvSpPr>
          <p:nvPr>
            <p:ph type="sldNum" sz="quarter" idx="12"/>
          </p:nvPr>
        </p:nvSpPr>
        <p:spPr/>
        <p:txBody>
          <a:bodyPr/>
          <a:lstStyle/>
          <a:p>
            <a:fld id="{AA269C83-254E-4507-A77E-F811EA1FBE29}" type="slidenum">
              <a:rPr lang="en-US" smtClean="0"/>
              <a:pPr/>
              <a:t>34</a:t>
            </a:fld>
            <a:endParaRPr lang="en-US"/>
          </a:p>
        </p:txBody>
      </p:sp>
    </p:spTree>
    <p:extLst>
      <p:ext uri="{BB962C8B-B14F-4D97-AF65-F5344CB8AC3E}">
        <p14:creationId xmlns:p14="http://schemas.microsoft.com/office/powerpoint/2010/main" val="1701639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ctr"/>
            <a:r>
              <a:rPr lang="en-US" sz="4000" dirty="0">
                <a:ln w="0"/>
                <a:solidFill>
                  <a:schemeClr val="tx2"/>
                </a:solidFill>
                <a:effectLst/>
                <a:latin typeface="Calibri" panose="020F0502020204030204" pitchFamily="34" charset="0"/>
              </a:rPr>
              <a:t>Disability</a:t>
            </a:r>
          </a:p>
        </p:txBody>
      </p:sp>
      <p:sp>
        <p:nvSpPr>
          <p:cNvPr id="3" name="Slide Number Placeholder 2">
            <a:extLst>
              <a:ext uri="{FF2B5EF4-FFF2-40B4-BE49-F238E27FC236}">
                <a16:creationId xmlns:a16="http://schemas.microsoft.com/office/drawing/2014/main" id="{DB08A29D-CAA9-44D4-8441-9FB86D9A9FA2}"/>
              </a:ext>
            </a:extLst>
          </p:cNvPr>
          <p:cNvSpPr>
            <a:spLocks noGrp="1"/>
          </p:cNvSpPr>
          <p:nvPr>
            <p:ph type="sldNum" sz="quarter" idx="12"/>
          </p:nvPr>
        </p:nvSpPr>
        <p:spPr/>
        <p:txBody>
          <a:bodyPr/>
          <a:lstStyle/>
          <a:p>
            <a:fld id="{AA269C83-254E-4507-A77E-F811EA1FBE29}" type="slidenum">
              <a:rPr lang="en-US" smtClean="0"/>
              <a:pPr/>
              <a:t>35</a:t>
            </a:fld>
            <a:endParaRPr lang="en-US"/>
          </a:p>
        </p:txBody>
      </p:sp>
    </p:spTree>
    <p:extLst>
      <p:ext uri="{BB962C8B-B14F-4D97-AF65-F5344CB8AC3E}">
        <p14:creationId xmlns:p14="http://schemas.microsoft.com/office/powerpoint/2010/main" val="1037751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61913"/>
            <a:ext cx="8229600" cy="1066800"/>
          </a:xfrm>
        </p:spPr>
        <p:txBody>
          <a:bodyPr/>
          <a:lstStyle/>
          <a:p>
            <a:pPr>
              <a:defRPr/>
            </a:pPr>
            <a:r>
              <a:rPr lang="en-US" sz="3200" b="1" dirty="0">
                <a:latin typeface="Calibri" pitchFamily="34" charset="0"/>
                <a:cs typeface="Arial" panose="020B0604020202020204" pitchFamily="34" charset="0"/>
              </a:rPr>
              <a:t>Long Term Disability (LTD</a:t>
            </a:r>
            <a:r>
              <a:rPr lang="en-US" sz="3200" dirty="0">
                <a:latin typeface="Calibri" pitchFamily="34" charset="0"/>
                <a:cs typeface="Arial" panose="020B0604020202020204" pitchFamily="34" charset="0"/>
              </a:rPr>
              <a:t>)</a:t>
            </a:r>
          </a:p>
        </p:txBody>
      </p:sp>
      <p:sp>
        <p:nvSpPr>
          <p:cNvPr id="50179" name="Content Placeholder 2"/>
          <p:cNvSpPr>
            <a:spLocks noGrp="1"/>
          </p:cNvSpPr>
          <p:nvPr>
            <p:ph idx="1"/>
          </p:nvPr>
        </p:nvSpPr>
        <p:spPr>
          <a:xfrm>
            <a:off x="76200" y="1524000"/>
            <a:ext cx="8229600" cy="4373563"/>
          </a:xfrm>
        </p:spPr>
        <p:txBody>
          <a:bodyPr/>
          <a:lstStyle/>
          <a:p>
            <a:pPr>
              <a:lnSpc>
                <a:spcPct val="120000"/>
              </a:lnSpc>
              <a:defRPr/>
            </a:pPr>
            <a:r>
              <a:rPr lang="en-US" sz="2000" dirty="0">
                <a:latin typeface="Calibri" pitchFamily="34" charset="0"/>
              </a:rPr>
              <a:t>Pays monthly income replacement</a:t>
            </a:r>
          </a:p>
          <a:p>
            <a:pPr>
              <a:lnSpc>
                <a:spcPct val="120000"/>
              </a:lnSpc>
              <a:defRPr/>
            </a:pPr>
            <a:r>
              <a:rPr lang="en-US" sz="2000" dirty="0">
                <a:solidFill>
                  <a:srgbClr val="FF0000"/>
                </a:solidFill>
                <a:latin typeface="Calibri" pitchFamily="34" charset="0"/>
              </a:rPr>
              <a:t>60, 90, or 180</a:t>
            </a:r>
            <a:r>
              <a:rPr lang="en-US" sz="2000" dirty="0">
                <a:solidFill>
                  <a:schemeClr val="tx1">
                    <a:lumMod val="65000"/>
                    <a:lumOff val="35000"/>
                  </a:schemeClr>
                </a:solidFill>
                <a:latin typeface="Calibri" pitchFamily="34" charset="0"/>
              </a:rPr>
              <a:t> </a:t>
            </a:r>
            <a:r>
              <a:rPr lang="en-US" sz="2000" dirty="0">
                <a:latin typeface="Calibri" pitchFamily="34" charset="0"/>
              </a:rPr>
              <a:t>day elimination period</a:t>
            </a:r>
          </a:p>
          <a:p>
            <a:pPr>
              <a:lnSpc>
                <a:spcPct val="110000"/>
              </a:lnSpc>
              <a:defRPr/>
            </a:pPr>
            <a:r>
              <a:rPr lang="en-US" sz="2000" dirty="0">
                <a:solidFill>
                  <a:srgbClr val="FF0000"/>
                </a:solidFill>
                <a:latin typeface="Calibri" pitchFamily="34" charset="0"/>
              </a:rPr>
              <a:t>60% or 70% </a:t>
            </a:r>
            <a:r>
              <a:rPr lang="en-US" sz="2000" dirty="0">
                <a:latin typeface="Calibri" pitchFamily="34" charset="0"/>
              </a:rPr>
              <a:t>benefit</a:t>
            </a:r>
          </a:p>
          <a:p>
            <a:pPr lvl="1">
              <a:lnSpc>
                <a:spcPct val="110000"/>
              </a:lnSpc>
              <a:defRPr/>
            </a:pPr>
            <a:r>
              <a:rPr lang="en-US" sz="2000" i="1" dirty="0">
                <a:solidFill>
                  <a:schemeClr val="tx1"/>
                </a:solidFill>
                <a:latin typeface="Calibri" pitchFamily="34" charset="0"/>
              </a:rPr>
              <a:t>$15,000 monthly benefit maximum</a:t>
            </a:r>
            <a:endParaRPr lang="en-US" sz="2000" dirty="0">
              <a:solidFill>
                <a:schemeClr val="tx1"/>
              </a:solidFill>
              <a:latin typeface="Calibri" pitchFamily="34" charset="0"/>
            </a:endParaRPr>
          </a:p>
          <a:p>
            <a:pPr>
              <a:lnSpc>
                <a:spcPct val="110000"/>
              </a:lnSpc>
              <a:defRPr/>
            </a:pPr>
            <a:r>
              <a:rPr lang="en-US" sz="2000" dirty="0">
                <a:solidFill>
                  <a:srgbClr val="FF0000"/>
                </a:solidFill>
                <a:latin typeface="Calibri" pitchFamily="34" charset="0"/>
              </a:rPr>
              <a:t>ABC Employer </a:t>
            </a:r>
            <a:r>
              <a:rPr lang="en-US" sz="2000" dirty="0">
                <a:latin typeface="Calibri" pitchFamily="34" charset="0"/>
              </a:rPr>
              <a:t>funds the cost of the </a:t>
            </a:r>
            <a:r>
              <a:rPr lang="en-US" sz="2000" dirty="0">
                <a:solidFill>
                  <a:srgbClr val="FF0000"/>
                </a:solidFill>
                <a:latin typeface="Calibri" pitchFamily="34" charset="0"/>
              </a:rPr>
              <a:t>90 day/60% </a:t>
            </a:r>
            <a:r>
              <a:rPr lang="en-US" sz="2000" dirty="0">
                <a:latin typeface="Calibri" pitchFamily="34" charset="0"/>
              </a:rPr>
              <a:t>LTD plan</a:t>
            </a:r>
          </a:p>
          <a:p>
            <a:pPr lvl="1">
              <a:defRPr/>
            </a:pPr>
            <a:endParaRPr lang="en-US" dirty="0">
              <a:latin typeface="Arial" pitchFamily="34" charset="0"/>
              <a:cs typeface="Arial" pitchFamily="34" charset="0"/>
            </a:endParaRPr>
          </a:p>
        </p:txBody>
      </p:sp>
      <p:sp>
        <p:nvSpPr>
          <p:cNvPr id="46084" name="Slide Number Placeholder 2"/>
          <p:cNvSpPr>
            <a:spLocks/>
          </p:cNvSpPr>
          <p:nvPr/>
        </p:nvSpPr>
        <p:spPr bwMode="auto">
          <a:xfrm>
            <a:off x="8531225" y="5648325"/>
            <a:ext cx="549275" cy="396875"/>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a:spcBef>
                <a:spcPct val="20000"/>
              </a:spcBef>
              <a:buClr>
                <a:srgbClr val="DEAE00"/>
              </a:buClr>
              <a:buFont typeface="Arial" panose="020B0604020202020204" pitchFamily="34" charset="0"/>
              <a:buChar char="•"/>
              <a:defRPr>
                <a:solidFill>
                  <a:schemeClr val="tx1"/>
                </a:solidFill>
                <a:latin typeface="Franklin Gothic Book" panose="020B0503020102020204" pitchFamily="34" charset="0"/>
              </a:defRPr>
            </a:lvl3pPr>
            <a:lvl4pPr marL="1600200" indent="-228600">
              <a:spcBef>
                <a:spcPct val="20000"/>
              </a:spcBef>
              <a:buClr>
                <a:srgbClr val="B77BB4"/>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a:spcBef>
                <a:spcPct val="20000"/>
              </a:spcBef>
              <a:buClr>
                <a:srgbClr val="E0773C"/>
              </a:buClr>
              <a:buFont typeface="Arial" panose="020B0604020202020204" pitchFamily="34" charset="0"/>
              <a:buChar char="•"/>
              <a:defRPr sz="14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9pPr>
          </a:lstStyle>
          <a:p>
            <a:pPr algn="ctr" eaLnBrk="1" hangingPunct="1">
              <a:spcBef>
                <a:spcPct val="0"/>
              </a:spcBef>
              <a:buClrTx/>
              <a:buFontTx/>
              <a:buNone/>
            </a:pPr>
            <a:fld id="{CFFBB709-7DA1-4E98-84AC-5C7713FD6D64}" type="slidenum">
              <a:rPr lang="en-US" altLang="en-US" sz="1800">
                <a:solidFill>
                  <a:schemeClr val="bg1"/>
                </a:solidFill>
                <a:latin typeface="Arial" panose="020B0604020202020204" pitchFamily="34" charset="0"/>
              </a:rPr>
              <a:pPr algn="ctr" eaLnBrk="1" hangingPunct="1">
                <a:spcBef>
                  <a:spcPct val="0"/>
                </a:spcBef>
                <a:buClrTx/>
                <a:buFontTx/>
                <a:buNone/>
              </a:pPr>
              <a:t>36</a:t>
            </a:fld>
            <a:endParaRPr lang="en-US" altLang="en-US" sz="1800">
              <a:solidFill>
                <a:schemeClr val="bg1"/>
              </a:solidFill>
              <a:latin typeface="Arial" panose="020B0604020202020204" pitchFamily="34" charset="0"/>
            </a:endParaRPr>
          </a:p>
        </p:txBody>
      </p:sp>
      <p:sp>
        <p:nvSpPr>
          <p:cNvPr id="3" name="Slide Number Placeholder 2">
            <a:extLst>
              <a:ext uri="{FF2B5EF4-FFF2-40B4-BE49-F238E27FC236}">
                <a16:creationId xmlns:a16="http://schemas.microsoft.com/office/drawing/2014/main" id="{E2E8333F-2C2B-4102-A649-853387510CB6}"/>
              </a:ext>
            </a:extLst>
          </p:cNvPr>
          <p:cNvSpPr>
            <a:spLocks noGrp="1"/>
          </p:cNvSpPr>
          <p:nvPr>
            <p:ph type="sldNum" sz="quarter" idx="12"/>
          </p:nvPr>
        </p:nvSpPr>
        <p:spPr/>
        <p:txBody>
          <a:bodyPr/>
          <a:lstStyle/>
          <a:p>
            <a:fld id="{AA269C83-254E-4507-A77E-F811EA1FBE29}" type="slidenum">
              <a:rPr lang="en-US" smtClean="0"/>
              <a:pPr/>
              <a:t>36</a:t>
            </a:fld>
            <a:endParaRPr lang="en-US"/>
          </a:p>
        </p:txBody>
      </p:sp>
    </p:spTree>
    <p:extLst>
      <p:ext uri="{BB962C8B-B14F-4D97-AF65-F5344CB8AC3E}">
        <p14:creationId xmlns:p14="http://schemas.microsoft.com/office/powerpoint/2010/main" val="4247922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229600" cy="1066800"/>
          </a:xfrm>
        </p:spPr>
        <p:txBody>
          <a:bodyPr/>
          <a:lstStyle/>
          <a:p>
            <a:pPr>
              <a:defRPr/>
            </a:pPr>
            <a:r>
              <a:rPr lang="en-US" sz="3200" b="1" dirty="0">
                <a:latin typeface="Calibri" pitchFamily="34" charset="0"/>
                <a:cs typeface="Arial" panose="020B0604020202020204" pitchFamily="34" charset="0"/>
              </a:rPr>
              <a:t>Short Term Disability (STD)</a:t>
            </a:r>
          </a:p>
        </p:txBody>
      </p:sp>
      <p:sp>
        <p:nvSpPr>
          <p:cNvPr id="6" name="Content Placeholder 2"/>
          <p:cNvSpPr txBox="1">
            <a:spLocks/>
          </p:cNvSpPr>
          <p:nvPr/>
        </p:nvSpPr>
        <p:spPr bwMode="auto">
          <a:xfrm>
            <a:off x="152400" y="1493837"/>
            <a:ext cx="8229600" cy="4525963"/>
          </a:xfrm>
          <a:prstGeom prst="rect">
            <a:avLst/>
          </a:prstGeom>
          <a:noFill/>
          <a:ln w="9525">
            <a:noFill/>
            <a:miter lim="800000"/>
            <a:headEnd/>
            <a:tailEnd/>
          </a:ln>
        </p:spPr>
        <p:txBody>
          <a:bodyPr/>
          <a:lstStyle/>
          <a:p>
            <a:pPr marL="342900" indent="-342900" eaLnBrk="1" hangingPunct="1">
              <a:lnSpc>
                <a:spcPct val="120000"/>
              </a:lnSpc>
              <a:spcBef>
                <a:spcPct val="20000"/>
              </a:spcBef>
              <a:buFontTx/>
              <a:buChar char="•"/>
              <a:defRPr/>
            </a:pPr>
            <a:r>
              <a:rPr lang="en-US" sz="2000" kern="0" dirty="0">
                <a:latin typeface="Calibri" pitchFamily="34" charset="0"/>
                <a:cs typeface="+mn-cs"/>
              </a:rPr>
              <a:t>Pays 60% weekly income replacement (after required 14 day elimination period)</a:t>
            </a:r>
          </a:p>
          <a:p>
            <a:pPr marL="342900" indent="-342900" eaLnBrk="1" hangingPunct="1">
              <a:lnSpc>
                <a:spcPct val="120000"/>
              </a:lnSpc>
              <a:spcBef>
                <a:spcPct val="20000"/>
              </a:spcBef>
              <a:buFontTx/>
              <a:buChar char="•"/>
              <a:defRPr/>
            </a:pPr>
            <a:r>
              <a:rPr lang="en-US" sz="2000" kern="0" dirty="0">
                <a:solidFill>
                  <a:srgbClr val="FF0000"/>
                </a:solidFill>
                <a:latin typeface="Calibri" pitchFamily="34" charset="0"/>
                <a:cs typeface="+mn-cs"/>
              </a:rPr>
              <a:t>7 weeks, 11 weeks, 24 weeks </a:t>
            </a:r>
            <a:r>
              <a:rPr lang="en-US" sz="2000" kern="0" dirty="0">
                <a:latin typeface="Calibri" pitchFamily="34" charset="0"/>
                <a:cs typeface="+mn-cs"/>
              </a:rPr>
              <a:t>duration period</a:t>
            </a:r>
          </a:p>
          <a:p>
            <a:pPr marL="342900" indent="-342900" eaLnBrk="1" hangingPunct="1">
              <a:lnSpc>
                <a:spcPct val="120000"/>
              </a:lnSpc>
              <a:spcBef>
                <a:spcPct val="20000"/>
              </a:spcBef>
              <a:buFontTx/>
              <a:buChar char="•"/>
              <a:defRPr/>
            </a:pPr>
            <a:r>
              <a:rPr lang="en-US" sz="2000" kern="0" dirty="0">
                <a:latin typeface="Calibri" pitchFamily="34" charset="0"/>
                <a:cs typeface="+mn-cs"/>
              </a:rPr>
              <a:t>Maximum $2,500 weekly benefit</a:t>
            </a:r>
          </a:p>
          <a:p>
            <a:pPr marL="342900" indent="-342900" eaLnBrk="1" hangingPunct="1">
              <a:lnSpc>
                <a:spcPct val="120000"/>
              </a:lnSpc>
              <a:spcBef>
                <a:spcPct val="20000"/>
              </a:spcBef>
              <a:buFontTx/>
              <a:buChar char="•"/>
              <a:defRPr/>
            </a:pPr>
            <a:endParaRPr lang="en-US" sz="2000" kern="0" dirty="0">
              <a:latin typeface="+mn-lt"/>
              <a:cs typeface="+mn-cs"/>
            </a:endParaRPr>
          </a:p>
          <a:p>
            <a:pPr marL="342900" indent="-342900" eaLnBrk="1" hangingPunct="1">
              <a:lnSpc>
                <a:spcPct val="120000"/>
              </a:lnSpc>
              <a:spcBef>
                <a:spcPct val="20000"/>
              </a:spcBef>
              <a:defRPr/>
            </a:pPr>
            <a:endParaRPr lang="en-US" sz="2400" kern="0" dirty="0">
              <a:latin typeface="+mn-lt"/>
              <a:cs typeface="+mn-cs"/>
            </a:endParaRPr>
          </a:p>
          <a:p>
            <a:pPr marL="342900" indent="-342900" eaLnBrk="1" hangingPunct="1">
              <a:lnSpc>
                <a:spcPct val="120000"/>
              </a:lnSpc>
              <a:spcBef>
                <a:spcPct val="20000"/>
              </a:spcBef>
              <a:buFontTx/>
              <a:buChar char="•"/>
              <a:defRPr/>
            </a:pPr>
            <a:endParaRPr lang="en-US" sz="2400" kern="0" dirty="0">
              <a:latin typeface="+mn-lt"/>
              <a:cs typeface="+mn-cs"/>
            </a:endParaRPr>
          </a:p>
          <a:p>
            <a:pPr marL="342900" indent="-342900" eaLnBrk="1" hangingPunct="1">
              <a:spcBef>
                <a:spcPct val="20000"/>
              </a:spcBef>
              <a:defRPr/>
            </a:pPr>
            <a:endParaRPr lang="en-US" sz="3200" kern="0" dirty="0">
              <a:latin typeface="+mn-lt"/>
              <a:cs typeface="+mn-cs"/>
            </a:endParaRPr>
          </a:p>
        </p:txBody>
      </p:sp>
      <p:sp>
        <p:nvSpPr>
          <p:cNvPr id="48132" name="Slide Number Placeholder 2"/>
          <p:cNvSpPr>
            <a:spLocks/>
          </p:cNvSpPr>
          <p:nvPr/>
        </p:nvSpPr>
        <p:spPr bwMode="auto">
          <a:xfrm>
            <a:off x="8531225" y="5648325"/>
            <a:ext cx="549275" cy="396875"/>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a:spcBef>
                <a:spcPct val="20000"/>
              </a:spcBef>
              <a:buClr>
                <a:srgbClr val="DEAE00"/>
              </a:buClr>
              <a:buFont typeface="Arial" panose="020B0604020202020204" pitchFamily="34" charset="0"/>
              <a:buChar char="•"/>
              <a:defRPr>
                <a:solidFill>
                  <a:schemeClr val="tx1"/>
                </a:solidFill>
                <a:latin typeface="Franklin Gothic Book" panose="020B0503020102020204" pitchFamily="34" charset="0"/>
              </a:defRPr>
            </a:lvl3pPr>
            <a:lvl4pPr marL="1600200" indent="-228600">
              <a:spcBef>
                <a:spcPct val="20000"/>
              </a:spcBef>
              <a:buClr>
                <a:srgbClr val="B77BB4"/>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a:spcBef>
                <a:spcPct val="20000"/>
              </a:spcBef>
              <a:buClr>
                <a:srgbClr val="E0773C"/>
              </a:buClr>
              <a:buFont typeface="Arial" panose="020B0604020202020204" pitchFamily="34" charset="0"/>
              <a:buChar char="•"/>
              <a:defRPr sz="14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9pPr>
          </a:lstStyle>
          <a:p>
            <a:pPr algn="ctr" eaLnBrk="1" hangingPunct="1">
              <a:spcBef>
                <a:spcPct val="0"/>
              </a:spcBef>
              <a:buClrTx/>
              <a:buFontTx/>
              <a:buNone/>
            </a:pPr>
            <a:fld id="{6021BD1D-3D90-4CCC-B4B2-41210431B66D}" type="slidenum">
              <a:rPr lang="en-US" altLang="en-US" sz="1800">
                <a:solidFill>
                  <a:schemeClr val="bg1"/>
                </a:solidFill>
                <a:latin typeface="Arial" panose="020B0604020202020204" pitchFamily="34" charset="0"/>
              </a:rPr>
              <a:pPr algn="ctr" eaLnBrk="1" hangingPunct="1">
                <a:spcBef>
                  <a:spcPct val="0"/>
                </a:spcBef>
                <a:buClrTx/>
                <a:buFontTx/>
                <a:buNone/>
              </a:pPr>
              <a:t>37</a:t>
            </a:fld>
            <a:endParaRPr lang="en-US" altLang="en-US" sz="1800">
              <a:solidFill>
                <a:schemeClr val="bg1"/>
              </a:solidFill>
              <a:latin typeface="Arial" panose="020B0604020202020204" pitchFamily="34" charset="0"/>
            </a:endParaRPr>
          </a:p>
        </p:txBody>
      </p:sp>
      <p:sp>
        <p:nvSpPr>
          <p:cNvPr id="3" name="Slide Number Placeholder 2">
            <a:extLst>
              <a:ext uri="{FF2B5EF4-FFF2-40B4-BE49-F238E27FC236}">
                <a16:creationId xmlns:a16="http://schemas.microsoft.com/office/drawing/2014/main" id="{1F377EDD-4CC0-4651-BFC2-E786ABC67D3C}"/>
              </a:ext>
            </a:extLst>
          </p:cNvPr>
          <p:cNvSpPr>
            <a:spLocks noGrp="1"/>
          </p:cNvSpPr>
          <p:nvPr>
            <p:ph type="sldNum" sz="quarter" idx="12"/>
          </p:nvPr>
        </p:nvSpPr>
        <p:spPr/>
        <p:txBody>
          <a:bodyPr/>
          <a:lstStyle/>
          <a:p>
            <a:fld id="{AA269C83-254E-4507-A77E-F811EA1FBE29}" type="slidenum">
              <a:rPr lang="en-US" smtClean="0"/>
              <a:pPr/>
              <a:t>37</a:t>
            </a:fld>
            <a:endParaRPr lang="en-US"/>
          </a:p>
        </p:txBody>
      </p:sp>
    </p:spTree>
    <p:extLst>
      <p:ext uri="{BB962C8B-B14F-4D97-AF65-F5344CB8AC3E}">
        <p14:creationId xmlns:p14="http://schemas.microsoft.com/office/powerpoint/2010/main" val="3093301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ctr"/>
            <a:r>
              <a:rPr lang="en-US" sz="4000" dirty="0">
                <a:ln w="0"/>
                <a:solidFill>
                  <a:schemeClr val="tx2"/>
                </a:solidFill>
                <a:effectLst/>
                <a:latin typeface="Calibri" panose="020F0502020204030204" pitchFamily="34" charset="0"/>
              </a:rPr>
              <a:t>Life</a:t>
            </a:r>
          </a:p>
        </p:txBody>
      </p:sp>
      <p:sp>
        <p:nvSpPr>
          <p:cNvPr id="3" name="Slide Number Placeholder 2">
            <a:extLst>
              <a:ext uri="{FF2B5EF4-FFF2-40B4-BE49-F238E27FC236}">
                <a16:creationId xmlns:a16="http://schemas.microsoft.com/office/drawing/2014/main" id="{D07D29EE-5221-4F36-A4E5-26B76167C642}"/>
              </a:ext>
            </a:extLst>
          </p:cNvPr>
          <p:cNvSpPr>
            <a:spLocks noGrp="1"/>
          </p:cNvSpPr>
          <p:nvPr>
            <p:ph type="sldNum" sz="quarter" idx="12"/>
          </p:nvPr>
        </p:nvSpPr>
        <p:spPr/>
        <p:txBody>
          <a:bodyPr/>
          <a:lstStyle/>
          <a:p>
            <a:fld id="{AA269C83-254E-4507-A77E-F811EA1FBE29}" type="slidenum">
              <a:rPr lang="en-US" smtClean="0"/>
              <a:pPr/>
              <a:t>38</a:t>
            </a:fld>
            <a:endParaRPr lang="en-US"/>
          </a:p>
        </p:txBody>
      </p:sp>
    </p:spTree>
    <p:extLst>
      <p:ext uri="{BB962C8B-B14F-4D97-AF65-F5344CB8AC3E}">
        <p14:creationId xmlns:p14="http://schemas.microsoft.com/office/powerpoint/2010/main" val="3542475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84" y="435635"/>
            <a:ext cx="7620000" cy="792162"/>
          </a:xfrm>
        </p:spPr>
        <p:txBody>
          <a:bodyPr/>
          <a:lstStyle/>
          <a:p>
            <a:r>
              <a:rPr lang="en-US" sz="3200" b="1" dirty="0">
                <a:latin typeface="Calibri" panose="020F0502020204030204" pitchFamily="34" charset="0"/>
              </a:rPr>
              <a:t>Life Insurance and AD&amp;D</a:t>
            </a:r>
          </a:p>
        </p:txBody>
      </p:sp>
      <p:sp>
        <p:nvSpPr>
          <p:cNvPr id="3" name="Content Placeholder 2"/>
          <p:cNvSpPr>
            <a:spLocks noGrp="1"/>
          </p:cNvSpPr>
          <p:nvPr>
            <p:ph idx="1"/>
          </p:nvPr>
        </p:nvSpPr>
        <p:spPr>
          <a:xfrm>
            <a:off x="161996" y="1219200"/>
            <a:ext cx="8738681" cy="5181600"/>
          </a:xfrm>
        </p:spPr>
        <p:txBody>
          <a:bodyPr>
            <a:normAutofit/>
          </a:bodyPr>
          <a:lstStyle/>
          <a:p>
            <a:r>
              <a:rPr lang="en-US" sz="1600" dirty="0">
                <a:latin typeface="Calibri" panose="020F0502020204030204" pitchFamily="34" charset="0"/>
              </a:rPr>
              <a:t>Basic Life and AD&amp;D: </a:t>
            </a:r>
            <a:r>
              <a:rPr lang="en-US" sz="1600" dirty="0">
                <a:solidFill>
                  <a:srgbClr val="FF0000"/>
                </a:solidFill>
                <a:latin typeface="Calibri" panose="020F0502020204030204" pitchFamily="34" charset="0"/>
              </a:rPr>
              <a:t>X</a:t>
            </a:r>
            <a:r>
              <a:rPr lang="en-US" sz="1600" dirty="0">
                <a:latin typeface="Calibri" panose="020F0502020204030204" pitchFamily="34" charset="0"/>
              </a:rPr>
              <a:t> base salary</a:t>
            </a:r>
          </a:p>
          <a:p>
            <a:endParaRPr lang="en-US" sz="1600" dirty="0">
              <a:latin typeface="Calibri" panose="020F0502020204030204" pitchFamily="34" charset="0"/>
            </a:endParaRPr>
          </a:p>
          <a:p>
            <a:r>
              <a:rPr lang="en-US" sz="1600" dirty="0">
                <a:latin typeface="Calibri" panose="020F0502020204030204" pitchFamily="34" charset="0"/>
              </a:rPr>
              <a:t>Supplemental Life – </a:t>
            </a:r>
          </a:p>
          <a:p>
            <a:pPr lvl="1"/>
            <a:r>
              <a:rPr lang="en-US" sz="1400" dirty="0">
                <a:solidFill>
                  <a:schemeClr val="tx1"/>
                </a:solidFill>
                <a:latin typeface="Calibri" panose="020F0502020204030204" pitchFamily="34" charset="0"/>
              </a:rPr>
              <a:t>1-8 times salary (combined with basic life)</a:t>
            </a:r>
          </a:p>
          <a:p>
            <a:pPr lvl="1"/>
            <a:r>
              <a:rPr lang="en-US" sz="1400" dirty="0">
                <a:solidFill>
                  <a:schemeClr val="tx1"/>
                </a:solidFill>
                <a:latin typeface="Calibri" panose="020F0502020204030204" pitchFamily="34" charset="0"/>
              </a:rPr>
              <a:t>$1,500,000 maximum amount of coverage (combined with basic life); </a:t>
            </a:r>
            <a:r>
              <a:rPr lang="en-US" sz="1400" b="1" i="1" dirty="0">
                <a:solidFill>
                  <a:schemeClr val="tx1"/>
                </a:solidFill>
                <a:latin typeface="Calibri" panose="020F0502020204030204" pitchFamily="34" charset="0"/>
              </a:rPr>
              <a:t>EOI required on any increase </a:t>
            </a:r>
          </a:p>
          <a:p>
            <a:pPr marL="109728" indent="0">
              <a:buNone/>
            </a:pPr>
            <a:endParaRPr lang="en-US" sz="1600" u="sng" dirty="0">
              <a:latin typeface="Calibri" panose="020F0502020204030204" pitchFamily="34" charset="0"/>
            </a:endParaRPr>
          </a:p>
          <a:p>
            <a:r>
              <a:rPr lang="en-US" sz="1600" u="sng" dirty="0">
                <a:latin typeface="Calibri" panose="020F0502020204030204" pitchFamily="34" charset="0"/>
              </a:rPr>
              <a:t>Voluntary AD&amp;D </a:t>
            </a:r>
            <a:r>
              <a:rPr lang="en-US" sz="1600" dirty="0">
                <a:latin typeface="Calibri" panose="020F0502020204030204" pitchFamily="34" charset="0"/>
              </a:rPr>
              <a:t>– All Guarantee Issue</a:t>
            </a:r>
          </a:p>
          <a:p>
            <a:pPr marL="109728" indent="0">
              <a:buNone/>
            </a:pPr>
            <a:endParaRPr lang="en-US" sz="1600" dirty="0">
              <a:latin typeface="Calibri" panose="020F0502020204030204" pitchFamily="34" charset="0"/>
            </a:endParaRPr>
          </a:p>
          <a:p>
            <a:endParaRPr lang="en-US" sz="1600" dirty="0">
              <a:latin typeface="Calibri" panose="020F0502020204030204" pitchFamily="34" charset="0"/>
            </a:endParaRPr>
          </a:p>
          <a:p>
            <a:pPr lvl="1"/>
            <a:endParaRPr lang="en-US" sz="1600" dirty="0"/>
          </a:p>
        </p:txBody>
      </p:sp>
      <p:sp>
        <p:nvSpPr>
          <p:cNvPr id="4" name="Slide Number Placeholder 3">
            <a:extLst>
              <a:ext uri="{FF2B5EF4-FFF2-40B4-BE49-F238E27FC236}">
                <a16:creationId xmlns:a16="http://schemas.microsoft.com/office/drawing/2014/main" id="{F130C06D-B9FD-4EBD-BA5C-CC006EE61D86}"/>
              </a:ext>
            </a:extLst>
          </p:cNvPr>
          <p:cNvSpPr>
            <a:spLocks noGrp="1"/>
          </p:cNvSpPr>
          <p:nvPr>
            <p:ph type="sldNum" sz="quarter" idx="12"/>
          </p:nvPr>
        </p:nvSpPr>
        <p:spPr/>
        <p:txBody>
          <a:bodyPr/>
          <a:lstStyle/>
          <a:p>
            <a:fld id="{AA269C83-254E-4507-A77E-F811EA1FBE29}" type="slidenum">
              <a:rPr lang="en-US" smtClean="0"/>
              <a:pPr/>
              <a:t>39</a:t>
            </a:fld>
            <a:endParaRPr lang="en-US"/>
          </a:p>
        </p:txBody>
      </p:sp>
      <p:graphicFrame>
        <p:nvGraphicFramePr>
          <p:cNvPr id="6" name="Table 5">
            <a:extLst>
              <a:ext uri="{FF2B5EF4-FFF2-40B4-BE49-F238E27FC236}">
                <a16:creationId xmlns:a16="http://schemas.microsoft.com/office/drawing/2014/main" id="{48D1B088-FE50-4F08-8304-FA752A167347}"/>
              </a:ext>
            </a:extLst>
          </p:cNvPr>
          <p:cNvGraphicFramePr>
            <a:graphicFrameLocks noGrp="1"/>
          </p:cNvGraphicFramePr>
          <p:nvPr>
            <p:extLst>
              <p:ext uri="{D42A27DB-BD31-4B8C-83A1-F6EECF244321}">
                <p14:modId xmlns:p14="http://schemas.microsoft.com/office/powerpoint/2010/main" val="1686566844"/>
              </p:ext>
            </p:extLst>
          </p:nvPr>
        </p:nvGraphicFramePr>
        <p:xfrm>
          <a:off x="505967" y="3402419"/>
          <a:ext cx="8132065" cy="1920240"/>
        </p:xfrm>
        <a:graphic>
          <a:graphicData uri="http://schemas.openxmlformats.org/drawingml/2006/table">
            <a:tbl>
              <a:tblPr firstRow="1" bandRow="1">
                <a:tableStyleId>{5C22544A-7EE6-4342-B048-85BDC9FD1C3A}</a:tableStyleId>
              </a:tblPr>
              <a:tblGrid>
                <a:gridCol w="1676574">
                  <a:extLst>
                    <a:ext uri="{9D8B030D-6E8A-4147-A177-3AD203B41FA5}">
                      <a16:colId xmlns:a16="http://schemas.microsoft.com/office/drawing/2014/main" val="3280109177"/>
                    </a:ext>
                  </a:extLst>
                </a:gridCol>
                <a:gridCol w="2599049">
                  <a:extLst>
                    <a:ext uri="{9D8B030D-6E8A-4147-A177-3AD203B41FA5}">
                      <a16:colId xmlns:a16="http://schemas.microsoft.com/office/drawing/2014/main" val="2334673125"/>
                    </a:ext>
                  </a:extLst>
                </a:gridCol>
                <a:gridCol w="3856442">
                  <a:extLst>
                    <a:ext uri="{9D8B030D-6E8A-4147-A177-3AD203B41FA5}">
                      <a16:colId xmlns:a16="http://schemas.microsoft.com/office/drawing/2014/main" val="373784288"/>
                    </a:ext>
                  </a:extLst>
                </a:gridCol>
              </a:tblGrid>
              <a:tr h="402771">
                <a:tc>
                  <a:txBody>
                    <a:bodyPr/>
                    <a:lstStyle/>
                    <a:p>
                      <a:r>
                        <a:rPr lang="en-US" sz="1200" b="1" dirty="0">
                          <a:solidFill>
                            <a:schemeClr val="tx1"/>
                          </a:solidFill>
                          <a:latin typeface="Calibri" panose="020F0502020204030204" pitchFamily="34" charset="0"/>
                        </a:rPr>
                        <a:t>Rate</a:t>
                      </a:r>
                    </a:p>
                  </a:txBody>
                  <a:tcPr>
                    <a:solidFill>
                      <a:schemeClr val="accent4">
                        <a:lumMod val="20000"/>
                        <a:lumOff val="80000"/>
                      </a:schemeClr>
                    </a:solidFill>
                  </a:tcPr>
                </a:tc>
                <a:tc>
                  <a:txBody>
                    <a:bodyPr/>
                    <a:lstStyle/>
                    <a:p>
                      <a:r>
                        <a:rPr lang="en-US" sz="1200" b="0" dirty="0">
                          <a:solidFill>
                            <a:schemeClr val="tx1"/>
                          </a:solidFill>
                          <a:latin typeface="Calibri" panose="020F0502020204030204" pitchFamily="34" charset="0"/>
                        </a:rPr>
                        <a:t>Per Thousand of Coverage</a:t>
                      </a:r>
                    </a:p>
                  </a:txBody>
                  <a:tcPr>
                    <a:solidFill>
                      <a:schemeClr val="accent4">
                        <a:lumMod val="20000"/>
                        <a:lumOff val="80000"/>
                      </a:schemeClr>
                    </a:solidFill>
                  </a:tcPr>
                </a:tc>
                <a:tc>
                  <a:txBody>
                    <a:bodyPr/>
                    <a:lstStyle/>
                    <a:p>
                      <a:r>
                        <a:rPr lang="en-US" sz="1200" b="0" dirty="0">
                          <a:solidFill>
                            <a:schemeClr val="tx1"/>
                          </a:solidFill>
                          <a:latin typeface="Calibri" panose="020F0502020204030204" pitchFamily="34" charset="0"/>
                        </a:rPr>
                        <a:t>$0.019 Employee Only Coverage</a:t>
                      </a:r>
                    </a:p>
                    <a:p>
                      <a:r>
                        <a:rPr lang="en-US" sz="1200" b="0" dirty="0">
                          <a:solidFill>
                            <a:schemeClr val="tx1"/>
                          </a:solidFill>
                          <a:latin typeface="Calibri" panose="020F0502020204030204" pitchFamily="34" charset="0"/>
                        </a:rPr>
                        <a:t>$0.03 Family Coverage</a:t>
                      </a:r>
                    </a:p>
                  </a:txBody>
                  <a:tcPr>
                    <a:solidFill>
                      <a:schemeClr val="accent4">
                        <a:lumMod val="20000"/>
                        <a:lumOff val="80000"/>
                      </a:schemeClr>
                    </a:solidFill>
                  </a:tcPr>
                </a:tc>
                <a:extLst>
                  <a:ext uri="{0D108BD9-81ED-4DB2-BD59-A6C34878D82A}">
                    <a16:rowId xmlns:a16="http://schemas.microsoft.com/office/drawing/2014/main" val="4051171952"/>
                  </a:ext>
                </a:extLst>
              </a:tr>
              <a:tr h="886097">
                <a:tc>
                  <a:txBody>
                    <a:bodyPr/>
                    <a:lstStyle/>
                    <a:p>
                      <a:r>
                        <a:rPr lang="en-US" sz="1200" b="1" dirty="0">
                          <a:latin typeface="Calibri" panose="020F0502020204030204" pitchFamily="34" charset="0"/>
                        </a:rPr>
                        <a:t>Benefit Summary</a:t>
                      </a:r>
                    </a:p>
                  </a:txBody>
                  <a:tcPr/>
                </a:tc>
                <a:tc>
                  <a:txBody>
                    <a:bodyPr/>
                    <a:lstStyle/>
                    <a:p>
                      <a:r>
                        <a:rPr lang="en-US" sz="1200" dirty="0">
                          <a:latin typeface="Calibri" panose="020F0502020204030204" pitchFamily="34" charset="0"/>
                        </a:rPr>
                        <a:t>$25,000 Increments</a:t>
                      </a:r>
                    </a:p>
                  </a:txBody>
                  <a:tcPr/>
                </a:tc>
                <a:tc>
                  <a:txBody>
                    <a:bodyPr/>
                    <a:lstStyle/>
                    <a:p>
                      <a:r>
                        <a:rPr lang="en-US" sz="1200" dirty="0">
                          <a:latin typeface="Calibri" panose="020F0502020204030204" pitchFamily="34" charset="0"/>
                        </a:rPr>
                        <a:t>% reflect employee’s principal sum:</a:t>
                      </a:r>
                    </a:p>
                    <a:p>
                      <a:r>
                        <a:rPr lang="en-US" sz="1200" dirty="0">
                          <a:latin typeface="Calibri" panose="020F0502020204030204" pitchFamily="34" charset="0"/>
                        </a:rPr>
                        <a:t>Spouse (with children):  40%</a:t>
                      </a:r>
                    </a:p>
                    <a:p>
                      <a:r>
                        <a:rPr lang="en-US" sz="1200" dirty="0">
                          <a:latin typeface="Calibri" panose="020F0502020204030204" pitchFamily="34" charset="0"/>
                        </a:rPr>
                        <a:t>Spouse (no children):  50%</a:t>
                      </a:r>
                    </a:p>
                    <a:p>
                      <a:r>
                        <a:rPr lang="en-US" sz="1200" dirty="0">
                          <a:latin typeface="Calibri" panose="020F0502020204030204" pitchFamily="34" charset="0"/>
                        </a:rPr>
                        <a:t>Each child (with spouse):  10%</a:t>
                      </a:r>
                    </a:p>
                    <a:p>
                      <a:r>
                        <a:rPr lang="en-US" sz="1200" dirty="0">
                          <a:latin typeface="Calibri" panose="020F0502020204030204" pitchFamily="34" charset="0"/>
                        </a:rPr>
                        <a:t>Each child (no spouse):  15%</a:t>
                      </a:r>
                    </a:p>
                  </a:txBody>
                  <a:tcPr/>
                </a:tc>
                <a:extLst>
                  <a:ext uri="{0D108BD9-81ED-4DB2-BD59-A6C34878D82A}">
                    <a16:rowId xmlns:a16="http://schemas.microsoft.com/office/drawing/2014/main" val="1764370184"/>
                  </a:ext>
                </a:extLst>
              </a:tr>
              <a:tr h="402771">
                <a:tc>
                  <a:txBody>
                    <a:bodyPr/>
                    <a:lstStyle/>
                    <a:p>
                      <a:r>
                        <a:rPr lang="en-US" sz="1200" b="1" dirty="0">
                          <a:latin typeface="Calibri" panose="020F0502020204030204" pitchFamily="34" charset="0"/>
                        </a:rPr>
                        <a:t>Plan Maximum</a:t>
                      </a:r>
                    </a:p>
                  </a:txBody>
                  <a:tcPr>
                    <a:solidFill>
                      <a:schemeClr val="accent4">
                        <a:lumMod val="20000"/>
                        <a:lumOff val="80000"/>
                      </a:schemeClr>
                    </a:solidFill>
                  </a:tcPr>
                </a:tc>
                <a:tc>
                  <a:txBody>
                    <a:bodyPr/>
                    <a:lstStyle/>
                    <a:p>
                      <a:r>
                        <a:rPr lang="en-US" sz="1200" dirty="0">
                          <a:latin typeface="Calibri" panose="020F0502020204030204" pitchFamily="34" charset="0"/>
                        </a:rPr>
                        <a:t>$500,000</a:t>
                      </a:r>
                    </a:p>
                  </a:txBody>
                  <a:tcPr>
                    <a:solidFill>
                      <a:schemeClr val="accent4">
                        <a:lumMod val="20000"/>
                        <a:lumOff val="80000"/>
                      </a:schemeClr>
                    </a:solidFill>
                  </a:tcPr>
                </a:tc>
                <a:tc>
                  <a:txBody>
                    <a:bodyPr/>
                    <a:lstStyle/>
                    <a:p>
                      <a:r>
                        <a:rPr lang="en-US" sz="1200" dirty="0">
                          <a:latin typeface="Calibri" panose="020F0502020204030204" pitchFamily="34" charset="0"/>
                        </a:rPr>
                        <a:t>Spouse:  $250,000</a:t>
                      </a:r>
                    </a:p>
                    <a:p>
                      <a:r>
                        <a:rPr lang="en-US" sz="1200" dirty="0">
                          <a:latin typeface="Calibri" panose="020F0502020204030204" pitchFamily="34" charset="0"/>
                        </a:rPr>
                        <a:t>Child:  $25,000</a:t>
                      </a:r>
                    </a:p>
                  </a:txBody>
                  <a:tcPr>
                    <a:solidFill>
                      <a:schemeClr val="accent4">
                        <a:lumMod val="20000"/>
                        <a:lumOff val="80000"/>
                      </a:schemeClr>
                    </a:solidFill>
                  </a:tcPr>
                </a:tc>
                <a:extLst>
                  <a:ext uri="{0D108BD9-81ED-4DB2-BD59-A6C34878D82A}">
                    <a16:rowId xmlns:a16="http://schemas.microsoft.com/office/drawing/2014/main" val="3936826517"/>
                  </a:ext>
                </a:extLst>
              </a:tr>
            </a:tbl>
          </a:graphicData>
        </a:graphic>
      </p:graphicFrame>
    </p:spTree>
    <p:extLst>
      <p:ext uri="{BB962C8B-B14F-4D97-AF65-F5344CB8AC3E}">
        <p14:creationId xmlns:p14="http://schemas.microsoft.com/office/powerpoint/2010/main" val="1083068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p:cNvSpPr>
            <a:spLocks noGrp="1"/>
          </p:cNvSpPr>
          <p:nvPr>
            <p:ph idx="1"/>
          </p:nvPr>
        </p:nvSpPr>
        <p:spPr>
          <a:xfrm>
            <a:off x="457200" y="1371600"/>
            <a:ext cx="8229600" cy="3922776"/>
          </a:xfrm>
        </p:spPr>
        <p:txBody>
          <a:bodyPr>
            <a:normAutofit/>
          </a:bodyPr>
          <a:lstStyle/>
          <a:p>
            <a:pPr marL="584200" lvl="1" indent="-342900">
              <a:buFont typeface="Wingdings" panose="05000000000000000000" pitchFamily="2" charset="2"/>
              <a:buChar char="§"/>
            </a:pPr>
            <a:r>
              <a:rPr lang="en-US" sz="2000" dirty="0">
                <a:solidFill>
                  <a:schemeClr val="tx1"/>
                </a:solidFill>
                <a:latin typeface="Calibri" panose="020F0502020204030204" pitchFamily="34" charset="0"/>
                <a:cs typeface="Calibri" panose="020F0502020204030204" pitchFamily="34" charset="0"/>
              </a:rPr>
              <a:t>Effective January 1, 2020 prescription drug coverage will transition to </a:t>
            </a:r>
            <a:r>
              <a:rPr lang="en-US" sz="2000" b="1" dirty="0" err="1">
                <a:solidFill>
                  <a:schemeClr val="tx1"/>
                </a:solidFill>
                <a:latin typeface="Calibri" panose="020F0502020204030204" pitchFamily="34" charset="0"/>
                <a:cs typeface="Calibri" panose="020F0502020204030204" pitchFamily="34" charset="0"/>
              </a:rPr>
              <a:t>RxBenefits</a:t>
            </a:r>
            <a:r>
              <a:rPr lang="en-US" sz="2000" b="1"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rPr>
              <a:t>and </a:t>
            </a:r>
            <a:r>
              <a:rPr lang="en-US" sz="2000" b="1" dirty="0">
                <a:solidFill>
                  <a:schemeClr val="tx1"/>
                </a:solidFill>
                <a:latin typeface="Calibri" panose="020F0502020204030204" pitchFamily="34" charset="0"/>
                <a:cs typeface="Calibri" panose="020F0502020204030204" pitchFamily="34" charset="0"/>
              </a:rPr>
              <a:t>Express Scripts (ESI)</a:t>
            </a:r>
          </a:p>
          <a:p>
            <a:pPr marL="241300" lvl="1" indent="0">
              <a:buNone/>
            </a:pPr>
            <a:endParaRPr lang="en-US" sz="2000" dirty="0">
              <a:solidFill>
                <a:schemeClr val="tx1"/>
              </a:solidFill>
              <a:latin typeface="Calibri" panose="020F0502020204030204" pitchFamily="34" charset="0"/>
              <a:cs typeface="Calibri" panose="020F0502020204030204" pitchFamily="34" charset="0"/>
            </a:endParaRPr>
          </a:p>
          <a:p>
            <a:pPr marL="584200" lvl="1" indent="-342900">
              <a:buFont typeface="Wingdings" panose="05000000000000000000" pitchFamily="2" charset="2"/>
              <a:buChar char="§"/>
            </a:pPr>
            <a:r>
              <a:rPr lang="en-US" sz="2000" dirty="0">
                <a:solidFill>
                  <a:schemeClr val="tx1"/>
                </a:solidFill>
                <a:latin typeface="Calibri" panose="020F0502020204030204" pitchFamily="34" charset="0"/>
                <a:cs typeface="Calibri" panose="020F0502020204030204" pitchFamily="34" charset="0"/>
              </a:rPr>
              <a:t>Design changes:</a:t>
            </a:r>
          </a:p>
          <a:p>
            <a:pPr marL="917575" lvl="2" indent="-342900">
              <a:buFont typeface="Courier New" panose="02070309020205020404" pitchFamily="49" charset="0"/>
              <a:buChar char="o"/>
            </a:pPr>
            <a:r>
              <a:rPr lang="en-US" sz="2000" dirty="0">
                <a:solidFill>
                  <a:schemeClr val="accent3"/>
                </a:solidFill>
                <a:latin typeface="Calibri" panose="020F0502020204030204" pitchFamily="34" charset="0"/>
                <a:cs typeface="Calibri" panose="020F0502020204030204" pitchFamily="34" charset="0"/>
              </a:rPr>
              <a:t>Modify current plan design (</a:t>
            </a:r>
            <a:r>
              <a:rPr lang="en-US" sz="2000" i="1" dirty="0">
                <a:solidFill>
                  <a:schemeClr val="accent3"/>
                </a:solidFill>
                <a:latin typeface="Calibri" panose="020F0502020204030204" pitchFamily="34" charset="0"/>
                <a:cs typeface="Calibri" panose="020F0502020204030204" pitchFamily="34" charset="0"/>
              </a:rPr>
              <a:t>eliminate tiered pharmacy networks</a:t>
            </a:r>
            <a:r>
              <a:rPr lang="en-US" sz="2000" dirty="0">
                <a:solidFill>
                  <a:schemeClr val="accent3"/>
                </a:solidFill>
                <a:latin typeface="Calibri" panose="020F0502020204030204" pitchFamily="34" charset="0"/>
                <a:cs typeface="Calibri" panose="020F0502020204030204" pitchFamily="34" charset="0"/>
              </a:rPr>
              <a:t>)</a:t>
            </a:r>
          </a:p>
          <a:p>
            <a:pPr marL="917575" lvl="2" indent="-342900">
              <a:buFont typeface="Courier New" panose="02070309020205020404" pitchFamily="49" charset="0"/>
              <a:buChar char="o"/>
            </a:pPr>
            <a:r>
              <a:rPr lang="en-US" sz="2000" b="1" u="sng" dirty="0">
                <a:solidFill>
                  <a:schemeClr val="accent3"/>
                </a:solidFill>
                <a:latin typeface="Calibri" panose="020F0502020204030204" pitchFamily="34" charset="0"/>
                <a:cs typeface="Calibri" panose="020F0502020204030204" pitchFamily="34" charset="0"/>
              </a:rPr>
              <a:t>Separate ID cards</a:t>
            </a:r>
            <a:r>
              <a:rPr lang="en-US" sz="2000" dirty="0">
                <a:solidFill>
                  <a:schemeClr val="accent3"/>
                </a:solidFill>
                <a:latin typeface="Calibri" panose="020F0502020204030204" pitchFamily="34" charset="0"/>
                <a:cs typeface="Calibri" panose="020F0502020204030204" pitchFamily="34" charset="0"/>
              </a:rPr>
              <a:t> versus combined card</a:t>
            </a:r>
          </a:p>
          <a:p>
            <a:pPr marL="574675" lvl="2" indent="0">
              <a:buNone/>
            </a:pPr>
            <a:endParaRPr lang="en-US" sz="2000" dirty="0">
              <a:solidFill>
                <a:schemeClr val="accent3"/>
              </a:solidFill>
              <a:latin typeface="Calibri" panose="020F0502020204030204" pitchFamily="34" charset="0"/>
              <a:cs typeface="Calibri" panose="020F0502020204030204" pitchFamily="34" charset="0"/>
            </a:endParaRPr>
          </a:p>
          <a:p>
            <a:pPr marL="652399" lvl="1" indent="-342900">
              <a:buFont typeface="Wingdings" panose="05000000000000000000" pitchFamily="2" charset="2"/>
              <a:buChar char="§"/>
            </a:pPr>
            <a:r>
              <a:rPr lang="en-US" sz="2000" dirty="0">
                <a:solidFill>
                  <a:schemeClr val="tx1"/>
                </a:solidFill>
                <a:latin typeface="Calibri" panose="020F0502020204030204" pitchFamily="34" charset="0"/>
                <a:cs typeface="Calibri" panose="020F0502020204030204" pitchFamily="34" charset="0"/>
              </a:rPr>
              <a:t>Will identify disruption beforehand and communicate to impacted members</a:t>
            </a:r>
          </a:p>
          <a:p>
            <a:pPr marL="917575" lvl="2" indent="-342900">
              <a:buFont typeface="Courier New" panose="02070309020205020404" pitchFamily="49" charset="0"/>
              <a:buChar char="o"/>
            </a:pPr>
            <a:r>
              <a:rPr lang="en-US" sz="2000" dirty="0">
                <a:solidFill>
                  <a:schemeClr val="accent3"/>
                </a:solidFill>
                <a:latin typeface="Calibri" panose="020F0502020204030204" pitchFamily="34" charset="0"/>
                <a:cs typeface="Calibri" panose="020F0502020204030204" pitchFamily="34" charset="0"/>
              </a:rPr>
              <a:t>ESI previous PBM before Ingenio Rx</a:t>
            </a:r>
          </a:p>
        </p:txBody>
      </p:sp>
      <p:sp>
        <p:nvSpPr>
          <p:cNvPr id="9" name="Slide Number Placeholder 3">
            <a:extLst>
              <a:ext uri="{FF2B5EF4-FFF2-40B4-BE49-F238E27FC236}">
                <a16:creationId xmlns:a16="http://schemas.microsoft.com/office/drawing/2014/main" id="{0384D0A3-999A-49A8-BF7F-C5784A4BFACD}"/>
              </a:ext>
            </a:extLst>
          </p:cNvPr>
          <p:cNvSpPr>
            <a:spLocks noGrp="1"/>
          </p:cNvSpPr>
          <p:nvPr>
            <p:ph type="sldNum" sz="quarter" idx="12"/>
          </p:nvPr>
        </p:nvSpPr>
        <p:spPr/>
        <p:txBody>
          <a:bodyPr/>
          <a:lstStyle/>
          <a:p>
            <a:fld id="{AA269C83-254E-4507-A77E-F811EA1FBE29}" type="slidenum">
              <a:rPr lang="en-US" smtClean="0"/>
              <a:pPr/>
              <a:t>4</a:t>
            </a:fld>
            <a:endParaRPr lang="en-US" dirty="0"/>
          </a:p>
        </p:txBody>
      </p:sp>
      <p:sp>
        <p:nvSpPr>
          <p:cNvPr id="7" name="Title 1">
            <a:extLst>
              <a:ext uri="{FF2B5EF4-FFF2-40B4-BE49-F238E27FC236}">
                <a16:creationId xmlns:a16="http://schemas.microsoft.com/office/drawing/2014/main" id="{3C3720C0-B18A-44C6-8A67-91B1F10056B5}"/>
              </a:ext>
            </a:extLst>
          </p:cNvPr>
          <p:cNvSpPr txBox="1">
            <a:spLocks/>
          </p:cNvSpPr>
          <p:nvPr/>
        </p:nvSpPr>
        <p:spPr>
          <a:xfrm>
            <a:off x="0" y="427038"/>
            <a:ext cx="7620000" cy="639762"/>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sz="3200" b="1" dirty="0">
                <a:latin typeface="Calibri" panose="020F0502020204030204" pitchFamily="34" charset="0"/>
              </a:rPr>
              <a:t>Pharmacy Carve-out</a:t>
            </a:r>
          </a:p>
        </p:txBody>
      </p:sp>
    </p:spTree>
    <p:extLst>
      <p:ext uri="{BB962C8B-B14F-4D97-AF65-F5344CB8AC3E}">
        <p14:creationId xmlns:p14="http://schemas.microsoft.com/office/powerpoint/2010/main" val="3079709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84" y="435635"/>
            <a:ext cx="7620000" cy="792162"/>
          </a:xfrm>
        </p:spPr>
        <p:txBody>
          <a:bodyPr/>
          <a:lstStyle/>
          <a:p>
            <a:r>
              <a:rPr lang="en-US" sz="3200" b="1" dirty="0">
                <a:latin typeface="Calibri" panose="020F0502020204030204" pitchFamily="34" charset="0"/>
              </a:rPr>
              <a:t>Life Insurance and AD&amp;D Cont.</a:t>
            </a:r>
          </a:p>
        </p:txBody>
      </p:sp>
      <p:sp>
        <p:nvSpPr>
          <p:cNvPr id="3" name="Content Placeholder 2"/>
          <p:cNvSpPr>
            <a:spLocks noGrp="1"/>
          </p:cNvSpPr>
          <p:nvPr>
            <p:ph idx="1"/>
          </p:nvPr>
        </p:nvSpPr>
        <p:spPr>
          <a:xfrm>
            <a:off x="161996" y="1219200"/>
            <a:ext cx="8738681" cy="5181600"/>
          </a:xfrm>
        </p:spPr>
        <p:txBody>
          <a:bodyPr>
            <a:normAutofit/>
          </a:bodyPr>
          <a:lstStyle/>
          <a:p>
            <a:r>
              <a:rPr lang="en-US" sz="1600" dirty="0">
                <a:latin typeface="Calibri" panose="020F0502020204030204" pitchFamily="34" charset="0"/>
              </a:rPr>
              <a:t>No changes to spouse or child life</a:t>
            </a:r>
          </a:p>
          <a:p>
            <a:endParaRPr lang="en-US" sz="1600" dirty="0">
              <a:latin typeface="Calibri" panose="020F0502020204030204" pitchFamily="34" charset="0"/>
            </a:endParaRPr>
          </a:p>
          <a:p>
            <a:r>
              <a:rPr lang="en-US" sz="1600" dirty="0">
                <a:latin typeface="Calibri" panose="020F0502020204030204" pitchFamily="34" charset="0"/>
              </a:rPr>
              <a:t>Spouse Life</a:t>
            </a:r>
          </a:p>
          <a:p>
            <a:pPr lvl="1"/>
            <a:r>
              <a:rPr lang="en-US" sz="1400" dirty="0">
                <a:solidFill>
                  <a:schemeClr val="tx1"/>
                </a:solidFill>
                <a:latin typeface="Calibri" panose="020F0502020204030204" pitchFamily="34" charset="0"/>
              </a:rPr>
              <a:t>Increments of $10,000, up to $100,000</a:t>
            </a:r>
          </a:p>
          <a:p>
            <a:pPr marL="411480" lvl="1" indent="0">
              <a:buNone/>
            </a:pPr>
            <a:endParaRPr lang="en-US" sz="1600" dirty="0">
              <a:latin typeface="Calibri" panose="020F0502020204030204" pitchFamily="34" charset="0"/>
            </a:endParaRPr>
          </a:p>
          <a:p>
            <a:r>
              <a:rPr lang="en-US" sz="1600" dirty="0">
                <a:latin typeface="Calibri" panose="020F0502020204030204" pitchFamily="34" charset="0"/>
              </a:rPr>
              <a:t>Child Life</a:t>
            </a:r>
          </a:p>
          <a:p>
            <a:pPr lvl="1"/>
            <a:r>
              <a:rPr lang="en-US" sz="1400" dirty="0">
                <a:solidFill>
                  <a:schemeClr val="tx1"/>
                </a:solidFill>
                <a:latin typeface="Calibri" panose="020F0502020204030204" pitchFamily="34" charset="0"/>
              </a:rPr>
              <a:t>$5,000; $10,000; $15,000; $20,000 options</a:t>
            </a:r>
          </a:p>
          <a:p>
            <a:pPr lvl="1"/>
            <a:r>
              <a:rPr lang="en-US" sz="1400" dirty="0">
                <a:solidFill>
                  <a:schemeClr val="tx1"/>
                </a:solidFill>
                <a:latin typeface="Calibri" panose="020F0502020204030204" pitchFamily="34" charset="0"/>
              </a:rPr>
              <a:t>All guaranteed issue </a:t>
            </a:r>
          </a:p>
        </p:txBody>
      </p:sp>
      <p:sp>
        <p:nvSpPr>
          <p:cNvPr id="4" name="Slide Number Placeholder 3">
            <a:extLst>
              <a:ext uri="{FF2B5EF4-FFF2-40B4-BE49-F238E27FC236}">
                <a16:creationId xmlns:a16="http://schemas.microsoft.com/office/drawing/2014/main" id="{F130C06D-B9FD-4EBD-BA5C-CC006EE61D86}"/>
              </a:ext>
            </a:extLst>
          </p:cNvPr>
          <p:cNvSpPr>
            <a:spLocks noGrp="1"/>
          </p:cNvSpPr>
          <p:nvPr>
            <p:ph type="sldNum" sz="quarter" idx="12"/>
          </p:nvPr>
        </p:nvSpPr>
        <p:spPr/>
        <p:txBody>
          <a:bodyPr/>
          <a:lstStyle/>
          <a:p>
            <a:fld id="{AA269C83-254E-4507-A77E-F811EA1FBE29}" type="slidenum">
              <a:rPr lang="en-US" smtClean="0"/>
              <a:pPr/>
              <a:t>40</a:t>
            </a:fld>
            <a:endParaRPr lang="en-US"/>
          </a:p>
        </p:txBody>
      </p:sp>
    </p:spTree>
    <p:extLst>
      <p:ext uri="{BB962C8B-B14F-4D97-AF65-F5344CB8AC3E}">
        <p14:creationId xmlns:p14="http://schemas.microsoft.com/office/powerpoint/2010/main" val="440867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ctr"/>
            <a:r>
              <a:rPr lang="en-US" sz="4000" dirty="0">
                <a:ln w="0"/>
                <a:solidFill>
                  <a:schemeClr val="tx2"/>
                </a:solidFill>
                <a:effectLst/>
                <a:latin typeface="Calibri" panose="020F0502020204030204" pitchFamily="34" charset="0"/>
              </a:rPr>
              <a:t>Flexible Spending Accounts</a:t>
            </a:r>
          </a:p>
        </p:txBody>
      </p:sp>
      <p:sp>
        <p:nvSpPr>
          <p:cNvPr id="3" name="Slide Number Placeholder 2">
            <a:extLst>
              <a:ext uri="{FF2B5EF4-FFF2-40B4-BE49-F238E27FC236}">
                <a16:creationId xmlns:a16="http://schemas.microsoft.com/office/drawing/2014/main" id="{F371C190-1CFC-4EA1-B93C-020525C097EF}"/>
              </a:ext>
            </a:extLst>
          </p:cNvPr>
          <p:cNvSpPr>
            <a:spLocks noGrp="1"/>
          </p:cNvSpPr>
          <p:nvPr>
            <p:ph type="sldNum" sz="quarter" idx="12"/>
          </p:nvPr>
        </p:nvSpPr>
        <p:spPr/>
        <p:txBody>
          <a:bodyPr/>
          <a:lstStyle/>
          <a:p>
            <a:fld id="{AA269C83-254E-4507-A77E-F811EA1FBE29}" type="slidenum">
              <a:rPr lang="en-US" smtClean="0"/>
              <a:pPr/>
              <a:t>41</a:t>
            </a:fld>
            <a:endParaRPr lang="en-US"/>
          </a:p>
        </p:txBody>
      </p:sp>
    </p:spTree>
    <p:extLst>
      <p:ext uri="{BB962C8B-B14F-4D97-AF65-F5344CB8AC3E}">
        <p14:creationId xmlns:p14="http://schemas.microsoft.com/office/powerpoint/2010/main" val="22325943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27038"/>
            <a:ext cx="7620000" cy="868362"/>
          </a:xfrm>
        </p:spPr>
        <p:txBody>
          <a:bodyPr/>
          <a:lstStyle/>
          <a:p>
            <a:pPr>
              <a:defRPr/>
            </a:pPr>
            <a:r>
              <a:rPr lang="en-US" sz="3200" b="1" dirty="0">
                <a:latin typeface="Calibri" pitchFamily="34" charset="0"/>
              </a:rPr>
              <a:t>Healthcare Spending Account</a:t>
            </a:r>
          </a:p>
        </p:txBody>
      </p:sp>
      <p:sp>
        <p:nvSpPr>
          <p:cNvPr id="3" name="Content Placeholder 2"/>
          <p:cNvSpPr>
            <a:spLocks noGrp="1"/>
          </p:cNvSpPr>
          <p:nvPr>
            <p:ph idx="1"/>
          </p:nvPr>
        </p:nvSpPr>
        <p:spPr>
          <a:xfrm>
            <a:off x="457200" y="1295400"/>
            <a:ext cx="8077200" cy="4953000"/>
          </a:xfrm>
        </p:spPr>
        <p:txBody>
          <a:bodyPr>
            <a:normAutofit/>
          </a:bodyPr>
          <a:lstStyle/>
          <a:p>
            <a:pPr>
              <a:lnSpc>
                <a:spcPct val="80000"/>
              </a:lnSpc>
              <a:defRPr/>
            </a:pPr>
            <a:r>
              <a:rPr lang="en-US" sz="1900" dirty="0">
                <a:latin typeface="Calibri" pitchFamily="34" charset="0"/>
              </a:rPr>
              <a:t>Set aside pretax dollars to pay for qualified out-of-pocket healthcare expenses throughout the plan year</a:t>
            </a:r>
          </a:p>
          <a:p>
            <a:pPr>
              <a:lnSpc>
                <a:spcPct val="80000"/>
              </a:lnSpc>
              <a:buFont typeface="Arial" panose="020B0604020202020204" pitchFamily="34" charset="0"/>
              <a:buNone/>
              <a:defRPr/>
            </a:pPr>
            <a:endParaRPr lang="en-US" sz="1900" dirty="0">
              <a:latin typeface="Calibri" pitchFamily="34" charset="0"/>
            </a:endParaRPr>
          </a:p>
          <a:p>
            <a:pPr>
              <a:lnSpc>
                <a:spcPct val="80000"/>
              </a:lnSpc>
              <a:defRPr/>
            </a:pPr>
            <a:r>
              <a:rPr lang="en-US" sz="1900" dirty="0">
                <a:latin typeface="Calibri" pitchFamily="34" charset="0"/>
              </a:rPr>
              <a:t>Pre-funded annual account; payroll deductions made on per pay period basis</a:t>
            </a:r>
          </a:p>
          <a:p>
            <a:pPr>
              <a:lnSpc>
                <a:spcPct val="80000"/>
              </a:lnSpc>
              <a:buFont typeface="Arial" panose="020B0604020202020204" pitchFamily="34" charset="0"/>
              <a:buNone/>
              <a:defRPr/>
            </a:pPr>
            <a:endParaRPr lang="en-US" sz="1900" dirty="0">
              <a:latin typeface="Calibri" pitchFamily="34" charset="0"/>
            </a:endParaRPr>
          </a:p>
          <a:p>
            <a:pPr>
              <a:lnSpc>
                <a:spcPct val="80000"/>
              </a:lnSpc>
              <a:defRPr/>
            </a:pPr>
            <a:r>
              <a:rPr lang="en-US" sz="1900" dirty="0">
                <a:latin typeface="Calibri" pitchFamily="34" charset="0"/>
              </a:rPr>
              <a:t>Maximum annual deferral is</a:t>
            </a:r>
            <a:r>
              <a:rPr lang="en-US" sz="1900" dirty="0">
                <a:solidFill>
                  <a:schemeClr val="tx2"/>
                </a:solidFill>
                <a:latin typeface="Calibri" pitchFamily="34" charset="0"/>
              </a:rPr>
              <a:t> </a:t>
            </a:r>
            <a:r>
              <a:rPr lang="en-US" sz="1900" dirty="0">
                <a:solidFill>
                  <a:srgbClr val="FF0000"/>
                </a:solidFill>
                <a:latin typeface="Calibri" pitchFamily="34" charset="0"/>
              </a:rPr>
              <a:t>$2,700 (if chosen by employer) **Can change**</a:t>
            </a:r>
          </a:p>
          <a:p>
            <a:pPr marL="109728" indent="0">
              <a:lnSpc>
                <a:spcPct val="80000"/>
              </a:lnSpc>
              <a:buNone/>
              <a:defRPr/>
            </a:pPr>
            <a:endParaRPr lang="en-US" sz="1900" dirty="0">
              <a:solidFill>
                <a:schemeClr val="tx2"/>
              </a:solidFill>
              <a:latin typeface="Calibri" pitchFamily="34" charset="0"/>
            </a:endParaRPr>
          </a:p>
          <a:p>
            <a:pPr>
              <a:lnSpc>
                <a:spcPct val="80000"/>
              </a:lnSpc>
              <a:defRPr/>
            </a:pPr>
            <a:r>
              <a:rPr lang="en-US" sz="1900" dirty="0">
                <a:latin typeface="Calibri" pitchFamily="34" charset="0"/>
              </a:rPr>
              <a:t>Examples of eligible expenses include copayments, coinsurance, orthodontics, eyeglasses, contact lenses</a:t>
            </a:r>
          </a:p>
          <a:p>
            <a:pPr>
              <a:lnSpc>
                <a:spcPct val="80000"/>
              </a:lnSpc>
              <a:defRPr/>
            </a:pPr>
            <a:endParaRPr lang="en-US" sz="1900" dirty="0">
              <a:latin typeface="Calibri" pitchFamily="34" charset="0"/>
            </a:endParaRPr>
          </a:p>
          <a:p>
            <a:pPr>
              <a:lnSpc>
                <a:spcPct val="80000"/>
              </a:lnSpc>
              <a:defRPr/>
            </a:pPr>
            <a:r>
              <a:rPr lang="en-US" sz="1900" dirty="0">
                <a:latin typeface="Calibri" pitchFamily="34" charset="0"/>
              </a:rPr>
              <a:t>Limited FSA is available for employees who have a health saving account (HSA) to use on dental and vision expenses </a:t>
            </a:r>
          </a:p>
          <a:p>
            <a:pPr>
              <a:lnSpc>
                <a:spcPct val="80000"/>
              </a:lnSpc>
              <a:defRPr/>
            </a:pPr>
            <a:endParaRPr lang="en-US" sz="1900" dirty="0">
              <a:latin typeface="Calibri" pitchFamily="34" charset="0"/>
            </a:endParaRPr>
          </a:p>
          <a:p>
            <a:pPr>
              <a:lnSpc>
                <a:spcPct val="80000"/>
              </a:lnSpc>
              <a:defRPr/>
            </a:pPr>
            <a:r>
              <a:rPr lang="en-US" sz="1900" dirty="0">
                <a:latin typeface="Calibri" pitchFamily="34" charset="0"/>
              </a:rPr>
              <a:t>“Use it or lose it”</a:t>
            </a:r>
          </a:p>
          <a:p>
            <a:pPr lvl="1">
              <a:lnSpc>
                <a:spcPct val="80000"/>
              </a:lnSpc>
              <a:defRPr/>
            </a:pPr>
            <a:r>
              <a:rPr lang="en-US" sz="1800" dirty="0">
                <a:solidFill>
                  <a:srgbClr val="FF0000"/>
                </a:solidFill>
                <a:latin typeface="Calibri" pitchFamily="34" charset="0"/>
              </a:rPr>
              <a:t>2 </a:t>
            </a:r>
            <a:r>
              <a:rPr lang="en-US" sz="1800" baseline="30000" dirty="0">
                <a:solidFill>
                  <a:srgbClr val="FF0000"/>
                </a:solidFill>
                <a:latin typeface="Calibri" pitchFamily="34" charset="0"/>
              </a:rPr>
              <a:t>½ </a:t>
            </a:r>
            <a:r>
              <a:rPr lang="en-US" sz="1800" dirty="0">
                <a:solidFill>
                  <a:srgbClr val="FF0000"/>
                </a:solidFill>
                <a:latin typeface="Calibri" pitchFamily="34" charset="0"/>
              </a:rPr>
              <a:t> month grace period or $500 carryover</a:t>
            </a:r>
            <a:endParaRPr lang="en-US" sz="2000" dirty="0">
              <a:solidFill>
                <a:srgbClr val="FF0000"/>
              </a:solidFill>
              <a:latin typeface="Calibri" pitchFamily="34" charset="0"/>
            </a:endParaRPr>
          </a:p>
          <a:p>
            <a:pPr lvl="1">
              <a:lnSpc>
                <a:spcPct val="80000"/>
              </a:lnSpc>
              <a:defRPr/>
            </a:pPr>
            <a:r>
              <a:rPr lang="en-US" sz="1800" dirty="0">
                <a:solidFill>
                  <a:srgbClr val="FF0000"/>
                </a:solidFill>
                <a:latin typeface="Calibri" panose="020F0502020204030204" pitchFamily="34" charset="0"/>
              </a:rPr>
              <a:t>For new HSA participants, automatic rollover into limited FSA with grace/carryover provision</a:t>
            </a:r>
          </a:p>
          <a:p>
            <a:pPr lvl="1">
              <a:lnSpc>
                <a:spcPct val="80000"/>
              </a:lnSpc>
              <a:defRPr/>
            </a:pPr>
            <a:endParaRPr lang="en-US" sz="1800" dirty="0">
              <a:solidFill>
                <a:srgbClr val="FF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F3C142B9-B774-45A9-A9BA-5A85CD6169A0}"/>
              </a:ext>
            </a:extLst>
          </p:cNvPr>
          <p:cNvSpPr>
            <a:spLocks noGrp="1"/>
          </p:cNvSpPr>
          <p:nvPr>
            <p:ph type="sldNum" sz="quarter" idx="12"/>
          </p:nvPr>
        </p:nvSpPr>
        <p:spPr/>
        <p:txBody>
          <a:bodyPr/>
          <a:lstStyle/>
          <a:p>
            <a:fld id="{AA269C83-254E-4507-A77E-F811EA1FBE29}" type="slidenum">
              <a:rPr lang="en-US" smtClean="0"/>
              <a:pPr/>
              <a:t>42</a:t>
            </a:fld>
            <a:endParaRPr lang="en-US"/>
          </a:p>
        </p:txBody>
      </p:sp>
    </p:spTree>
    <p:extLst>
      <p:ext uri="{BB962C8B-B14F-4D97-AF65-F5344CB8AC3E}">
        <p14:creationId xmlns:p14="http://schemas.microsoft.com/office/powerpoint/2010/main" val="38894123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8229600" cy="1066800"/>
          </a:xfrm>
        </p:spPr>
        <p:txBody>
          <a:bodyPr/>
          <a:lstStyle/>
          <a:p>
            <a:pPr>
              <a:defRPr/>
            </a:pPr>
            <a:r>
              <a:rPr lang="en-US" sz="3200" b="1" dirty="0">
                <a:latin typeface="Calibri" pitchFamily="34" charset="0"/>
              </a:rPr>
              <a:t>Dependent Care Spending Account</a:t>
            </a:r>
          </a:p>
        </p:txBody>
      </p:sp>
      <p:sp>
        <p:nvSpPr>
          <p:cNvPr id="52227" name="Content Placeholder 2"/>
          <p:cNvSpPr>
            <a:spLocks noGrp="1"/>
          </p:cNvSpPr>
          <p:nvPr>
            <p:ph idx="1"/>
          </p:nvPr>
        </p:nvSpPr>
        <p:spPr>
          <a:xfrm>
            <a:off x="457200" y="1676400"/>
            <a:ext cx="7620000" cy="4343400"/>
          </a:xfrm>
        </p:spPr>
        <p:txBody>
          <a:bodyPr/>
          <a:lstStyle/>
          <a:p>
            <a:pPr>
              <a:lnSpc>
                <a:spcPct val="80000"/>
              </a:lnSpc>
              <a:defRPr/>
            </a:pPr>
            <a:r>
              <a:rPr lang="en-US" altLang="en-US" sz="2000" dirty="0">
                <a:latin typeface="Calibri" panose="020F0502020204030204" pitchFamily="34" charset="0"/>
              </a:rPr>
              <a:t>Set aside pretax dollars to pay for qualified dependent care expenses throughout the plan year</a:t>
            </a:r>
          </a:p>
          <a:p>
            <a:pPr>
              <a:lnSpc>
                <a:spcPct val="80000"/>
              </a:lnSpc>
              <a:buFont typeface="Arial" panose="020B0604020202020204" pitchFamily="34" charset="0"/>
              <a:buNone/>
              <a:defRPr/>
            </a:pPr>
            <a:endParaRPr lang="en-US" altLang="en-US" sz="700" dirty="0">
              <a:latin typeface="Calibri" panose="020F0502020204030204" pitchFamily="34" charset="0"/>
            </a:endParaRPr>
          </a:p>
          <a:p>
            <a:pPr>
              <a:lnSpc>
                <a:spcPct val="80000"/>
              </a:lnSpc>
              <a:defRPr/>
            </a:pPr>
            <a:r>
              <a:rPr lang="en-US" altLang="en-US" sz="2000" dirty="0">
                <a:latin typeface="Calibri" panose="020F0502020204030204" pitchFamily="34" charset="0"/>
              </a:rPr>
              <a:t>Not a pre-funded annual account; payroll deductions made on per pay period basis</a:t>
            </a:r>
          </a:p>
          <a:p>
            <a:pPr>
              <a:lnSpc>
                <a:spcPct val="80000"/>
              </a:lnSpc>
              <a:buFont typeface="Arial" panose="020B0604020202020204" pitchFamily="34" charset="0"/>
              <a:buNone/>
              <a:defRPr/>
            </a:pPr>
            <a:endParaRPr lang="en-US" altLang="en-US" sz="2000" dirty="0">
              <a:latin typeface="Calibri" panose="020F0502020204030204" pitchFamily="34" charset="0"/>
            </a:endParaRPr>
          </a:p>
          <a:p>
            <a:pPr>
              <a:lnSpc>
                <a:spcPct val="80000"/>
              </a:lnSpc>
              <a:defRPr/>
            </a:pPr>
            <a:r>
              <a:rPr lang="en-US" altLang="en-US" sz="2000" dirty="0">
                <a:latin typeface="Calibri" panose="020F0502020204030204" pitchFamily="34" charset="0"/>
              </a:rPr>
              <a:t>Maximum annual deferral is $5,000</a:t>
            </a:r>
          </a:p>
          <a:p>
            <a:pPr>
              <a:lnSpc>
                <a:spcPct val="80000"/>
              </a:lnSpc>
              <a:defRPr/>
            </a:pPr>
            <a:endParaRPr lang="en-US" altLang="en-US" sz="2000" dirty="0">
              <a:latin typeface="Calibri" panose="020F0502020204030204" pitchFamily="34" charset="0"/>
            </a:endParaRPr>
          </a:p>
          <a:p>
            <a:pPr>
              <a:lnSpc>
                <a:spcPct val="80000"/>
              </a:lnSpc>
              <a:defRPr/>
            </a:pPr>
            <a:r>
              <a:rPr lang="en-US" altLang="en-US" sz="2000" dirty="0">
                <a:latin typeface="Calibri" panose="020F0502020204030204" pitchFamily="34" charset="0"/>
              </a:rPr>
              <a:t>Examples of eligible expenses include licensed day care centers, babysitters/nannies, before and after school care, day care for elderly or disabled dependent</a:t>
            </a:r>
          </a:p>
          <a:p>
            <a:pPr>
              <a:defRPr/>
            </a:pPr>
            <a:endParaRPr lang="en-US" altLang="en-US" dirty="0"/>
          </a:p>
        </p:txBody>
      </p:sp>
      <p:sp>
        <p:nvSpPr>
          <p:cNvPr id="52228" name="Slide Number Placeholder 2"/>
          <p:cNvSpPr>
            <a:spLocks/>
          </p:cNvSpPr>
          <p:nvPr/>
        </p:nvSpPr>
        <p:spPr bwMode="auto">
          <a:xfrm>
            <a:off x="8531225" y="5648325"/>
            <a:ext cx="549275" cy="396875"/>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a:spcBef>
                <a:spcPct val="20000"/>
              </a:spcBef>
              <a:buClr>
                <a:srgbClr val="DEAE00"/>
              </a:buClr>
              <a:buFont typeface="Arial" panose="020B0604020202020204" pitchFamily="34" charset="0"/>
              <a:buChar char="•"/>
              <a:defRPr>
                <a:solidFill>
                  <a:schemeClr val="tx1"/>
                </a:solidFill>
                <a:latin typeface="Franklin Gothic Book" panose="020B0503020102020204" pitchFamily="34" charset="0"/>
              </a:defRPr>
            </a:lvl3pPr>
            <a:lvl4pPr marL="1600200" indent="-228600">
              <a:spcBef>
                <a:spcPct val="20000"/>
              </a:spcBef>
              <a:buClr>
                <a:srgbClr val="B77BB4"/>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a:spcBef>
                <a:spcPct val="20000"/>
              </a:spcBef>
              <a:buClr>
                <a:srgbClr val="E0773C"/>
              </a:buClr>
              <a:buFont typeface="Arial" panose="020B0604020202020204" pitchFamily="34" charset="0"/>
              <a:buChar char="•"/>
              <a:defRPr sz="14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9pPr>
          </a:lstStyle>
          <a:p>
            <a:pPr algn="ctr" eaLnBrk="1" hangingPunct="1">
              <a:spcBef>
                <a:spcPct val="0"/>
              </a:spcBef>
              <a:buClrTx/>
              <a:buFontTx/>
              <a:buNone/>
            </a:pPr>
            <a:fld id="{ABDE538E-4E72-4085-BB92-56F827CFBAEC}" type="slidenum">
              <a:rPr lang="en-US" altLang="en-US" sz="1800">
                <a:solidFill>
                  <a:schemeClr val="bg1"/>
                </a:solidFill>
                <a:latin typeface="Arial" panose="020B0604020202020204" pitchFamily="34" charset="0"/>
              </a:rPr>
              <a:pPr algn="ctr" eaLnBrk="1" hangingPunct="1">
                <a:spcBef>
                  <a:spcPct val="0"/>
                </a:spcBef>
                <a:buClrTx/>
                <a:buFontTx/>
                <a:buNone/>
              </a:pPr>
              <a:t>43</a:t>
            </a:fld>
            <a:endParaRPr lang="en-US" altLang="en-US" sz="1800">
              <a:solidFill>
                <a:schemeClr val="bg1"/>
              </a:solidFill>
              <a:latin typeface="Arial" panose="020B0604020202020204" pitchFamily="34" charset="0"/>
            </a:endParaRPr>
          </a:p>
        </p:txBody>
      </p:sp>
      <p:sp>
        <p:nvSpPr>
          <p:cNvPr id="3" name="Slide Number Placeholder 2">
            <a:extLst>
              <a:ext uri="{FF2B5EF4-FFF2-40B4-BE49-F238E27FC236}">
                <a16:creationId xmlns:a16="http://schemas.microsoft.com/office/drawing/2014/main" id="{C5550CA5-363C-48D3-8F36-402862C59E6E}"/>
              </a:ext>
            </a:extLst>
          </p:cNvPr>
          <p:cNvSpPr>
            <a:spLocks noGrp="1"/>
          </p:cNvSpPr>
          <p:nvPr>
            <p:ph type="sldNum" sz="quarter" idx="12"/>
          </p:nvPr>
        </p:nvSpPr>
        <p:spPr/>
        <p:txBody>
          <a:bodyPr/>
          <a:lstStyle/>
          <a:p>
            <a:fld id="{AA269C83-254E-4507-A77E-F811EA1FBE29}" type="slidenum">
              <a:rPr lang="en-US" smtClean="0"/>
              <a:pPr/>
              <a:t>43</a:t>
            </a:fld>
            <a:endParaRPr lang="en-US"/>
          </a:p>
        </p:txBody>
      </p:sp>
    </p:spTree>
    <p:extLst>
      <p:ext uri="{BB962C8B-B14F-4D97-AF65-F5344CB8AC3E}">
        <p14:creationId xmlns:p14="http://schemas.microsoft.com/office/powerpoint/2010/main" val="15814456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ctr"/>
            <a:r>
              <a:rPr lang="en-US" sz="4000" dirty="0">
                <a:ln w="0"/>
                <a:solidFill>
                  <a:schemeClr val="tx2"/>
                </a:solidFill>
                <a:effectLst/>
                <a:latin typeface="Calibri" panose="020F0502020204030204" pitchFamily="34" charset="0"/>
              </a:rPr>
              <a:t>Voluntary Benefits</a:t>
            </a:r>
          </a:p>
        </p:txBody>
      </p:sp>
      <p:sp>
        <p:nvSpPr>
          <p:cNvPr id="3" name="Slide Number Placeholder 2">
            <a:extLst>
              <a:ext uri="{FF2B5EF4-FFF2-40B4-BE49-F238E27FC236}">
                <a16:creationId xmlns:a16="http://schemas.microsoft.com/office/drawing/2014/main" id="{E0160509-FD11-406A-9403-761EAF21016D}"/>
              </a:ext>
            </a:extLst>
          </p:cNvPr>
          <p:cNvSpPr>
            <a:spLocks noGrp="1"/>
          </p:cNvSpPr>
          <p:nvPr>
            <p:ph type="sldNum" sz="quarter" idx="12"/>
          </p:nvPr>
        </p:nvSpPr>
        <p:spPr/>
        <p:txBody>
          <a:bodyPr/>
          <a:lstStyle/>
          <a:p>
            <a:fld id="{AA269C83-254E-4507-A77E-F811EA1FBE29}" type="slidenum">
              <a:rPr lang="en-US" smtClean="0"/>
              <a:pPr/>
              <a:t>44</a:t>
            </a:fld>
            <a:endParaRPr lang="en-US"/>
          </a:p>
        </p:txBody>
      </p:sp>
    </p:spTree>
    <p:extLst>
      <p:ext uri="{BB962C8B-B14F-4D97-AF65-F5344CB8AC3E}">
        <p14:creationId xmlns:p14="http://schemas.microsoft.com/office/powerpoint/2010/main" val="1105545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87EC-520B-4429-B02B-261F650B6294}"/>
              </a:ext>
            </a:extLst>
          </p:cNvPr>
          <p:cNvSpPr>
            <a:spLocks noGrp="1"/>
          </p:cNvSpPr>
          <p:nvPr>
            <p:ph type="title"/>
          </p:nvPr>
        </p:nvSpPr>
        <p:spPr>
          <a:xfrm>
            <a:off x="76200" y="449487"/>
            <a:ext cx="8229600" cy="1066800"/>
          </a:xfrm>
        </p:spPr>
        <p:txBody>
          <a:bodyPr>
            <a:normAutofit/>
          </a:bodyPr>
          <a:lstStyle/>
          <a:p>
            <a:r>
              <a:rPr lang="en-US" sz="3200" b="1" dirty="0">
                <a:latin typeface="Calibri" panose="020F0502020204030204" pitchFamily="34" charset="0"/>
                <a:ea typeface="+mj-ea"/>
                <a:cs typeface="+mj-cs"/>
              </a:rPr>
              <a:t>How does Aflac work?</a:t>
            </a:r>
            <a:endParaRPr lang="en-US" sz="3200" dirty="0">
              <a:latin typeface="Calibri" panose="020F0502020204030204" pitchFamily="34" charset="0"/>
            </a:endParaRPr>
          </a:p>
        </p:txBody>
      </p:sp>
      <p:sp>
        <p:nvSpPr>
          <p:cNvPr id="3" name="Content Placeholder 2">
            <a:extLst>
              <a:ext uri="{FF2B5EF4-FFF2-40B4-BE49-F238E27FC236}">
                <a16:creationId xmlns:a16="http://schemas.microsoft.com/office/drawing/2014/main" id="{EDF354B0-31BA-4CFA-B2A9-FD6A5E422D36}"/>
              </a:ext>
            </a:extLst>
          </p:cNvPr>
          <p:cNvSpPr>
            <a:spLocks noGrp="1"/>
          </p:cNvSpPr>
          <p:nvPr>
            <p:ph idx="1"/>
          </p:nvPr>
        </p:nvSpPr>
        <p:spPr>
          <a:xfrm>
            <a:off x="481781" y="1548581"/>
            <a:ext cx="8229600" cy="3922776"/>
          </a:xfrm>
        </p:spPr>
        <p:txBody>
          <a:bodyPr>
            <a:normAutofit fontScale="92500" lnSpcReduction="20000"/>
          </a:bodyPr>
          <a:lstStyle/>
          <a:p>
            <a:pPr marL="109728" indent="0">
              <a:buNone/>
            </a:pPr>
            <a:r>
              <a:rPr lang="en-US" sz="2400" dirty="0">
                <a:latin typeface="Calibri" panose="020F0502020204030204" pitchFamily="34" charset="0"/>
              </a:rPr>
              <a:t>Your Medical Insurance will pay medical providers (doctor, hospital, pharmacy, lab) directly.</a:t>
            </a:r>
            <a:br>
              <a:rPr lang="en-US" sz="2400" dirty="0">
                <a:latin typeface="Calibri" panose="020F0502020204030204" pitchFamily="34" charset="0"/>
              </a:rPr>
            </a:br>
            <a:br>
              <a:rPr lang="en-US" sz="2400" dirty="0">
                <a:latin typeface="Calibri" panose="020F0502020204030204" pitchFamily="34" charset="0"/>
              </a:rPr>
            </a:br>
            <a:r>
              <a:rPr lang="en-US" sz="2400" dirty="0">
                <a:latin typeface="Calibri" panose="020F0502020204030204" pitchFamily="34" charset="0"/>
              </a:rPr>
              <a:t>Aflac group coverage </a:t>
            </a:r>
            <a:r>
              <a:rPr lang="en-US" sz="2400" u="sng" dirty="0">
                <a:latin typeface="Calibri" panose="020F0502020204030204" pitchFamily="34" charset="0"/>
              </a:rPr>
              <a:t>pays benefits directly to you!</a:t>
            </a:r>
            <a:br>
              <a:rPr lang="en-US" sz="2400" u="sng" dirty="0">
                <a:latin typeface="Calibri" panose="020F0502020204030204" pitchFamily="34" charset="0"/>
              </a:rPr>
            </a:br>
            <a:br>
              <a:rPr lang="en-US" sz="2400" dirty="0">
                <a:latin typeface="Calibri" panose="020F0502020204030204" pitchFamily="34" charset="0"/>
              </a:rPr>
            </a:br>
            <a:r>
              <a:rPr lang="en-US" sz="2400" dirty="0">
                <a:latin typeface="Calibri" panose="020F0502020204030204" pitchFamily="34" charset="0"/>
              </a:rPr>
              <a:t>These benefits can help you offset deductibles, coinsurance or copays. They are HSA compatible so you can use these benefits and continue to let your HSA grow.</a:t>
            </a:r>
            <a:br>
              <a:rPr lang="en-US" sz="2400" dirty="0">
                <a:latin typeface="Calibri" panose="020F0502020204030204" pitchFamily="34" charset="0"/>
              </a:rPr>
            </a:br>
            <a:r>
              <a:rPr lang="en-US" sz="2400" dirty="0">
                <a:latin typeface="Calibri" panose="020F0502020204030204" pitchFamily="34" charset="0"/>
              </a:rPr>
              <a:t> </a:t>
            </a:r>
            <a:br>
              <a:rPr lang="en-US" sz="2400" dirty="0">
                <a:latin typeface="Calibri" panose="020F0502020204030204" pitchFamily="34" charset="0"/>
              </a:rPr>
            </a:br>
            <a:r>
              <a:rPr lang="en-US" sz="2400" dirty="0">
                <a:latin typeface="Calibri" panose="020F0502020204030204" pitchFamily="34" charset="0"/>
              </a:rPr>
              <a:t>Enrolling in Aflac does not require you to be enrolled in VBA Medical plans. For example, if your spouse is covered elsewhere for Medical you can still cover them through VBA’s Aflac plans.</a:t>
            </a:r>
            <a:br>
              <a:rPr lang="en-US" b="1" dirty="0">
                <a:solidFill>
                  <a:srgbClr val="01A7E1"/>
                </a:solidFill>
              </a:rPr>
            </a:br>
            <a:endParaRPr lang="en-US" dirty="0"/>
          </a:p>
        </p:txBody>
      </p:sp>
      <p:sp>
        <p:nvSpPr>
          <p:cNvPr id="4" name="Slide Number Placeholder 3">
            <a:extLst>
              <a:ext uri="{FF2B5EF4-FFF2-40B4-BE49-F238E27FC236}">
                <a16:creationId xmlns:a16="http://schemas.microsoft.com/office/drawing/2014/main" id="{1FDD2D4B-7A70-4730-9211-7FC94ED79694}"/>
              </a:ext>
            </a:extLst>
          </p:cNvPr>
          <p:cNvSpPr>
            <a:spLocks noGrp="1"/>
          </p:cNvSpPr>
          <p:nvPr>
            <p:ph type="sldNum" sz="quarter" idx="12"/>
          </p:nvPr>
        </p:nvSpPr>
        <p:spPr/>
        <p:txBody>
          <a:bodyPr/>
          <a:lstStyle/>
          <a:p>
            <a:fld id="{AA269C83-254E-4507-A77E-F811EA1FBE29}" type="slidenum">
              <a:rPr lang="en-US" smtClean="0"/>
              <a:pPr/>
              <a:t>45</a:t>
            </a:fld>
            <a:endParaRPr lang="en-US"/>
          </a:p>
        </p:txBody>
      </p:sp>
    </p:spTree>
    <p:extLst>
      <p:ext uri="{BB962C8B-B14F-4D97-AF65-F5344CB8AC3E}">
        <p14:creationId xmlns:p14="http://schemas.microsoft.com/office/powerpoint/2010/main" val="15179278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95201" y="1425714"/>
            <a:ext cx="4953599"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entury Gothic"/>
                <a:ea typeface="+mn-ea"/>
                <a:cs typeface="+mn-cs"/>
              </a:rPr>
              <a:t>I need financial support in the event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alibri" panose="020F0502020204030204" pitchFamily="34" charset="0"/>
              </a:rPr>
              <a:t>a critical illness.</a:t>
            </a:r>
          </a:p>
        </p:txBody>
      </p:sp>
      <p:sp>
        <p:nvSpPr>
          <p:cNvPr id="6" name="TextBox 5"/>
          <p:cNvSpPr txBox="1"/>
          <p:nvPr/>
        </p:nvSpPr>
        <p:spPr>
          <a:xfrm>
            <a:off x="3720645" y="4462046"/>
            <a:ext cx="149297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rPr>
              <a:t>Critical Illness</a:t>
            </a:r>
          </a:p>
        </p:txBody>
      </p:sp>
      <p:grpSp>
        <p:nvGrpSpPr>
          <p:cNvPr id="8" name="Group 7"/>
          <p:cNvGrpSpPr/>
          <p:nvPr/>
        </p:nvGrpSpPr>
        <p:grpSpPr>
          <a:xfrm>
            <a:off x="3720645" y="2637647"/>
            <a:ext cx="1338773" cy="1338773"/>
            <a:chOff x="4038600" y="2895600"/>
            <a:chExt cx="1005840" cy="100584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0945" y="3117240"/>
              <a:ext cx="761151" cy="695909"/>
            </a:xfrm>
            <a:prstGeom prst="rect">
              <a:avLst/>
            </a:prstGeom>
          </p:spPr>
        </p:pic>
        <p:sp>
          <p:nvSpPr>
            <p:cNvPr id="3" name="Oval 2"/>
            <p:cNvSpPr/>
            <p:nvPr/>
          </p:nvSpPr>
          <p:spPr>
            <a:xfrm>
              <a:off x="4038600" y="2895600"/>
              <a:ext cx="1005840" cy="1005840"/>
            </a:xfrm>
            <a:prstGeom prst="ellipse">
              <a:avLst/>
            </a:prstGeom>
            <a:noFill/>
            <a:ln w="50800">
              <a:solidFill>
                <a:srgbClr val="F896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sp>
        <p:nvSpPr>
          <p:cNvPr id="2" name="Slide Number Placeholder 1">
            <a:extLst>
              <a:ext uri="{FF2B5EF4-FFF2-40B4-BE49-F238E27FC236}">
                <a16:creationId xmlns:a16="http://schemas.microsoft.com/office/drawing/2014/main" id="{DB4F5782-B052-4CA5-A0D0-CB818948AB60}"/>
              </a:ext>
            </a:extLst>
          </p:cNvPr>
          <p:cNvSpPr>
            <a:spLocks noGrp="1"/>
          </p:cNvSpPr>
          <p:nvPr>
            <p:ph type="sldNum" sz="quarter" idx="12"/>
          </p:nvPr>
        </p:nvSpPr>
        <p:spPr/>
        <p:txBody>
          <a:bodyPr/>
          <a:lstStyle/>
          <a:p>
            <a:fld id="{AA269C83-254E-4507-A77E-F811EA1FBE29}" type="slidenum">
              <a:rPr lang="en-US" smtClean="0"/>
              <a:pPr/>
              <a:t>46</a:t>
            </a:fld>
            <a:endParaRPr lang="en-US"/>
          </a:p>
        </p:txBody>
      </p:sp>
    </p:spTree>
    <p:extLst>
      <p:ext uri="{BB962C8B-B14F-4D97-AF65-F5344CB8AC3E}">
        <p14:creationId xmlns:p14="http://schemas.microsoft.com/office/powerpoint/2010/main" val="2798186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49935"/>
            <a:ext cx="8229600" cy="944562"/>
          </a:xfrm>
        </p:spPr>
        <p:txBody>
          <a:bodyPr>
            <a:noAutofit/>
          </a:bodyPr>
          <a:lstStyle/>
          <a:p>
            <a:pPr algn="l"/>
            <a:r>
              <a:rPr lang="en-US" sz="3200" b="1" dirty="0">
                <a:latin typeface="Calibri" panose="020F0502020204030204" pitchFamily="34" charset="0"/>
              </a:rPr>
              <a:t>Why Aflac group Critical Illness insurance may be right for you.</a:t>
            </a:r>
          </a:p>
        </p:txBody>
      </p:sp>
      <p:sp>
        <p:nvSpPr>
          <p:cNvPr id="3" name="Content Placeholder 2"/>
          <p:cNvSpPr>
            <a:spLocks noGrp="1"/>
          </p:cNvSpPr>
          <p:nvPr>
            <p:ph idx="4294967295"/>
          </p:nvPr>
        </p:nvSpPr>
        <p:spPr>
          <a:xfrm>
            <a:off x="533400" y="1676400"/>
            <a:ext cx="7924800" cy="5351088"/>
          </a:xfrm>
        </p:spPr>
        <p:txBody>
          <a:bodyPr>
            <a:normAutofit/>
          </a:bodyPr>
          <a:lstStyle/>
          <a:p>
            <a:pPr>
              <a:buClr>
                <a:schemeClr val="tx2"/>
              </a:buClr>
              <a:buFont typeface="Arial" panose="020B0604020202020204" pitchFamily="34" charset="0"/>
              <a:buChar char="•"/>
            </a:pPr>
            <a:r>
              <a:rPr lang="en-US" sz="1800" b="1" dirty="0">
                <a:latin typeface="Calibri" panose="020F0502020204030204" pitchFamily="34" charset="0"/>
              </a:rPr>
              <a:t>Coverage is offered Guaranteed Issue – no health questions for employee or spouse</a:t>
            </a:r>
          </a:p>
          <a:p>
            <a:pPr>
              <a:buClr>
                <a:schemeClr val="tx2"/>
              </a:buClr>
              <a:buFont typeface="Arial" panose="020B0604020202020204" pitchFamily="34" charset="0"/>
              <a:buChar char="•"/>
            </a:pPr>
            <a:r>
              <a:rPr lang="en-US" sz="1800" dirty="0">
                <a:latin typeface="Calibri" panose="020F0502020204030204" pitchFamily="34" charset="0"/>
              </a:rPr>
              <a:t>Coverage options are $10,000 or $20,000 for Employee and Spouse (Spouse can elect 100% of employee coverage and Employee must enroll for Spouse to enroll)</a:t>
            </a:r>
          </a:p>
          <a:p>
            <a:pPr>
              <a:buClr>
                <a:schemeClr val="tx2"/>
              </a:buClr>
              <a:buFont typeface="Arial" panose="020B0604020202020204" pitchFamily="34" charset="0"/>
              <a:buChar char="•"/>
            </a:pPr>
            <a:r>
              <a:rPr lang="en-US" sz="1800" dirty="0">
                <a:latin typeface="Calibri" panose="020F0502020204030204" pitchFamily="34" charset="0"/>
              </a:rPr>
              <a:t>Children are covered at 50% of employee amount and there is no additional premium charged</a:t>
            </a:r>
          </a:p>
          <a:p>
            <a:pPr>
              <a:buClr>
                <a:schemeClr val="tx2"/>
              </a:buClr>
              <a:buFont typeface="Arial" panose="020B0604020202020204" pitchFamily="34" charset="0"/>
              <a:buChar char="•"/>
            </a:pPr>
            <a:r>
              <a:rPr lang="en-US" sz="1800" b="1" i="1" dirty="0">
                <a:latin typeface="Calibri" panose="020F0502020204030204" pitchFamily="34" charset="0"/>
              </a:rPr>
              <a:t>There is no pre-existing condition exclusion  for diagnosis that happens after coverage effective date. For cancer, must be treatment free 12 months.</a:t>
            </a:r>
          </a:p>
          <a:p>
            <a:pPr>
              <a:buClr>
                <a:schemeClr val="tx2"/>
              </a:buClr>
              <a:buFont typeface="Arial" panose="020B0604020202020204" pitchFamily="34" charset="0"/>
              <a:buChar char="•"/>
            </a:pPr>
            <a:r>
              <a:rPr lang="en-US" sz="1800" b="1" i="1" dirty="0">
                <a:latin typeface="Calibri" panose="020F0502020204030204" pitchFamily="34" charset="0"/>
              </a:rPr>
              <a:t>No benefit waiting period for health screening benefit</a:t>
            </a:r>
            <a:endParaRPr lang="en-US" sz="1800" b="1" dirty="0">
              <a:latin typeface="Calibri" panose="020F0502020204030204" pitchFamily="34" charset="0"/>
            </a:endParaRPr>
          </a:p>
          <a:p>
            <a:pPr>
              <a:buClr>
                <a:schemeClr val="tx2"/>
              </a:buClr>
              <a:buFont typeface="Arial" panose="020B0604020202020204" pitchFamily="34" charset="0"/>
              <a:buChar char="•"/>
            </a:pPr>
            <a:r>
              <a:rPr lang="en-US" sz="1800" dirty="0">
                <a:latin typeface="Calibri" panose="020F0502020204030204" pitchFamily="34" charset="0"/>
              </a:rPr>
              <a:t>Coverage is portable if you leave employment and you can keep the coverage at the same premium</a:t>
            </a:r>
            <a:endParaRPr lang="en-US" sz="1800" dirty="0"/>
          </a:p>
        </p:txBody>
      </p:sp>
      <p:sp>
        <p:nvSpPr>
          <p:cNvPr id="4" name="Slide Number Placeholder 3">
            <a:extLst>
              <a:ext uri="{FF2B5EF4-FFF2-40B4-BE49-F238E27FC236}">
                <a16:creationId xmlns:a16="http://schemas.microsoft.com/office/drawing/2014/main" id="{326606A6-4626-44BD-8ACA-7B04B8C03108}"/>
              </a:ext>
            </a:extLst>
          </p:cNvPr>
          <p:cNvSpPr>
            <a:spLocks noGrp="1"/>
          </p:cNvSpPr>
          <p:nvPr>
            <p:ph type="sldNum" sz="quarter" idx="12"/>
          </p:nvPr>
        </p:nvSpPr>
        <p:spPr/>
        <p:txBody>
          <a:bodyPr/>
          <a:lstStyle/>
          <a:p>
            <a:fld id="{AA269C83-254E-4507-A77E-F811EA1FBE29}" type="slidenum">
              <a:rPr lang="en-US" smtClean="0"/>
              <a:pPr/>
              <a:t>47</a:t>
            </a:fld>
            <a:endParaRPr lang="en-US"/>
          </a:p>
        </p:txBody>
      </p:sp>
    </p:spTree>
    <p:extLst>
      <p:ext uri="{BB962C8B-B14F-4D97-AF65-F5344CB8AC3E}">
        <p14:creationId xmlns:p14="http://schemas.microsoft.com/office/powerpoint/2010/main" val="28827181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71820"/>
            <a:ext cx="8229600" cy="1069848"/>
          </a:xfrm>
        </p:spPr>
        <p:txBody>
          <a:bodyPr>
            <a:noAutofit/>
          </a:bodyPr>
          <a:lstStyle/>
          <a:p>
            <a:pPr algn="l"/>
            <a:r>
              <a:rPr lang="en-US" sz="2800" b="1" dirty="0">
                <a:latin typeface="Calibri" panose="020F0502020204030204" pitchFamily="34" charset="0"/>
              </a:rPr>
              <a:t>Why Aflac group Critical Illness insurance may be right for you. In the event of any event below the lump sum benefit is paid directly to you:</a:t>
            </a:r>
          </a:p>
        </p:txBody>
      </p:sp>
      <p:sp>
        <p:nvSpPr>
          <p:cNvPr id="3" name="Content Placeholder 2"/>
          <p:cNvSpPr>
            <a:spLocks noGrp="1"/>
          </p:cNvSpPr>
          <p:nvPr>
            <p:ph idx="4294967295"/>
          </p:nvPr>
        </p:nvSpPr>
        <p:spPr>
          <a:xfrm>
            <a:off x="304800" y="1641668"/>
            <a:ext cx="7924800" cy="5292532"/>
          </a:xfrm>
        </p:spPr>
        <p:txBody>
          <a:bodyPr>
            <a:normAutofit/>
          </a:bodyPr>
          <a:lstStyle/>
          <a:p>
            <a:pPr marL="0" indent="0">
              <a:buNone/>
            </a:pPr>
            <a:endParaRPr lang="en-US" sz="1400" dirty="0">
              <a:latin typeface="Calibri" panose="020F0502020204030204" pitchFamily="34" charset="0"/>
            </a:endParaRPr>
          </a:p>
          <a:p>
            <a:pPr marL="0" indent="0">
              <a:buNone/>
            </a:pPr>
            <a:r>
              <a:rPr lang="en-US" sz="1400" dirty="0">
                <a:latin typeface="Calibri" panose="020F0502020204030204" pitchFamily="34" charset="0"/>
              </a:rPr>
              <a:t>	Cancer</a:t>
            </a:r>
          </a:p>
          <a:p>
            <a:pPr marL="0" indent="0">
              <a:buNone/>
            </a:pPr>
            <a:endParaRPr lang="en-US" sz="1400" dirty="0">
              <a:latin typeface="Calibri" panose="020F0502020204030204" pitchFamily="34" charset="0"/>
            </a:endParaRPr>
          </a:p>
          <a:p>
            <a:pPr marL="0" indent="0">
              <a:buNone/>
            </a:pPr>
            <a:r>
              <a:rPr lang="en-US" sz="1400" dirty="0">
                <a:latin typeface="Calibri" panose="020F0502020204030204" pitchFamily="34" charset="0"/>
              </a:rPr>
              <a:t>	Heart Attack (Myocardial Infarction)</a:t>
            </a:r>
          </a:p>
          <a:p>
            <a:pPr marL="0" indent="0">
              <a:buNone/>
            </a:pPr>
            <a:endParaRPr lang="en-US" sz="1400" dirty="0">
              <a:latin typeface="Calibri" panose="020F0502020204030204" pitchFamily="34" charset="0"/>
            </a:endParaRPr>
          </a:p>
          <a:p>
            <a:pPr marL="0" indent="0">
              <a:buNone/>
            </a:pPr>
            <a:r>
              <a:rPr lang="en-US" sz="1400" dirty="0">
                <a:latin typeface="Calibri" panose="020F0502020204030204" pitchFamily="34" charset="0"/>
              </a:rPr>
              <a:t>	Stroke</a:t>
            </a:r>
          </a:p>
          <a:p>
            <a:pPr marL="0" indent="0">
              <a:buNone/>
            </a:pPr>
            <a:endParaRPr lang="en-US" sz="1400" dirty="0">
              <a:latin typeface="Calibri" panose="020F0502020204030204" pitchFamily="34" charset="0"/>
            </a:endParaRPr>
          </a:p>
          <a:p>
            <a:pPr marL="0" indent="0">
              <a:buNone/>
            </a:pPr>
            <a:r>
              <a:rPr lang="en-US" sz="1400" dirty="0">
                <a:latin typeface="Calibri" panose="020F0502020204030204" pitchFamily="34" charset="0"/>
              </a:rPr>
              <a:t>	Major Organ Transplant</a:t>
            </a:r>
          </a:p>
          <a:p>
            <a:pPr marL="0" indent="0">
              <a:buNone/>
            </a:pPr>
            <a:endParaRPr lang="en-US" sz="1400" dirty="0">
              <a:latin typeface="Calibri" panose="020F0502020204030204" pitchFamily="34" charset="0"/>
            </a:endParaRPr>
          </a:p>
          <a:p>
            <a:pPr marL="0" indent="0">
              <a:buNone/>
            </a:pPr>
            <a:r>
              <a:rPr lang="en-US" sz="1400" dirty="0">
                <a:latin typeface="Calibri" panose="020F0502020204030204" pitchFamily="34" charset="0"/>
              </a:rPr>
              <a:t>	End-Stage Renal Failure</a:t>
            </a:r>
          </a:p>
          <a:p>
            <a:pPr marL="0" indent="0">
              <a:buNone/>
            </a:pPr>
            <a:endParaRPr lang="en-US" sz="1400" dirty="0">
              <a:latin typeface="Calibri" panose="020F0502020204030204" pitchFamily="34" charset="0"/>
            </a:endParaRPr>
          </a:p>
          <a:p>
            <a:pPr marL="0" indent="0">
              <a:buNone/>
            </a:pPr>
            <a:r>
              <a:rPr lang="en-US" sz="1400" dirty="0">
                <a:latin typeface="Calibri" panose="020F0502020204030204" pitchFamily="34" charset="0"/>
              </a:rPr>
              <a:t>	Coronary Artery Bypass Surgery</a:t>
            </a:r>
          </a:p>
          <a:p>
            <a:pPr marL="0" indent="0">
              <a:buNone/>
            </a:pPr>
            <a:endParaRPr lang="en-US" sz="1400" dirty="0">
              <a:latin typeface="Calibri" panose="020F0502020204030204" pitchFamily="34" charset="0"/>
            </a:endParaRPr>
          </a:p>
          <a:p>
            <a:pPr marL="0" indent="0">
              <a:buNone/>
            </a:pPr>
            <a:r>
              <a:rPr lang="en-US" sz="1400" dirty="0">
                <a:latin typeface="Calibri" panose="020F0502020204030204" pitchFamily="34" charset="0"/>
              </a:rPr>
              <a:t>	Initial Diagnosis, Additional Diagnosis and Recurrence</a:t>
            </a:r>
          </a:p>
          <a:p>
            <a:pPr marL="0" indent="0">
              <a:buNone/>
            </a:pPr>
            <a:endParaRPr lang="en-US" sz="1400" dirty="0">
              <a:latin typeface="Calibri" panose="020F0502020204030204" pitchFamily="34" charset="0"/>
            </a:endParaRPr>
          </a:p>
          <a:p>
            <a:pPr marL="0" indent="0">
              <a:buNone/>
            </a:pPr>
            <a:r>
              <a:rPr lang="en-US" sz="1400" dirty="0">
                <a:latin typeface="Calibri" panose="020F0502020204030204" pitchFamily="34" charset="0"/>
              </a:rPr>
              <a:t>	Health Screening Benefit </a:t>
            </a:r>
            <a:r>
              <a:rPr lang="en-US" sz="1400" b="1" dirty="0">
                <a:latin typeface="Calibri" panose="020F0502020204030204" pitchFamily="34" charset="0"/>
              </a:rPr>
              <a:t>$100 Employee and Spouse</a:t>
            </a:r>
            <a:endParaRPr lang="en-US" sz="1400" dirty="0">
              <a:latin typeface="Calibri" panose="020F0502020204030204" pitchFamily="34" charset="0"/>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516" y="1816992"/>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516" y="2814904"/>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483" y="2329976"/>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86" y="3319003"/>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86" y="3852403"/>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86" y="4385751"/>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86" y="4881835"/>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86" y="5355985"/>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id="{C2928936-0489-4790-B396-EEF13BBDA7A6}"/>
              </a:ext>
            </a:extLst>
          </p:cNvPr>
          <p:cNvSpPr>
            <a:spLocks noGrp="1"/>
          </p:cNvSpPr>
          <p:nvPr>
            <p:ph type="sldNum" sz="quarter" idx="12"/>
          </p:nvPr>
        </p:nvSpPr>
        <p:spPr/>
        <p:txBody>
          <a:bodyPr/>
          <a:lstStyle/>
          <a:p>
            <a:fld id="{AA269C83-254E-4507-A77E-F811EA1FBE29}" type="slidenum">
              <a:rPr lang="en-US" smtClean="0"/>
              <a:pPr/>
              <a:t>48</a:t>
            </a:fld>
            <a:endParaRPr lang="en-US"/>
          </a:p>
        </p:txBody>
      </p:sp>
    </p:spTree>
    <p:extLst>
      <p:ext uri="{BB962C8B-B14F-4D97-AF65-F5344CB8AC3E}">
        <p14:creationId xmlns:p14="http://schemas.microsoft.com/office/powerpoint/2010/main" val="40554544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24889" y="4343399"/>
            <a:ext cx="1108830" cy="400110"/>
          </a:xfrm>
          <a:prstGeom prst="rect">
            <a:avLst/>
          </a:prstGeom>
          <a:noFill/>
        </p:spPr>
        <p:txBody>
          <a:bodyPr wrap="none" rtlCol="0">
            <a:spAutoFit/>
          </a:bodyPr>
          <a:lstStyle/>
          <a:p>
            <a:r>
              <a:rPr lang="en-US" sz="2000" b="1" dirty="0">
                <a:solidFill>
                  <a:srgbClr val="002060"/>
                </a:solidFill>
                <a:latin typeface="Calibri" panose="020F0502020204030204" pitchFamily="34" charset="0"/>
              </a:rPr>
              <a:t>Accident</a:t>
            </a:r>
          </a:p>
        </p:txBody>
      </p:sp>
      <p:sp>
        <p:nvSpPr>
          <p:cNvPr id="13" name="TextBox 12"/>
          <p:cNvSpPr txBox="1"/>
          <p:nvPr/>
        </p:nvSpPr>
        <p:spPr>
          <a:xfrm>
            <a:off x="2417213" y="1106269"/>
            <a:ext cx="4309577" cy="707886"/>
          </a:xfrm>
          <a:prstGeom prst="rect">
            <a:avLst/>
          </a:prstGeom>
          <a:noFill/>
        </p:spPr>
        <p:txBody>
          <a:bodyPr wrap="none" rtlCol="0">
            <a:spAutoFit/>
          </a:bodyPr>
          <a:lstStyle/>
          <a:p>
            <a:pPr algn="ctr"/>
            <a:r>
              <a:rPr lang="en-US" sz="2000" b="1" dirty="0">
                <a:solidFill>
                  <a:srgbClr val="002060"/>
                </a:solidFill>
                <a:latin typeface="Calibri" panose="020F0502020204030204" pitchFamily="34" charset="0"/>
              </a:rPr>
              <a:t>I need financial support in the event of</a:t>
            </a:r>
          </a:p>
          <a:p>
            <a:pPr algn="ctr"/>
            <a:r>
              <a:rPr lang="en-US" sz="2000" b="1" dirty="0">
                <a:solidFill>
                  <a:srgbClr val="002060"/>
                </a:solidFill>
                <a:latin typeface="Calibri" panose="020F0502020204030204" pitchFamily="34" charset="0"/>
              </a:rPr>
              <a:t>an accident.</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3048000"/>
            <a:ext cx="1020665" cy="655858"/>
          </a:xfrm>
          <a:prstGeom prst="rect">
            <a:avLst/>
          </a:prstGeom>
        </p:spPr>
      </p:pic>
      <p:sp>
        <p:nvSpPr>
          <p:cNvPr id="17" name="Oval 16"/>
          <p:cNvSpPr/>
          <p:nvPr/>
        </p:nvSpPr>
        <p:spPr>
          <a:xfrm>
            <a:off x="4024889" y="2706542"/>
            <a:ext cx="1338773" cy="1338773"/>
          </a:xfrm>
          <a:prstGeom prst="ellipse">
            <a:avLst/>
          </a:prstGeom>
          <a:noFill/>
          <a:ln w="50800">
            <a:solidFill>
              <a:srgbClr val="F896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378B61DB-9346-4C54-90BC-83EF048BD587}"/>
              </a:ext>
            </a:extLst>
          </p:cNvPr>
          <p:cNvSpPr>
            <a:spLocks noGrp="1"/>
          </p:cNvSpPr>
          <p:nvPr>
            <p:ph type="sldNum" sz="quarter" idx="12"/>
          </p:nvPr>
        </p:nvSpPr>
        <p:spPr/>
        <p:txBody>
          <a:bodyPr/>
          <a:lstStyle/>
          <a:p>
            <a:fld id="{AA269C83-254E-4507-A77E-F811EA1FBE29}" type="slidenum">
              <a:rPr lang="en-US" smtClean="0"/>
              <a:pPr/>
              <a:t>49</a:t>
            </a:fld>
            <a:endParaRPr lang="en-US"/>
          </a:p>
        </p:txBody>
      </p:sp>
    </p:spTree>
    <p:extLst>
      <p:ext uri="{BB962C8B-B14F-4D97-AF65-F5344CB8AC3E}">
        <p14:creationId xmlns:p14="http://schemas.microsoft.com/office/powerpoint/2010/main" val="3604005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
          <p:cNvSpPr txBox="1">
            <a:spLocks/>
          </p:cNvSpPr>
          <p:nvPr/>
        </p:nvSpPr>
        <p:spPr>
          <a:xfrm>
            <a:off x="370501" y="1177820"/>
            <a:ext cx="8316299" cy="5057523"/>
          </a:xfrm>
          <a:prstGeom prst="rect">
            <a:avLst/>
          </a:prstGeom>
        </p:spPr>
        <p:txBody>
          <a:bodyPr lIns="80052" tIns="40031" rIns="80052" bIns="40031"/>
          <a:lstStyle>
            <a:lvl1pPr marL="337871" indent="-337871" algn="l" defTabSz="450970" rtl="0" eaLnBrk="0" fontAlgn="base" hangingPunct="0">
              <a:spcBef>
                <a:spcPct val="20000"/>
              </a:spcBef>
              <a:spcAft>
                <a:spcPct val="0"/>
              </a:spcAft>
              <a:buFont typeface="Arial" pitchFamily="34" charset="0"/>
              <a:buChar char="•"/>
              <a:defRPr lang="en-US" sz="1800" kern="1200" baseline="0" smtClean="0">
                <a:solidFill>
                  <a:srgbClr val="323232"/>
                </a:solidFill>
                <a:latin typeface="PrivaTwoPro"/>
                <a:ea typeface="+mn-ea"/>
                <a:cs typeface="Angsana New" panose="02020603050405020304" pitchFamily="18" charset="-34"/>
              </a:defRPr>
            </a:lvl1pPr>
            <a:lvl2pPr marL="735100" indent="-281321" algn="l" defTabSz="450970" rtl="0" eaLnBrk="0" fontAlgn="base" hangingPunct="0">
              <a:spcBef>
                <a:spcPct val="20000"/>
              </a:spcBef>
              <a:spcAft>
                <a:spcPct val="0"/>
              </a:spcAft>
              <a:buFont typeface="Arial" pitchFamily="34" charset="0"/>
              <a:buChar char="–"/>
              <a:defRPr lang="en-US" sz="1800" kern="1200" baseline="0" smtClean="0">
                <a:solidFill>
                  <a:srgbClr val="323232"/>
                </a:solidFill>
                <a:latin typeface="PrivaTwoPro"/>
                <a:ea typeface="+mn-ea"/>
                <a:cs typeface="Angsana New" panose="02020603050405020304" pitchFamily="18" charset="-34"/>
              </a:defRPr>
            </a:lvl2pPr>
            <a:lvl3pPr marL="1132356" indent="-224783" algn="l" defTabSz="450970" rtl="0" eaLnBrk="0" fontAlgn="base" hangingPunct="0">
              <a:spcBef>
                <a:spcPct val="20000"/>
              </a:spcBef>
              <a:spcAft>
                <a:spcPct val="0"/>
              </a:spcAft>
              <a:buFont typeface="Arial" pitchFamily="34" charset="0"/>
              <a:buChar char="•"/>
              <a:defRPr lang="en-US" sz="1800" kern="1200" baseline="0" smtClean="0">
                <a:solidFill>
                  <a:srgbClr val="323232"/>
                </a:solidFill>
                <a:latin typeface="PrivaTwoPro"/>
                <a:ea typeface="+mn-ea"/>
                <a:cs typeface="Angsana New" panose="02020603050405020304" pitchFamily="18" charset="-34"/>
              </a:defRPr>
            </a:lvl3pPr>
            <a:lvl4pPr marL="1586138" indent="-224783" algn="l" defTabSz="450970" rtl="0" eaLnBrk="0" fontAlgn="base" hangingPunct="0">
              <a:spcBef>
                <a:spcPct val="20000"/>
              </a:spcBef>
              <a:spcAft>
                <a:spcPct val="0"/>
              </a:spcAft>
              <a:buFont typeface="Arial" pitchFamily="34" charset="0"/>
              <a:buChar char="–"/>
              <a:defRPr lang="en-US" sz="1800" kern="1200" baseline="0" smtClean="0">
                <a:solidFill>
                  <a:srgbClr val="323232"/>
                </a:solidFill>
                <a:latin typeface="PrivaTwoPro"/>
                <a:ea typeface="+mn-ea"/>
                <a:cs typeface="Angsana New" panose="02020603050405020304" pitchFamily="18" charset="-34"/>
              </a:defRPr>
            </a:lvl4pPr>
            <a:lvl5pPr marL="2039927" indent="-224783" algn="l" defTabSz="450970" rtl="0" eaLnBrk="0" fontAlgn="base" hangingPunct="0">
              <a:spcBef>
                <a:spcPct val="20000"/>
              </a:spcBef>
              <a:spcAft>
                <a:spcPct val="0"/>
              </a:spcAft>
              <a:buFont typeface="Arial" pitchFamily="34" charset="0"/>
              <a:buChar char="»"/>
              <a:defRPr lang="en-US" sz="1800" kern="1200" baseline="0">
                <a:solidFill>
                  <a:srgbClr val="323232"/>
                </a:solidFill>
                <a:latin typeface="PrivaTwoPro"/>
                <a:ea typeface="+mn-ea"/>
                <a:cs typeface="Angsana New" panose="02020603050405020304" pitchFamily="18" charset="-34"/>
              </a:defRPr>
            </a:lvl5pPr>
            <a:lvl6pPr marL="2494706" indent="-226812" algn="l" defTabSz="453591" rtl="0" eaLnBrk="1" latinLnBrk="0" hangingPunct="1">
              <a:spcBef>
                <a:spcPct val="20000"/>
              </a:spcBef>
              <a:buFont typeface="Arial"/>
              <a:buChar char="•"/>
              <a:defRPr sz="2000" kern="1200">
                <a:solidFill>
                  <a:schemeClr val="tx1"/>
                </a:solidFill>
                <a:latin typeface="+mn-lt"/>
                <a:ea typeface="+mn-ea"/>
                <a:cs typeface="+mn-cs"/>
              </a:defRPr>
            </a:lvl6pPr>
            <a:lvl7pPr marL="2948288" indent="-226812" algn="l" defTabSz="453591" rtl="0" eaLnBrk="1" latinLnBrk="0" hangingPunct="1">
              <a:spcBef>
                <a:spcPct val="20000"/>
              </a:spcBef>
              <a:buFont typeface="Arial"/>
              <a:buChar char="•"/>
              <a:defRPr sz="2000" kern="1200">
                <a:solidFill>
                  <a:schemeClr val="tx1"/>
                </a:solidFill>
                <a:latin typeface="+mn-lt"/>
                <a:ea typeface="+mn-ea"/>
                <a:cs typeface="+mn-cs"/>
              </a:defRPr>
            </a:lvl7pPr>
            <a:lvl8pPr marL="3401872" indent="-226812" algn="l" defTabSz="453591" rtl="0" eaLnBrk="1" latinLnBrk="0" hangingPunct="1">
              <a:spcBef>
                <a:spcPct val="20000"/>
              </a:spcBef>
              <a:buFont typeface="Arial"/>
              <a:buChar char="•"/>
              <a:defRPr sz="2000" kern="1200">
                <a:solidFill>
                  <a:schemeClr val="tx1"/>
                </a:solidFill>
                <a:latin typeface="+mn-lt"/>
                <a:ea typeface="+mn-ea"/>
                <a:cs typeface="+mn-cs"/>
              </a:defRPr>
            </a:lvl8pPr>
            <a:lvl9pPr marL="3855454" indent="-226812" algn="l" defTabSz="453591"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29"/>
              </a:spcBef>
              <a:spcAft>
                <a:spcPts val="265"/>
              </a:spcAft>
              <a:buNone/>
            </a:pPr>
            <a:r>
              <a:rPr b="1" dirty="0">
                <a:solidFill>
                  <a:prstClr val="black"/>
                </a:solidFill>
                <a:latin typeface="Roboto Condensed" panose="02000000000000000000" pitchFamily="2" charset="0"/>
                <a:ea typeface="Roboto Condensed" panose="02000000000000000000" pitchFamily="2" charset="0"/>
              </a:rPr>
              <a:t>RxBenefits</a:t>
            </a:r>
            <a:r>
              <a:rPr dirty="0">
                <a:solidFill>
                  <a:prstClr val="black"/>
                </a:solidFill>
                <a:latin typeface="Roboto Condensed" panose="02000000000000000000" pitchFamily="2" charset="0"/>
                <a:ea typeface="Roboto Condensed" panose="02000000000000000000" pitchFamily="2" charset="0"/>
              </a:rPr>
              <a:t> is your Pharmacy Benefit Administrator (PBA).  </a:t>
            </a:r>
          </a:p>
          <a:p>
            <a:pPr>
              <a:spcBef>
                <a:spcPts val="529"/>
              </a:spcBef>
              <a:spcAft>
                <a:spcPts val="265"/>
              </a:spcAft>
              <a:buFont typeface="Wingdings" panose="05000000000000000000" pitchFamily="2" charset="2"/>
              <a:buChar char="§"/>
            </a:pPr>
            <a:r>
              <a:rPr lang="en-US" sz="1600" dirty="0">
                <a:solidFill>
                  <a:schemeClr val="tx1"/>
                </a:solidFill>
                <a:latin typeface="Roboto Condensed" panose="02000000000000000000" pitchFamily="2" charset="0"/>
                <a:ea typeface="Roboto Condensed" panose="02000000000000000000" pitchFamily="2" charset="0"/>
              </a:rPr>
              <a:t>They</a:t>
            </a:r>
            <a:r>
              <a:rPr sz="1600" dirty="0">
                <a:solidFill>
                  <a:schemeClr val="tx1"/>
                </a:solidFill>
                <a:latin typeface="Roboto Condensed" panose="02000000000000000000" pitchFamily="2" charset="0"/>
                <a:ea typeface="Roboto Condensed" panose="02000000000000000000" pitchFamily="2" charset="0"/>
              </a:rPr>
              <a:t> partner with the country’s largest Pharmacy Benefit Managers (PBM) to bring greater discounts, enhanced access, and improved Member Services to clients and their employees.  </a:t>
            </a:r>
            <a:endParaRPr lang="en-US" sz="1600" dirty="0">
              <a:solidFill>
                <a:schemeClr val="tx1"/>
              </a:solidFill>
              <a:latin typeface="Roboto Condensed" panose="02000000000000000000" pitchFamily="2" charset="0"/>
              <a:ea typeface="Roboto Condensed" panose="02000000000000000000" pitchFamily="2" charset="0"/>
            </a:endParaRPr>
          </a:p>
          <a:p>
            <a:pPr>
              <a:spcBef>
                <a:spcPts val="529"/>
              </a:spcBef>
              <a:spcAft>
                <a:spcPts val="265"/>
              </a:spcAft>
              <a:buFont typeface="Wingdings" panose="05000000000000000000" pitchFamily="2" charset="2"/>
              <a:buChar char="§"/>
            </a:pPr>
            <a:r>
              <a:rPr sz="1600" b="1" i="1" dirty="0">
                <a:solidFill>
                  <a:srgbClr val="005DAA"/>
                </a:solidFill>
                <a:latin typeface="Roboto Condensed" panose="02000000000000000000" pitchFamily="2" charset="0"/>
                <a:ea typeface="Roboto Condensed" panose="02000000000000000000" pitchFamily="2" charset="0"/>
              </a:rPr>
              <a:t>Your </a:t>
            </a:r>
            <a:r>
              <a:rPr lang="en-US" sz="1600" b="1" i="1" dirty="0">
                <a:solidFill>
                  <a:srgbClr val="005DAA"/>
                </a:solidFill>
                <a:latin typeface="Roboto Condensed" panose="02000000000000000000" pitchFamily="2" charset="0"/>
                <a:ea typeface="Roboto Condensed" panose="02000000000000000000" pitchFamily="2" charset="0"/>
              </a:rPr>
              <a:t>pharmacy benefits </a:t>
            </a:r>
            <a:r>
              <a:rPr sz="1600" b="1" i="1" dirty="0">
                <a:solidFill>
                  <a:srgbClr val="005DAA"/>
                </a:solidFill>
                <a:latin typeface="Roboto Condensed" panose="02000000000000000000" pitchFamily="2" charset="0"/>
                <a:ea typeface="Roboto Condensed" panose="02000000000000000000" pitchFamily="2" charset="0"/>
              </a:rPr>
              <a:t>coverage will </a:t>
            </a:r>
            <a:r>
              <a:rPr lang="en-US" sz="1600" b="1" i="1" dirty="0">
                <a:solidFill>
                  <a:srgbClr val="005DAA"/>
                </a:solidFill>
                <a:latin typeface="Roboto Condensed" panose="02000000000000000000" pitchFamily="2" charset="0"/>
                <a:ea typeface="Roboto Condensed" panose="02000000000000000000" pitchFamily="2" charset="0"/>
              </a:rPr>
              <a:t>be</a:t>
            </a:r>
            <a:r>
              <a:rPr sz="1600" b="1" i="1" dirty="0">
                <a:solidFill>
                  <a:srgbClr val="005DAA"/>
                </a:solidFill>
                <a:latin typeface="Roboto Condensed" panose="02000000000000000000" pitchFamily="2" charset="0"/>
                <a:ea typeface="Roboto Condensed" panose="02000000000000000000" pitchFamily="2" charset="0"/>
              </a:rPr>
              <a:t> with </a:t>
            </a:r>
            <a:r>
              <a:rPr lang="en-US" sz="1600" b="1" i="1" dirty="0">
                <a:solidFill>
                  <a:srgbClr val="005DAA"/>
                </a:solidFill>
                <a:latin typeface="Roboto Condensed" panose="02000000000000000000" pitchFamily="2" charset="0"/>
                <a:ea typeface="Roboto Condensed" panose="02000000000000000000" pitchFamily="2" charset="0"/>
              </a:rPr>
              <a:t>Express Scripts.</a:t>
            </a:r>
            <a:endParaRPr sz="1600" b="1" i="1" dirty="0">
              <a:solidFill>
                <a:srgbClr val="005DAA"/>
              </a:solidFill>
              <a:latin typeface="Roboto Condensed" panose="02000000000000000000" pitchFamily="2" charset="0"/>
              <a:ea typeface="Roboto Condensed" panose="02000000000000000000" pitchFamily="2" charset="0"/>
            </a:endParaRPr>
          </a:p>
          <a:p>
            <a:pPr marL="0" indent="0">
              <a:spcBef>
                <a:spcPts val="529"/>
              </a:spcBef>
              <a:spcAft>
                <a:spcPts val="265"/>
              </a:spcAft>
              <a:buNone/>
            </a:pPr>
            <a:r>
              <a:rPr b="1" i="1" dirty="0">
                <a:solidFill>
                  <a:prstClr val="black"/>
                </a:solidFill>
                <a:latin typeface="Roboto Condensed" panose="02000000000000000000" pitchFamily="2" charset="0"/>
                <a:ea typeface="Roboto Condensed" panose="02000000000000000000" pitchFamily="2" charset="0"/>
              </a:rPr>
              <a:t>What’s </a:t>
            </a:r>
            <a:r>
              <a:rPr lang="en-US" b="1" i="1" dirty="0">
                <a:solidFill>
                  <a:prstClr val="black"/>
                </a:solidFill>
                <a:latin typeface="Roboto Condensed" panose="02000000000000000000" pitchFamily="2" charset="0"/>
                <a:ea typeface="Roboto Condensed" panose="02000000000000000000" pitchFamily="2" charset="0"/>
              </a:rPr>
              <a:t>N</a:t>
            </a:r>
            <a:r>
              <a:rPr b="1" i="1" dirty="0">
                <a:solidFill>
                  <a:prstClr val="black"/>
                </a:solidFill>
                <a:latin typeface="Roboto Condensed" panose="02000000000000000000" pitchFamily="2" charset="0"/>
                <a:ea typeface="Roboto Condensed" panose="02000000000000000000" pitchFamily="2" charset="0"/>
              </a:rPr>
              <a:t>ew?  </a:t>
            </a:r>
            <a:br>
              <a:rPr sz="1600" b="1" i="1" dirty="0">
                <a:solidFill>
                  <a:prstClr val="black"/>
                </a:solidFill>
                <a:latin typeface="Roboto Condensed" panose="02000000000000000000" pitchFamily="2" charset="0"/>
                <a:ea typeface="Roboto Condensed" panose="02000000000000000000" pitchFamily="2" charset="0"/>
              </a:rPr>
            </a:br>
            <a:r>
              <a:rPr sz="1600" dirty="0">
                <a:solidFill>
                  <a:prstClr val="black"/>
                </a:solidFill>
                <a:latin typeface="Roboto Condensed" panose="02000000000000000000" pitchFamily="2" charset="0"/>
                <a:ea typeface="Roboto Condensed" panose="02000000000000000000" pitchFamily="2" charset="0"/>
              </a:rPr>
              <a:t>You have access to </a:t>
            </a:r>
            <a:r>
              <a:rPr lang="en-US" sz="1600" dirty="0">
                <a:solidFill>
                  <a:prstClr val="black"/>
                </a:solidFill>
                <a:latin typeface="Roboto Condensed" panose="02000000000000000000" pitchFamily="2" charset="0"/>
                <a:ea typeface="Roboto Condensed" panose="02000000000000000000" pitchFamily="2" charset="0"/>
              </a:rPr>
              <a:t>their</a:t>
            </a:r>
            <a:r>
              <a:rPr sz="1600" dirty="0">
                <a:solidFill>
                  <a:prstClr val="black"/>
                </a:solidFill>
                <a:latin typeface="Roboto Condensed" panose="02000000000000000000" pitchFamily="2" charset="0"/>
                <a:ea typeface="Roboto Condensed" panose="02000000000000000000" pitchFamily="2" charset="0"/>
              </a:rPr>
              <a:t> </a:t>
            </a:r>
            <a:r>
              <a:rPr sz="1600" b="1" i="1" dirty="0">
                <a:solidFill>
                  <a:schemeClr val="accent2"/>
                </a:solidFill>
                <a:latin typeface="Roboto Condensed" panose="02000000000000000000" pitchFamily="2" charset="0"/>
                <a:ea typeface="Roboto Condensed" panose="02000000000000000000" pitchFamily="2" charset="0"/>
              </a:rPr>
              <a:t>Member Service</a:t>
            </a:r>
            <a:r>
              <a:rPr lang="en-US" sz="1600" b="1" i="1" dirty="0">
                <a:solidFill>
                  <a:schemeClr val="accent2"/>
                </a:solidFill>
                <a:latin typeface="Roboto Condensed" panose="02000000000000000000" pitchFamily="2" charset="0"/>
                <a:ea typeface="Roboto Condensed" panose="02000000000000000000" pitchFamily="2" charset="0"/>
              </a:rPr>
              <a:t>s</a:t>
            </a:r>
            <a:r>
              <a:rPr sz="1600" b="1" i="1" dirty="0">
                <a:solidFill>
                  <a:schemeClr val="accent2"/>
                </a:solidFill>
                <a:latin typeface="Roboto Condensed" panose="02000000000000000000" pitchFamily="2" charset="0"/>
                <a:ea typeface="Roboto Condensed" panose="02000000000000000000" pitchFamily="2" charset="0"/>
              </a:rPr>
              <a:t> Team</a:t>
            </a:r>
            <a:r>
              <a:rPr lang="en-US" sz="1600" b="1" i="1" dirty="0">
                <a:solidFill>
                  <a:schemeClr val="accent2"/>
                </a:solidFill>
                <a:latin typeface="Roboto Condensed" panose="02000000000000000000" pitchFamily="2" charset="0"/>
                <a:ea typeface="Roboto Condensed" panose="02000000000000000000" pitchFamily="2" charset="0"/>
              </a:rPr>
              <a:t> (800-334-8134)</a:t>
            </a:r>
            <a:r>
              <a:rPr sz="1600" dirty="0">
                <a:solidFill>
                  <a:prstClr val="black"/>
                </a:solidFill>
                <a:latin typeface="Roboto Condensed" panose="02000000000000000000" pitchFamily="2" charset="0"/>
                <a:ea typeface="Roboto Condensed" panose="02000000000000000000" pitchFamily="2" charset="0"/>
              </a:rPr>
              <a:t>, available Monday</a:t>
            </a:r>
            <a:r>
              <a:rPr lang="en-US" sz="1600" dirty="0">
                <a:solidFill>
                  <a:prstClr val="black"/>
                </a:solidFill>
                <a:latin typeface="Roboto Condensed" panose="02000000000000000000" pitchFamily="2" charset="0"/>
                <a:ea typeface="Roboto Condensed" panose="02000000000000000000" pitchFamily="2" charset="0"/>
              </a:rPr>
              <a:t> through</a:t>
            </a:r>
            <a:r>
              <a:rPr sz="1600" dirty="0">
                <a:solidFill>
                  <a:prstClr val="black"/>
                </a:solidFill>
                <a:latin typeface="Roboto Condensed" panose="02000000000000000000" pitchFamily="2" charset="0"/>
                <a:ea typeface="Roboto Condensed" panose="02000000000000000000" pitchFamily="2" charset="0"/>
              </a:rPr>
              <a:t> Friday</a:t>
            </a:r>
            <a:r>
              <a:rPr lang="en-US" sz="1600" dirty="0">
                <a:solidFill>
                  <a:prstClr val="black"/>
                </a:solidFill>
                <a:latin typeface="Roboto Condensed" panose="02000000000000000000" pitchFamily="2" charset="0"/>
                <a:ea typeface="Roboto Condensed" panose="02000000000000000000" pitchFamily="2" charset="0"/>
              </a:rPr>
              <a:t>, 8:00</a:t>
            </a:r>
            <a:r>
              <a:rPr sz="1600" dirty="0">
                <a:solidFill>
                  <a:prstClr val="black"/>
                </a:solidFill>
                <a:latin typeface="Roboto Condensed" panose="02000000000000000000" pitchFamily="2" charset="0"/>
                <a:ea typeface="Roboto Condensed" panose="02000000000000000000" pitchFamily="2" charset="0"/>
              </a:rPr>
              <a:t> </a:t>
            </a:r>
            <a:r>
              <a:rPr lang="en-US" sz="1600" dirty="0">
                <a:solidFill>
                  <a:prstClr val="black"/>
                </a:solidFill>
                <a:latin typeface="Roboto Condensed" panose="02000000000000000000" pitchFamily="2" charset="0"/>
                <a:ea typeface="Roboto Condensed" panose="02000000000000000000" pitchFamily="2" charset="0"/>
              </a:rPr>
              <a:t>a.</a:t>
            </a:r>
            <a:r>
              <a:rPr sz="1600" dirty="0">
                <a:solidFill>
                  <a:prstClr val="black"/>
                </a:solidFill>
                <a:latin typeface="Roboto Condensed" panose="02000000000000000000" pitchFamily="2" charset="0"/>
                <a:ea typeface="Roboto Condensed" panose="02000000000000000000" pitchFamily="2" charset="0"/>
              </a:rPr>
              <a:t>m</a:t>
            </a:r>
            <a:r>
              <a:rPr lang="en-US" sz="1600" dirty="0">
                <a:solidFill>
                  <a:prstClr val="black"/>
                </a:solidFill>
                <a:latin typeface="Roboto Condensed" panose="02000000000000000000" pitchFamily="2" charset="0"/>
                <a:ea typeface="Roboto Condensed" panose="02000000000000000000" pitchFamily="2" charset="0"/>
              </a:rPr>
              <a:t>.</a:t>
            </a:r>
            <a:r>
              <a:rPr sz="1600" dirty="0">
                <a:solidFill>
                  <a:prstClr val="black"/>
                </a:solidFill>
                <a:latin typeface="Roboto Condensed" panose="02000000000000000000" pitchFamily="2" charset="0"/>
                <a:ea typeface="Roboto Condensed" panose="02000000000000000000" pitchFamily="2" charset="0"/>
              </a:rPr>
              <a:t> </a:t>
            </a:r>
            <a:r>
              <a:rPr lang="en-US" sz="1600" dirty="0">
                <a:solidFill>
                  <a:prstClr val="black"/>
                </a:solidFill>
                <a:latin typeface="Roboto Condensed" panose="02000000000000000000" pitchFamily="2" charset="0"/>
                <a:ea typeface="Roboto Condensed" panose="02000000000000000000" pitchFamily="2" charset="0"/>
              </a:rPr>
              <a:t>– 9:00 </a:t>
            </a:r>
            <a:r>
              <a:rPr sz="1600" dirty="0">
                <a:solidFill>
                  <a:prstClr val="black"/>
                </a:solidFill>
                <a:latin typeface="Roboto Condensed" panose="02000000000000000000" pitchFamily="2" charset="0"/>
                <a:ea typeface="Roboto Condensed" panose="02000000000000000000" pitchFamily="2" charset="0"/>
              </a:rPr>
              <a:t>p</a:t>
            </a:r>
            <a:r>
              <a:rPr lang="en-US" sz="1600" dirty="0">
                <a:solidFill>
                  <a:prstClr val="black"/>
                </a:solidFill>
                <a:latin typeface="Roboto Condensed" panose="02000000000000000000" pitchFamily="2" charset="0"/>
                <a:ea typeface="Roboto Condensed" panose="02000000000000000000" pitchFamily="2" charset="0"/>
              </a:rPr>
              <a:t>.</a:t>
            </a:r>
            <a:r>
              <a:rPr sz="1600" dirty="0">
                <a:solidFill>
                  <a:prstClr val="black"/>
                </a:solidFill>
                <a:latin typeface="Roboto Condensed" panose="02000000000000000000" pitchFamily="2" charset="0"/>
                <a:ea typeface="Roboto Condensed" panose="02000000000000000000" pitchFamily="2" charset="0"/>
              </a:rPr>
              <a:t>m</a:t>
            </a:r>
            <a:r>
              <a:rPr lang="en-US" sz="1600" dirty="0">
                <a:solidFill>
                  <a:prstClr val="black"/>
                </a:solidFill>
                <a:latin typeface="Roboto Condensed" panose="02000000000000000000" pitchFamily="2" charset="0"/>
                <a:ea typeface="Roboto Condensed" panose="02000000000000000000" pitchFamily="2" charset="0"/>
              </a:rPr>
              <a:t>. Eastern. Their knowledgeable representatives can</a:t>
            </a:r>
            <a:r>
              <a:rPr sz="1600" dirty="0">
                <a:solidFill>
                  <a:prstClr val="black"/>
                </a:solidFill>
                <a:latin typeface="Roboto Condensed" panose="02000000000000000000" pitchFamily="2" charset="0"/>
                <a:ea typeface="Roboto Condensed" panose="02000000000000000000" pitchFamily="2" charset="0"/>
              </a:rPr>
              <a:t> assist you with questions such as:</a:t>
            </a:r>
          </a:p>
          <a:p>
            <a:pPr>
              <a:spcBef>
                <a:spcPts val="529"/>
              </a:spcBef>
              <a:spcAft>
                <a:spcPts val="265"/>
              </a:spcAft>
            </a:pPr>
            <a:endParaRPr sz="1600" dirty="0">
              <a:solidFill>
                <a:prstClr val="black"/>
              </a:solidFill>
              <a:latin typeface="Roboto Condensed" panose="02000000000000000000" pitchFamily="2" charset="0"/>
              <a:ea typeface="Roboto Condensed" panose="02000000000000000000" pitchFamily="2" charset="0"/>
            </a:endParaRPr>
          </a:p>
          <a:p>
            <a:pPr>
              <a:spcBef>
                <a:spcPts val="529"/>
              </a:spcBef>
              <a:spcAft>
                <a:spcPts val="265"/>
              </a:spcAft>
            </a:pPr>
            <a:endParaRPr sz="1600" dirty="0">
              <a:solidFill>
                <a:prstClr val="black"/>
              </a:solidFill>
              <a:latin typeface="Roboto Condensed" panose="02000000000000000000" pitchFamily="2" charset="0"/>
              <a:ea typeface="Roboto Condensed" panose="02000000000000000000" pitchFamily="2" charset="0"/>
            </a:endParaRPr>
          </a:p>
          <a:p>
            <a:pPr>
              <a:spcBef>
                <a:spcPts val="529"/>
              </a:spcBef>
              <a:spcAft>
                <a:spcPts val="265"/>
              </a:spcAft>
            </a:pPr>
            <a:endParaRPr sz="1600" dirty="0">
              <a:solidFill>
                <a:prstClr val="black"/>
              </a:solidFill>
              <a:latin typeface="Roboto Condensed" panose="02000000000000000000" pitchFamily="2" charset="0"/>
              <a:ea typeface="Roboto Condensed" panose="02000000000000000000" pitchFamily="2" charset="0"/>
            </a:endParaRPr>
          </a:p>
          <a:p>
            <a:pPr>
              <a:spcBef>
                <a:spcPts val="529"/>
              </a:spcBef>
              <a:spcAft>
                <a:spcPts val="265"/>
              </a:spcAft>
            </a:pPr>
            <a:endParaRPr sz="1600" dirty="0">
              <a:solidFill>
                <a:prstClr val="black"/>
              </a:solidFill>
              <a:latin typeface="Roboto Condensed" panose="02000000000000000000" pitchFamily="2" charset="0"/>
              <a:ea typeface="Roboto Condensed" panose="02000000000000000000" pitchFamily="2" charset="0"/>
            </a:endParaRPr>
          </a:p>
          <a:p>
            <a:pPr>
              <a:spcBef>
                <a:spcPts val="529"/>
              </a:spcBef>
              <a:spcAft>
                <a:spcPts val="265"/>
              </a:spcAft>
            </a:pPr>
            <a:endParaRPr sz="1600" dirty="0">
              <a:solidFill>
                <a:prstClr val="black"/>
              </a:solidFill>
              <a:latin typeface="Roboto Condensed" panose="02000000000000000000" pitchFamily="2" charset="0"/>
              <a:ea typeface="Roboto Condensed" panose="02000000000000000000" pitchFamily="2" charset="0"/>
            </a:endParaRPr>
          </a:p>
          <a:p>
            <a:pPr>
              <a:spcBef>
                <a:spcPts val="529"/>
              </a:spcBef>
              <a:spcAft>
                <a:spcPts val="265"/>
              </a:spcAft>
            </a:pPr>
            <a:endParaRPr sz="1600" dirty="0">
              <a:solidFill>
                <a:prstClr val="black"/>
              </a:solidFill>
              <a:latin typeface="Roboto Condensed" panose="02000000000000000000" pitchFamily="2" charset="0"/>
              <a:ea typeface="Roboto Condensed" panose="02000000000000000000" pitchFamily="2" charset="0"/>
            </a:endParaRPr>
          </a:p>
          <a:p>
            <a:pPr>
              <a:spcBef>
                <a:spcPts val="529"/>
              </a:spcBef>
              <a:spcAft>
                <a:spcPts val="265"/>
              </a:spcAft>
            </a:pPr>
            <a:endParaRPr sz="1600" dirty="0">
              <a:solidFill>
                <a:prstClr val="black"/>
              </a:solidFill>
              <a:latin typeface="Roboto Condensed" panose="02000000000000000000" pitchFamily="2" charset="0"/>
              <a:ea typeface="Roboto Condensed" panose="02000000000000000000" pitchFamily="2" charset="0"/>
            </a:endParaRPr>
          </a:p>
        </p:txBody>
      </p:sp>
      <p:sp>
        <p:nvSpPr>
          <p:cNvPr id="3" name="Title 2"/>
          <p:cNvSpPr>
            <a:spLocks noGrp="1"/>
          </p:cNvSpPr>
          <p:nvPr>
            <p:ph type="title" idx="4294967295"/>
          </p:nvPr>
        </p:nvSpPr>
        <p:spPr>
          <a:xfrm>
            <a:off x="0" y="382105"/>
            <a:ext cx="8745537" cy="741363"/>
          </a:xfrm>
        </p:spPr>
        <p:txBody>
          <a:bodyPr>
            <a:normAutofit/>
          </a:bodyPr>
          <a:lstStyle/>
          <a:p>
            <a:r>
              <a:rPr lang="en-US" sz="3200" b="1" dirty="0">
                <a:latin typeface="Calibri" panose="020F0502020204030204" pitchFamily="34" charset="0"/>
                <a:cs typeface="Calibri" panose="020F0502020204030204" pitchFamily="34" charset="0"/>
              </a:rPr>
              <a:t>Who is RxBenefits?</a:t>
            </a:r>
          </a:p>
        </p:txBody>
      </p:sp>
      <p:grpSp>
        <p:nvGrpSpPr>
          <p:cNvPr id="4" name="Group 3"/>
          <p:cNvGrpSpPr/>
          <p:nvPr/>
        </p:nvGrpSpPr>
        <p:grpSpPr>
          <a:xfrm>
            <a:off x="1010450" y="3839093"/>
            <a:ext cx="7123100" cy="1799707"/>
            <a:chOff x="1028623" y="3755076"/>
            <a:chExt cx="8072847" cy="2039668"/>
          </a:xfrm>
        </p:grpSpPr>
        <p:sp>
          <p:nvSpPr>
            <p:cNvPr id="6" name="Rounded Rectangular Callout 5"/>
            <p:cNvSpPr/>
            <p:nvPr/>
          </p:nvSpPr>
          <p:spPr>
            <a:xfrm>
              <a:off x="1028623" y="3893169"/>
              <a:ext cx="2409521" cy="983631"/>
            </a:xfrm>
            <a:prstGeom prst="wedgeRoundRectCallout">
              <a:avLst>
                <a:gd name="adj1" fmla="val -19309"/>
                <a:gd name="adj2" fmla="val 75919"/>
                <a:gd name="adj3" fmla="val 16667"/>
              </a:avLst>
            </a:prstGeom>
            <a:solidFill>
              <a:schemeClr val="accent2"/>
            </a:solidFill>
            <a:ln w="9525" cap="flat" cmpd="sng" algn="ctr">
              <a:noFill/>
              <a:prstDash val="solid"/>
            </a:ln>
            <a:effectLst/>
          </p:spPr>
          <p:txBody>
            <a:bodyPr lIns="0" tIns="0" rIns="0" bIns="0" rtlCol="0" anchor="ctr"/>
            <a:lstStyle/>
            <a:p>
              <a:pPr algn="ctr">
                <a:defRPr/>
              </a:pPr>
              <a:r>
                <a:rPr lang="en-US" sz="1588" kern="0" dirty="0">
                  <a:solidFill>
                    <a:prstClr val="white"/>
                  </a:solidFill>
                  <a:latin typeface="Roboto Condensed" panose="02000000000000000000" pitchFamily="2" charset="0"/>
                  <a:ea typeface="Roboto Condensed" panose="02000000000000000000" pitchFamily="2" charset="0"/>
                </a:rPr>
                <a:t>Is my drug covered? </a:t>
              </a:r>
              <a:br>
                <a:rPr lang="en-US" sz="1588" kern="0" dirty="0">
                  <a:solidFill>
                    <a:prstClr val="white"/>
                  </a:solidFill>
                  <a:latin typeface="Roboto Condensed" panose="02000000000000000000" pitchFamily="2" charset="0"/>
                  <a:ea typeface="Roboto Condensed" panose="02000000000000000000" pitchFamily="2" charset="0"/>
                </a:rPr>
              </a:br>
              <a:r>
                <a:rPr lang="en-US" sz="1588" kern="0" dirty="0">
                  <a:solidFill>
                    <a:prstClr val="white"/>
                  </a:solidFill>
                  <a:latin typeface="Roboto Condensed" panose="02000000000000000000" pitchFamily="2" charset="0"/>
                  <a:ea typeface="Roboto Condensed" panose="02000000000000000000" pitchFamily="2" charset="0"/>
                </a:rPr>
                <a:t>What will it cost?</a:t>
              </a:r>
            </a:p>
          </p:txBody>
        </p:sp>
        <p:sp>
          <p:nvSpPr>
            <p:cNvPr id="7" name="Rounded Rectangular Callout 6"/>
            <p:cNvSpPr/>
            <p:nvPr/>
          </p:nvSpPr>
          <p:spPr>
            <a:xfrm flipH="1">
              <a:off x="2147777" y="4775976"/>
              <a:ext cx="1823767" cy="1018768"/>
            </a:xfrm>
            <a:prstGeom prst="wedgeRoundRectCallout">
              <a:avLst>
                <a:gd name="adj1" fmla="val -19309"/>
                <a:gd name="adj2" fmla="val 75919"/>
                <a:gd name="adj3" fmla="val 16667"/>
              </a:avLst>
            </a:prstGeom>
            <a:solidFill>
              <a:schemeClr val="accent4"/>
            </a:solidFill>
            <a:ln w="9525" cap="flat" cmpd="sng" algn="ctr">
              <a:noFill/>
              <a:prstDash val="solid"/>
            </a:ln>
            <a:effectLst/>
          </p:spPr>
          <p:txBody>
            <a:bodyPr lIns="0" tIns="0" rIns="0" bIns="0" rtlCol="0" anchor="ctr"/>
            <a:lstStyle/>
            <a:p>
              <a:pPr algn="ctr">
                <a:defRPr/>
              </a:pPr>
              <a:r>
                <a:rPr lang="en-US" sz="1412" kern="0" dirty="0">
                  <a:solidFill>
                    <a:schemeClr val="bg1"/>
                  </a:solidFill>
                  <a:latin typeface="Roboto Condensed" panose="02000000000000000000" pitchFamily="2" charset="0"/>
                  <a:ea typeface="Roboto Condensed" panose="02000000000000000000" pitchFamily="2" charset="0"/>
                </a:rPr>
                <a:t>Is my pharmacy </a:t>
              </a:r>
              <a:br>
                <a:rPr lang="en-US" sz="1412" kern="0" dirty="0">
                  <a:solidFill>
                    <a:schemeClr val="bg1"/>
                  </a:solidFill>
                  <a:latin typeface="Roboto Condensed" panose="02000000000000000000" pitchFamily="2" charset="0"/>
                  <a:ea typeface="Roboto Condensed" panose="02000000000000000000" pitchFamily="2" charset="0"/>
                </a:rPr>
              </a:br>
              <a:r>
                <a:rPr lang="en-US" sz="1412" kern="0" dirty="0">
                  <a:solidFill>
                    <a:schemeClr val="bg1"/>
                  </a:solidFill>
                  <a:latin typeface="Roboto Condensed" panose="02000000000000000000" pitchFamily="2" charset="0"/>
                  <a:ea typeface="Roboto Condensed" panose="02000000000000000000" pitchFamily="2" charset="0"/>
                </a:rPr>
                <a:t>in the network?</a:t>
              </a:r>
            </a:p>
          </p:txBody>
        </p:sp>
        <p:sp>
          <p:nvSpPr>
            <p:cNvPr id="8" name="Rounded Rectangular Callout 7"/>
            <p:cNvSpPr/>
            <p:nvPr/>
          </p:nvSpPr>
          <p:spPr>
            <a:xfrm>
              <a:off x="3756835" y="3755076"/>
              <a:ext cx="1600200" cy="1274124"/>
            </a:xfrm>
            <a:prstGeom prst="wedgeRoundRectCallout">
              <a:avLst>
                <a:gd name="adj1" fmla="val -19309"/>
                <a:gd name="adj2" fmla="val 75919"/>
                <a:gd name="adj3" fmla="val 16667"/>
              </a:avLst>
            </a:prstGeom>
            <a:solidFill>
              <a:schemeClr val="bg2"/>
            </a:solidFill>
            <a:ln w="9525" cap="flat" cmpd="sng" algn="ctr">
              <a:noFill/>
              <a:prstDash val="solid"/>
            </a:ln>
            <a:effectLst/>
          </p:spPr>
          <p:txBody>
            <a:bodyPr lIns="0" tIns="0" rIns="0" bIns="0" rtlCol="0" anchor="ctr"/>
            <a:lstStyle/>
            <a:p>
              <a:pPr algn="ctr">
                <a:defRPr/>
              </a:pPr>
              <a:r>
                <a:rPr lang="en-US" sz="1412" kern="0" dirty="0">
                  <a:solidFill>
                    <a:prstClr val="white"/>
                  </a:solidFill>
                  <a:latin typeface="Roboto Condensed" panose="02000000000000000000" pitchFamily="2" charset="0"/>
                  <a:ea typeface="Roboto Condensed" panose="02000000000000000000" pitchFamily="2" charset="0"/>
                </a:rPr>
                <a:t>Can you help transition my mail order scripts?</a:t>
              </a:r>
            </a:p>
          </p:txBody>
        </p:sp>
        <p:sp>
          <p:nvSpPr>
            <p:cNvPr id="9" name="Rounded Rectangular Callout 8"/>
            <p:cNvSpPr/>
            <p:nvPr/>
          </p:nvSpPr>
          <p:spPr>
            <a:xfrm>
              <a:off x="4988293" y="4792356"/>
              <a:ext cx="2547431" cy="861850"/>
            </a:xfrm>
            <a:prstGeom prst="wedgeRoundRectCallout">
              <a:avLst>
                <a:gd name="adj1" fmla="val -19309"/>
                <a:gd name="adj2" fmla="val 75919"/>
                <a:gd name="adj3" fmla="val 16667"/>
              </a:avLst>
            </a:prstGeom>
            <a:solidFill>
              <a:schemeClr val="accent3"/>
            </a:solidFill>
            <a:ln w="9525" cap="flat" cmpd="sng" algn="ctr">
              <a:noFill/>
              <a:prstDash val="solid"/>
            </a:ln>
            <a:effectLst/>
          </p:spPr>
          <p:txBody>
            <a:bodyPr lIns="0" tIns="0" rIns="0" bIns="0" rtlCol="0" anchor="ctr"/>
            <a:lstStyle/>
            <a:p>
              <a:pPr algn="ctr">
                <a:defRPr/>
              </a:pPr>
              <a:r>
                <a:rPr lang="en-US" sz="1324" kern="0" dirty="0">
                  <a:solidFill>
                    <a:schemeClr val="bg1"/>
                  </a:solidFill>
                  <a:latin typeface="Roboto Condensed" panose="02000000000000000000" pitchFamily="2" charset="0"/>
                  <a:ea typeface="Roboto Condensed" panose="02000000000000000000" pitchFamily="2" charset="0"/>
                </a:rPr>
                <a:t>Are there lower cost alternatives?</a:t>
              </a:r>
            </a:p>
          </p:txBody>
        </p:sp>
        <p:sp>
          <p:nvSpPr>
            <p:cNvPr id="10" name="Rounded Rectangular Callout 9"/>
            <p:cNvSpPr/>
            <p:nvPr/>
          </p:nvSpPr>
          <p:spPr>
            <a:xfrm>
              <a:off x="5791200" y="3755076"/>
              <a:ext cx="3310270" cy="864168"/>
            </a:xfrm>
            <a:prstGeom prst="wedgeRoundRectCallout">
              <a:avLst>
                <a:gd name="adj1" fmla="val -19309"/>
                <a:gd name="adj2" fmla="val 75919"/>
                <a:gd name="adj3" fmla="val 16667"/>
              </a:avLst>
            </a:prstGeom>
            <a:solidFill>
              <a:schemeClr val="accent3">
                <a:lumMod val="75000"/>
              </a:schemeClr>
            </a:solidFill>
            <a:ln w="9525" cap="flat" cmpd="sng" algn="ctr">
              <a:noFill/>
              <a:prstDash val="solid"/>
            </a:ln>
            <a:effectLst/>
          </p:spPr>
          <p:txBody>
            <a:bodyPr lIns="0" tIns="0" rIns="0" bIns="0" rtlCol="0" anchor="ctr"/>
            <a:lstStyle/>
            <a:p>
              <a:pPr algn="ctr">
                <a:defRPr/>
              </a:pPr>
              <a:r>
                <a:rPr lang="en-US" sz="1412" kern="0" dirty="0">
                  <a:solidFill>
                    <a:prstClr val="white"/>
                  </a:solidFill>
                  <a:latin typeface="Roboto Condensed" panose="02000000000000000000" pitchFamily="2" charset="0"/>
                  <a:ea typeface="Roboto Condensed" panose="02000000000000000000" pitchFamily="2" charset="0"/>
                </a:rPr>
                <a:t>Can you assist me with my </a:t>
              </a:r>
              <a:br>
                <a:rPr lang="en-US" sz="1412" kern="0" dirty="0">
                  <a:solidFill>
                    <a:prstClr val="white"/>
                  </a:solidFill>
                  <a:latin typeface="Roboto Condensed" panose="02000000000000000000" pitchFamily="2" charset="0"/>
                  <a:ea typeface="Roboto Condensed" panose="02000000000000000000" pitchFamily="2" charset="0"/>
                </a:rPr>
              </a:br>
              <a:r>
                <a:rPr lang="en-US" sz="1412" kern="0" dirty="0">
                  <a:solidFill>
                    <a:prstClr val="white"/>
                  </a:solidFill>
                  <a:latin typeface="Roboto Condensed" panose="02000000000000000000" pitchFamily="2" charset="0"/>
                  <a:ea typeface="Roboto Condensed" panose="02000000000000000000" pitchFamily="2" charset="0"/>
                </a:rPr>
                <a:t>benefits questions?</a:t>
              </a:r>
            </a:p>
          </p:txBody>
        </p:sp>
      </p:grpSp>
      <p:sp>
        <p:nvSpPr>
          <p:cNvPr id="13" name="Slide Number Placeholder 3">
            <a:extLst>
              <a:ext uri="{FF2B5EF4-FFF2-40B4-BE49-F238E27FC236}">
                <a16:creationId xmlns:a16="http://schemas.microsoft.com/office/drawing/2014/main" id="{83D43BF5-B584-42E7-9E93-64695086187E}"/>
              </a:ext>
            </a:extLst>
          </p:cNvPr>
          <p:cNvSpPr>
            <a:spLocks noGrp="1"/>
          </p:cNvSpPr>
          <p:nvPr>
            <p:ph type="sldNum" sz="quarter" idx="12"/>
          </p:nvPr>
        </p:nvSpPr>
        <p:spPr>
          <a:xfrm>
            <a:off x="8174736" y="2272"/>
            <a:ext cx="762000" cy="365760"/>
          </a:xfrm>
        </p:spPr>
        <p:txBody>
          <a:bodyPr/>
          <a:lstStyle/>
          <a:p>
            <a:fld id="{AA269C83-254E-4507-A77E-F811EA1FBE29}" type="slidenum">
              <a:rPr lang="en-US" smtClean="0"/>
              <a:pPr/>
              <a:t>5</a:t>
            </a:fld>
            <a:endParaRPr lang="en-US" dirty="0"/>
          </a:p>
        </p:txBody>
      </p:sp>
    </p:spTree>
    <p:extLst>
      <p:ext uri="{BB962C8B-B14F-4D97-AF65-F5344CB8AC3E}">
        <p14:creationId xmlns:p14="http://schemas.microsoft.com/office/powerpoint/2010/main" val="20358491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6552"/>
            <a:ext cx="8229600" cy="1069848"/>
          </a:xfrm>
        </p:spPr>
        <p:txBody>
          <a:bodyPr>
            <a:normAutofit fontScale="90000"/>
          </a:bodyPr>
          <a:lstStyle/>
          <a:p>
            <a:pPr algn="l"/>
            <a:r>
              <a:rPr lang="en-US" sz="2800" b="1" dirty="0"/>
              <a:t>Why Aflac group Accident insurance may be right for you. Below are examples of the benefit amounts. </a:t>
            </a:r>
          </a:p>
        </p:txBody>
      </p:sp>
      <p:sp>
        <p:nvSpPr>
          <p:cNvPr id="34" name="Content Placeholder 2"/>
          <p:cNvSpPr>
            <a:spLocks noGrp="1"/>
          </p:cNvSpPr>
          <p:nvPr>
            <p:ph idx="4294967295"/>
          </p:nvPr>
        </p:nvSpPr>
        <p:spPr>
          <a:xfrm>
            <a:off x="381000" y="1629941"/>
            <a:ext cx="7924800" cy="5562600"/>
          </a:xfrm>
        </p:spPr>
        <p:txBody>
          <a:bodyPr>
            <a:normAutofit/>
          </a:bodyPr>
          <a:lstStyle/>
          <a:p>
            <a:pPr marL="0" indent="0">
              <a:buNone/>
            </a:pPr>
            <a:endParaRPr lang="en-US" sz="800" dirty="0"/>
          </a:p>
          <a:p>
            <a:pPr marL="0" indent="0">
              <a:buNone/>
            </a:pPr>
            <a:r>
              <a:rPr lang="en-US" sz="1800" dirty="0"/>
              <a:t>	</a:t>
            </a:r>
            <a:r>
              <a:rPr lang="en-US" sz="1600" dirty="0">
                <a:latin typeface="Calibri" panose="020F0502020204030204" pitchFamily="34" charset="0"/>
              </a:rPr>
              <a:t>Hospital Admission Options:  </a:t>
            </a:r>
            <a:r>
              <a:rPr lang="en-US" sz="1600" b="1" dirty="0">
                <a:latin typeface="Calibri" panose="020F0502020204030204" pitchFamily="34" charset="0"/>
              </a:rPr>
              <a:t>$2000 or $750</a:t>
            </a:r>
          </a:p>
          <a:p>
            <a:pPr marL="0" indent="0">
              <a:buNone/>
            </a:pPr>
            <a:endParaRPr lang="en-US" sz="1600" dirty="0">
              <a:latin typeface="Calibri" panose="020F0502020204030204" pitchFamily="34" charset="0"/>
            </a:endParaRPr>
          </a:p>
          <a:p>
            <a:pPr marL="0" indent="0">
              <a:buNone/>
            </a:pPr>
            <a:r>
              <a:rPr lang="en-US" sz="1600" dirty="0">
                <a:latin typeface="Calibri" panose="020F0502020204030204" pitchFamily="34" charset="0"/>
              </a:rPr>
              <a:t>	Transportation &amp; Lodging </a:t>
            </a:r>
            <a:r>
              <a:rPr lang="en-US" sz="1600" b="1" dirty="0">
                <a:latin typeface="Calibri" panose="020F0502020204030204" pitchFamily="34" charset="0"/>
              </a:rPr>
              <a:t>$200 or $100/night for up to 30 nights </a:t>
            </a:r>
          </a:p>
          <a:p>
            <a:pPr marL="0" indent="0">
              <a:buNone/>
            </a:pPr>
            <a:endParaRPr lang="en-US" sz="1600" dirty="0">
              <a:latin typeface="Calibri" panose="020F0502020204030204" pitchFamily="34" charset="0"/>
            </a:endParaRPr>
          </a:p>
          <a:p>
            <a:pPr marL="0" indent="0">
              <a:buNone/>
            </a:pPr>
            <a:r>
              <a:rPr lang="en-US" sz="1600" dirty="0">
                <a:latin typeface="Calibri" panose="020F0502020204030204" pitchFamily="34" charset="0"/>
              </a:rPr>
              <a:t>	Ambulance </a:t>
            </a:r>
            <a:r>
              <a:rPr lang="en-US" sz="1600" b="1" dirty="0">
                <a:latin typeface="Calibri" panose="020F0502020204030204" pitchFamily="34" charset="0"/>
              </a:rPr>
              <a:t>$300 or $200 ground / $1000 or $750 air</a:t>
            </a:r>
            <a:endParaRPr lang="en-US" sz="1600" dirty="0">
              <a:latin typeface="Calibri" panose="020F0502020204030204" pitchFamily="34" charset="0"/>
            </a:endParaRPr>
          </a:p>
          <a:p>
            <a:pPr marL="0" indent="0">
              <a:buNone/>
            </a:pPr>
            <a:endParaRPr lang="en-US" sz="1600" dirty="0">
              <a:latin typeface="Calibri" panose="020F0502020204030204" pitchFamily="34" charset="0"/>
            </a:endParaRPr>
          </a:p>
          <a:p>
            <a:pPr marL="0" indent="0">
              <a:buNone/>
            </a:pPr>
            <a:r>
              <a:rPr lang="en-US" sz="1600" dirty="0">
                <a:latin typeface="Calibri" panose="020F0502020204030204" pitchFamily="34" charset="0"/>
              </a:rPr>
              <a:t>	Emergency Room Treatment </a:t>
            </a:r>
            <a:r>
              <a:rPr lang="en-US" sz="1600" b="1" dirty="0">
                <a:latin typeface="Calibri" panose="020F0502020204030204" pitchFamily="34" charset="0"/>
              </a:rPr>
              <a:t>$50</a:t>
            </a:r>
            <a:endParaRPr lang="en-US" sz="1600" dirty="0">
              <a:latin typeface="Calibri" panose="020F0502020204030204" pitchFamily="34" charset="0"/>
            </a:endParaRPr>
          </a:p>
          <a:p>
            <a:pPr marL="0" indent="0">
              <a:buNone/>
            </a:pPr>
            <a:endParaRPr lang="en-US" sz="1600" dirty="0">
              <a:latin typeface="Calibri" panose="020F0502020204030204" pitchFamily="34" charset="0"/>
            </a:endParaRPr>
          </a:p>
          <a:p>
            <a:pPr marL="0" indent="0">
              <a:buNone/>
            </a:pPr>
            <a:r>
              <a:rPr lang="en-US" sz="1600" dirty="0">
                <a:latin typeface="Calibri" panose="020F0502020204030204" pitchFamily="34" charset="0"/>
              </a:rPr>
              <a:t>	Concussion </a:t>
            </a:r>
            <a:r>
              <a:rPr lang="en-US" sz="1600" b="1" dirty="0">
                <a:latin typeface="Calibri" panose="020F0502020204030204" pitchFamily="34" charset="0"/>
              </a:rPr>
              <a:t>$200</a:t>
            </a:r>
            <a:endParaRPr lang="en-US" sz="1600" dirty="0">
              <a:latin typeface="Calibri" panose="020F0502020204030204" pitchFamily="34" charset="0"/>
            </a:endParaRPr>
          </a:p>
          <a:p>
            <a:pPr marL="0" indent="0">
              <a:buNone/>
            </a:pPr>
            <a:endParaRPr lang="en-US" sz="1600" dirty="0">
              <a:latin typeface="Calibri" panose="020F0502020204030204" pitchFamily="34" charset="0"/>
            </a:endParaRPr>
          </a:p>
          <a:p>
            <a:pPr marL="0" indent="0">
              <a:buNone/>
            </a:pPr>
            <a:r>
              <a:rPr lang="en-US" sz="1600" dirty="0">
                <a:latin typeface="Calibri" panose="020F0502020204030204" pitchFamily="34" charset="0"/>
              </a:rPr>
              <a:t>	Major Diagnostic Testing </a:t>
            </a:r>
            <a:r>
              <a:rPr lang="en-US" sz="1600" b="1" dirty="0">
                <a:latin typeface="Calibri" panose="020F0502020204030204" pitchFamily="34" charset="0"/>
              </a:rPr>
              <a:t>$200 or $100</a:t>
            </a:r>
            <a:endParaRPr lang="en-US" sz="1600" dirty="0">
              <a:latin typeface="Calibri" panose="020F0502020204030204" pitchFamily="34" charset="0"/>
            </a:endParaRPr>
          </a:p>
          <a:p>
            <a:pPr marL="0" indent="0">
              <a:buNone/>
            </a:pPr>
            <a:endParaRPr lang="en-US" sz="1600" dirty="0">
              <a:latin typeface="Calibri" panose="020F0502020204030204" pitchFamily="34" charset="0"/>
            </a:endParaRPr>
          </a:p>
          <a:p>
            <a:pPr marL="0" indent="0">
              <a:buNone/>
            </a:pPr>
            <a:r>
              <a:rPr lang="en-US" sz="1600" dirty="0">
                <a:latin typeface="Calibri" panose="020F0502020204030204" pitchFamily="34" charset="0"/>
              </a:rPr>
              <a:t>	Fractures &amp; Dislocations </a:t>
            </a:r>
            <a:r>
              <a:rPr lang="en-US" sz="1600" b="1" dirty="0">
                <a:latin typeface="Calibri" panose="020F0502020204030204" pitchFamily="34" charset="0"/>
              </a:rPr>
              <a:t>$120 (toe) to $1,500 (hip) or $240 (toe) to    	$3,000 (hip)</a:t>
            </a:r>
            <a:endParaRPr lang="en-US" sz="1600" dirty="0">
              <a:latin typeface="Calibri" panose="020F0502020204030204" pitchFamily="34" charset="0"/>
            </a:endParaRPr>
          </a:p>
          <a:p>
            <a:pPr marL="0" indent="0">
              <a:buNone/>
            </a:pPr>
            <a:endParaRPr lang="en-US" sz="1600" dirty="0"/>
          </a:p>
        </p:txBody>
      </p:sp>
      <p:pic>
        <p:nvPicPr>
          <p:cNvPr id="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013" y="1785587"/>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44373"/>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904734"/>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723" y="3460059"/>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013" y="4030586"/>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564301"/>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157581"/>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DD767095-24C2-4F13-9F1E-6794FC49788B}"/>
              </a:ext>
            </a:extLst>
          </p:cNvPr>
          <p:cNvSpPr>
            <a:spLocks noGrp="1"/>
          </p:cNvSpPr>
          <p:nvPr>
            <p:ph type="sldNum" sz="quarter" idx="12"/>
          </p:nvPr>
        </p:nvSpPr>
        <p:spPr/>
        <p:txBody>
          <a:bodyPr/>
          <a:lstStyle/>
          <a:p>
            <a:fld id="{AA269C83-254E-4507-A77E-F811EA1FBE29}" type="slidenum">
              <a:rPr lang="en-US" smtClean="0"/>
              <a:pPr/>
              <a:t>50</a:t>
            </a:fld>
            <a:endParaRPr lang="en-US"/>
          </a:p>
        </p:txBody>
      </p:sp>
    </p:spTree>
    <p:extLst>
      <p:ext uri="{BB962C8B-B14F-4D97-AF65-F5344CB8AC3E}">
        <p14:creationId xmlns:p14="http://schemas.microsoft.com/office/powerpoint/2010/main" val="17269261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295400"/>
            <a:ext cx="6172200" cy="1143000"/>
          </a:xfrm>
        </p:spPr>
        <p:txBody>
          <a:bodyPr>
            <a:normAutofit/>
          </a:bodyPr>
          <a:lstStyle/>
          <a:p>
            <a:pPr algn="ctr"/>
            <a:r>
              <a:rPr lang="en-US" sz="2000" b="1" dirty="0">
                <a:latin typeface="Calibri" panose="020F0502020204030204" pitchFamily="34" charset="0"/>
              </a:rPr>
              <a:t>I need financial support if an accident or illness requires hospitalization.</a:t>
            </a:r>
          </a:p>
        </p:txBody>
      </p:sp>
      <p:sp>
        <p:nvSpPr>
          <p:cNvPr id="5" name="TextBox 4"/>
          <p:cNvSpPr txBox="1"/>
          <p:nvPr/>
        </p:nvSpPr>
        <p:spPr>
          <a:xfrm>
            <a:off x="3451341" y="4724400"/>
            <a:ext cx="2213170" cy="400110"/>
          </a:xfrm>
          <a:prstGeom prst="rect">
            <a:avLst/>
          </a:prstGeom>
          <a:noFill/>
        </p:spPr>
        <p:txBody>
          <a:bodyPr wrap="none" rtlCol="0">
            <a:spAutoFit/>
          </a:bodyPr>
          <a:lstStyle/>
          <a:p>
            <a:r>
              <a:rPr lang="en-US" sz="2000" b="1" dirty="0">
                <a:solidFill>
                  <a:srgbClr val="002060"/>
                </a:solidFill>
                <a:latin typeface="Calibri" panose="020F0502020204030204" pitchFamily="34" charset="0"/>
              </a:rPr>
              <a:t>Hospital Indemnity</a:t>
            </a:r>
          </a:p>
        </p:txBody>
      </p:sp>
      <p:grpSp>
        <p:nvGrpSpPr>
          <p:cNvPr id="6" name="Group 5"/>
          <p:cNvGrpSpPr/>
          <p:nvPr/>
        </p:nvGrpSpPr>
        <p:grpSpPr>
          <a:xfrm>
            <a:off x="3902614" y="2940826"/>
            <a:ext cx="1338773" cy="1338773"/>
            <a:chOff x="3886200" y="3554692"/>
            <a:chExt cx="567771" cy="567771"/>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5354" y="3656303"/>
              <a:ext cx="338046" cy="357112"/>
            </a:xfrm>
            <a:prstGeom prst="rect">
              <a:avLst/>
            </a:prstGeom>
          </p:spPr>
        </p:pic>
        <p:sp>
          <p:nvSpPr>
            <p:cNvPr id="8" name="Oval 7"/>
            <p:cNvSpPr/>
            <p:nvPr/>
          </p:nvSpPr>
          <p:spPr>
            <a:xfrm>
              <a:off x="3886200" y="3554692"/>
              <a:ext cx="567771" cy="567771"/>
            </a:xfrm>
            <a:prstGeom prst="ellipse">
              <a:avLst/>
            </a:prstGeom>
            <a:noFill/>
            <a:ln w="50800">
              <a:solidFill>
                <a:srgbClr val="F896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5795995F-3396-441E-8781-5A6620833BA4}"/>
              </a:ext>
            </a:extLst>
          </p:cNvPr>
          <p:cNvSpPr>
            <a:spLocks noGrp="1"/>
          </p:cNvSpPr>
          <p:nvPr>
            <p:ph type="sldNum" sz="quarter" idx="12"/>
          </p:nvPr>
        </p:nvSpPr>
        <p:spPr/>
        <p:txBody>
          <a:bodyPr/>
          <a:lstStyle/>
          <a:p>
            <a:fld id="{AA269C83-254E-4507-A77E-F811EA1FBE29}" type="slidenum">
              <a:rPr lang="en-US" smtClean="0"/>
              <a:pPr/>
              <a:t>51</a:t>
            </a:fld>
            <a:endParaRPr lang="en-US"/>
          </a:p>
        </p:txBody>
      </p:sp>
    </p:spTree>
    <p:extLst>
      <p:ext uri="{BB962C8B-B14F-4D97-AF65-F5344CB8AC3E}">
        <p14:creationId xmlns:p14="http://schemas.microsoft.com/office/powerpoint/2010/main" val="3701362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77789"/>
            <a:ext cx="8229600" cy="1069848"/>
          </a:xfrm>
        </p:spPr>
        <p:txBody>
          <a:bodyPr>
            <a:normAutofit/>
          </a:bodyPr>
          <a:lstStyle/>
          <a:p>
            <a:pPr algn="l"/>
            <a:r>
              <a:rPr lang="en-US" sz="2400" b="1" dirty="0"/>
              <a:t>Why Aflac group Hospital Indemnity insurance may be right for you.</a:t>
            </a:r>
          </a:p>
        </p:txBody>
      </p:sp>
      <p:sp>
        <p:nvSpPr>
          <p:cNvPr id="5" name="Content Placeholder 2"/>
          <p:cNvSpPr>
            <a:spLocks noGrp="1"/>
          </p:cNvSpPr>
          <p:nvPr>
            <p:ph idx="4294967295"/>
          </p:nvPr>
        </p:nvSpPr>
        <p:spPr>
          <a:xfrm>
            <a:off x="1752600" y="1600200"/>
            <a:ext cx="6477000" cy="3581400"/>
          </a:xfrm>
        </p:spPr>
        <p:txBody>
          <a:bodyPr>
            <a:normAutofit/>
          </a:bodyPr>
          <a:lstStyle/>
          <a:p>
            <a:pPr marL="0" indent="0">
              <a:buNone/>
            </a:pPr>
            <a:r>
              <a:rPr lang="en-US" sz="1800" dirty="0">
                <a:latin typeface="Calibri" panose="020F0502020204030204" pitchFamily="34" charset="0"/>
              </a:rPr>
              <a:t>Hospital Admission Benefit  </a:t>
            </a:r>
            <a:r>
              <a:rPr lang="en-US" sz="1800" b="1" dirty="0">
                <a:latin typeface="Calibri" panose="020F0502020204030204" pitchFamily="34" charset="0"/>
              </a:rPr>
              <a:t>$2,000 or $1,000 when admitted as inpatient</a:t>
            </a:r>
            <a:endParaRPr lang="en-US" sz="1800" dirty="0">
              <a:latin typeface="Calibri" panose="020F0502020204030204" pitchFamily="34" charset="0"/>
            </a:endParaRPr>
          </a:p>
          <a:p>
            <a:pPr marL="0" indent="0">
              <a:buNone/>
            </a:pPr>
            <a:endParaRPr lang="en-US" sz="1800" dirty="0">
              <a:latin typeface="Calibri" panose="020F0502020204030204" pitchFamily="34" charset="0"/>
            </a:endParaRPr>
          </a:p>
          <a:p>
            <a:pPr marL="0" indent="0">
              <a:buNone/>
            </a:pPr>
            <a:r>
              <a:rPr lang="en-US" sz="1800" dirty="0">
                <a:latin typeface="Calibri" panose="020F0502020204030204" pitchFamily="34" charset="0"/>
              </a:rPr>
              <a:t>Hospital Confinement Benefit  </a:t>
            </a:r>
            <a:r>
              <a:rPr lang="en-US" sz="1800" b="1" dirty="0">
                <a:latin typeface="Calibri" panose="020F0502020204030204" pitchFamily="34" charset="0"/>
              </a:rPr>
              <a:t>$200 or $100/day max 31 days per covered sickness or accident</a:t>
            </a:r>
            <a:endParaRPr lang="en-US" sz="1800" dirty="0">
              <a:latin typeface="Calibri" panose="020F0502020204030204" pitchFamily="34" charset="0"/>
            </a:endParaRPr>
          </a:p>
          <a:p>
            <a:pPr marL="0" indent="0">
              <a:buNone/>
            </a:pPr>
            <a:endParaRPr lang="en-US" sz="1800" dirty="0">
              <a:latin typeface="Calibri" panose="020F0502020204030204" pitchFamily="34" charset="0"/>
            </a:endParaRPr>
          </a:p>
          <a:p>
            <a:pPr marL="0" indent="0">
              <a:buNone/>
            </a:pPr>
            <a:r>
              <a:rPr lang="en-US" sz="1800" dirty="0">
                <a:latin typeface="Calibri" panose="020F0502020204030204" pitchFamily="34" charset="0"/>
              </a:rPr>
              <a:t>Hospital Intensive Care Benefit </a:t>
            </a:r>
            <a:r>
              <a:rPr lang="en-US" sz="1800" b="1" dirty="0">
                <a:latin typeface="Calibri" panose="020F0502020204030204" pitchFamily="34" charset="0"/>
              </a:rPr>
              <a:t>$200 or $100/day, max 10 days per covered sickness or accident</a:t>
            </a:r>
          </a:p>
          <a:p>
            <a:pPr marL="0" indent="0">
              <a:buNone/>
            </a:pPr>
            <a:endParaRPr lang="en-US" sz="1800" dirty="0">
              <a:latin typeface="Calibri" panose="020F0502020204030204" pitchFamily="34" charset="0"/>
            </a:endParaRPr>
          </a:p>
          <a:p>
            <a:pPr marL="0" indent="0">
              <a:buNone/>
            </a:pPr>
            <a:r>
              <a:rPr lang="en-US" sz="1800" b="1" dirty="0">
                <a:latin typeface="Calibri" panose="020F0502020204030204" pitchFamily="34" charset="0"/>
              </a:rPr>
              <a:t>Guaranteed Issue AND No-Pre Existing Conditions exclusion for Employee AND Spouse</a:t>
            </a:r>
          </a:p>
          <a:p>
            <a:pPr marL="0" indent="0">
              <a:buNone/>
            </a:pPr>
            <a:endParaRPr lang="en-US" sz="1800" b="1" dirty="0">
              <a:latin typeface="Calibri" panose="020F0502020204030204" pitchFamily="34" charset="0"/>
            </a:endParaRPr>
          </a:p>
          <a:p>
            <a:pPr marL="0" indent="0">
              <a:buNone/>
            </a:pPr>
            <a:endParaRPr lang="en-US" sz="1800" b="1" dirty="0">
              <a:latin typeface="Calibri" panose="020F050202020403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721" y="1676400"/>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563" y="2590800"/>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560" y="3505200"/>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560" y="4495800"/>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D57E9CBE-C2A7-45EB-A730-2B8DFC19094A}"/>
              </a:ext>
            </a:extLst>
          </p:cNvPr>
          <p:cNvSpPr>
            <a:spLocks noGrp="1"/>
          </p:cNvSpPr>
          <p:nvPr>
            <p:ph type="sldNum" sz="quarter" idx="12"/>
          </p:nvPr>
        </p:nvSpPr>
        <p:spPr/>
        <p:txBody>
          <a:bodyPr/>
          <a:lstStyle/>
          <a:p>
            <a:fld id="{AA269C83-254E-4507-A77E-F811EA1FBE29}" type="slidenum">
              <a:rPr lang="en-US" smtClean="0"/>
              <a:pPr/>
              <a:t>52</a:t>
            </a:fld>
            <a:endParaRPr lang="en-US"/>
          </a:p>
        </p:txBody>
      </p:sp>
      <p:sp>
        <p:nvSpPr>
          <p:cNvPr id="4" name="TextBox 3">
            <a:extLst>
              <a:ext uri="{FF2B5EF4-FFF2-40B4-BE49-F238E27FC236}">
                <a16:creationId xmlns:a16="http://schemas.microsoft.com/office/drawing/2014/main" id="{27855073-C087-4E63-BA06-AE965FD896B7}"/>
              </a:ext>
            </a:extLst>
          </p:cNvPr>
          <p:cNvSpPr txBox="1"/>
          <p:nvPr/>
        </p:nvSpPr>
        <p:spPr>
          <a:xfrm>
            <a:off x="1752600" y="5410200"/>
            <a:ext cx="3733800" cy="307777"/>
          </a:xfrm>
          <a:prstGeom prst="rect">
            <a:avLst/>
          </a:prstGeom>
          <a:noFill/>
          <a:ln>
            <a:solidFill>
              <a:schemeClr val="tx1"/>
            </a:solidFill>
          </a:ln>
        </p:spPr>
        <p:txBody>
          <a:bodyPr wrap="square" rtlCol="0">
            <a:spAutoFit/>
          </a:bodyPr>
          <a:lstStyle/>
          <a:p>
            <a:r>
              <a:rPr lang="en-US" sz="1400" dirty="0">
                <a:latin typeface="Calibri" panose="020F0502020204030204" pitchFamily="34" charset="0"/>
                <a:cs typeface="Calibri" panose="020F0502020204030204" pitchFamily="34" charset="0"/>
              </a:rPr>
              <a:t>*New: must be enrolled in plan for full year</a:t>
            </a:r>
          </a:p>
        </p:txBody>
      </p:sp>
    </p:spTree>
    <p:extLst>
      <p:ext uri="{BB962C8B-B14F-4D97-AF65-F5344CB8AC3E}">
        <p14:creationId xmlns:p14="http://schemas.microsoft.com/office/powerpoint/2010/main" val="39421255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534400" cy="1143000"/>
          </a:xfrm>
        </p:spPr>
        <p:txBody>
          <a:bodyPr>
            <a:normAutofit/>
          </a:bodyPr>
          <a:lstStyle/>
          <a:p>
            <a:r>
              <a:rPr lang="en-US" sz="3200" b="1" dirty="0">
                <a:latin typeface="Calibri" panose="020F0502020204030204" pitchFamily="34" charset="0"/>
              </a:rPr>
              <a:t>Legal Assistance (Hyatt Legal) </a:t>
            </a:r>
          </a:p>
        </p:txBody>
      </p:sp>
      <p:sp>
        <p:nvSpPr>
          <p:cNvPr id="3" name="Content Placeholder 2"/>
          <p:cNvSpPr>
            <a:spLocks noGrp="1"/>
          </p:cNvSpPr>
          <p:nvPr>
            <p:ph idx="1"/>
          </p:nvPr>
        </p:nvSpPr>
        <p:spPr>
          <a:xfrm>
            <a:off x="152400" y="1447800"/>
            <a:ext cx="8229600" cy="4800600"/>
          </a:xfrm>
        </p:spPr>
        <p:txBody>
          <a:bodyPr/>
          <a:lstStyle/>
          <a:p>
            <a:r>
              <a:rPr lang="en-US" sz="1800" dirty="0">
                <a:latin typeface="Calibri" panose="020F0502020204030204" pitchFamily="34" charset="0"/>
              </a:rPr>
              <a:t>More than 13,000 attorneys, covering all 50 states</a:t>
            </a:r>
          </a:p>
          <a:p>
            <a:pPr lvl="1"/>
            <a:r>
              <a:rPr lang="en-US" sz="1600" dirty="0">
                <a:solidFill>
                  <a:schemeClr val="tx1"/>
                </a:solidFill>
                <a:latin typeface="Calibri" panose="020F0502020204030204" pitchFamily="34" charset="0"/>
              </a:rPr>
              <a:t>Strong network of attorneys in VA</a:t>
            </a:r>
          </a:p>
          <a:p>
            <a:r>
              <a:rPr lang="en-US" sz="1800" dirty="0">
                <a:latin typeface="Calibri" panose="020F0502020204030204" pitchFamily="34" charset="0"/>
              </a:rPr>
              <a:t>No deductible, claim forms, or usage limits</a:t>
            </a:r>
          </a:p>
          <a:p>
            <a:r>
              <a:rPr lang="en-US" sz="1800" dirty="0">
                <a:latin typeface="Calibri" panose="020F0502020204030204" pitchFamily="34" charset="0"/>
              </a:rPr>
              <a:t>Plan is portable (changing from 30 months to 12 months of premium payments)</a:t>
            </a:r>
          </a:p>
          <a:p>
            <a:r>
              <a:rPr lang="en-US" sz="1800" dirty="0">
                <a:latin typeface="Calibri" panose="020F0502020204030204" pitchFamily="34" charset="0"/>
              </a:rPr>
              <a:t>Spouse and dependent coverage included</a:t>
            </a:r>
          </a:p>
          <a:p>
            <a:r>
              <a:rPr lang="en-US" sz="1800" dirty="0">
                <a:latin typeface="Calibri" panose="020F0502020204030204" pitchFamily="34" charset="0"/>
              </a:rPr>
              <a:t>Provides full coverage for most legal matters:</a:t>
            </a:r>
          </a:p>
          <a:p>
            <a:pPr lvl="1"/>
            <a:r>
              <a:rPr lang="en-US" sz="1600" dirty="0">
                <a:solidFill>
                  <a:schemeClr val="tx1"/>
                </a:solidFill>
                <a:latin typeface="Calibri" panose="020F0502020204030204" pitchFamily="34" charset="0"/>
              </a:rPr>
              <a:t>Money matters, home and real estate, estate planning, living will preparation, family and personal, civil lawsuits, elder care issues, vehicles and driving, adoption assistance</a:t>
            </a:r>
          </a:p>
          <a:p>
            <a:r>
              <a:rPr lang="en-US" sz="1800" dirty="0">
                <a:latin typeface="Calibri" panose="020F0502020204030204" pitchFamily="34" charset="0"/>
              </a:rPr>
              <a:t>Monthly rate - $16.50</a:t>
            </a:r>
          </a:p>
          <a:p>
            <a:pPr lvl="1"/>
            <a:r>
              <a:rPr lang="en-US" sz="1600" dirty="0">
                <a:solidFill>
                  <a:schemeClr val="tx1"/>
                </a:solidFill>
                <a:latin typeface="Calibri" panose="020F0502020204030204" pitchFamily="34" charset="0"/>
              </a:rPr>
              <a:t>Paid on an after-tax basis</a:t>
            </a:r>
          </a:p>
          <a:p>
            <a:pPr lvl="1"/>
            <a:r>
              <a:rPr lang="en-US" sz="1600" dirty="0">
                <a:solidFill>
                  <a:schemeClr val="tx1"/>
                </a:solidFill>
                <a:latin typeface="Calibri" panose="020F0502020204030204" pitchFamily="34" charset="0"/>
              </a:rPr>
              <a:t>Enrollment is locked in for one year</a:t>
            </a:r>
          </a:p>
          <a:p>
            <a:pPr lvl="1"/>
            <a:endParaRPr lang="en-US" sz="1400" dirty="0"/>
          </a:p>
        </p:txBody>
      </p:sp>
      <p:sp>
        <p:nvSpPr>
          <p:cNvPr id="4" name="Slide Number Placeholder 3">
            <a:extLst>
              <a:ext uri="{FF2B5EF4-FFF2-40B4-BE49-F238E27FC236}">
                <a16:creationId xmlns:a16="http://schemas.microsoft.com/office/drawing/2014/main" id="{BBA70723-9EF3-4B07-BBA4-446FDCF4BB02}"/>
              </a:ext>
            </a:extLst>
          </p:cNvPr>
          <p:cNvSpPr>
            <a:spLocks noGrp="1"/>
          </p:cNvSpPr>
          <p:nvPr>
            <p:ph type="sldNum" sz="quarter" idx="12"/>
          </p:nvPr>
        </p:nvSpPr>
        <p:spPr/>
        <p:txBody>
          <a:bodyPr/>
          <a:lstStyle/>
          <a:p>
            <a:fld id="{AA269C83-254E-4507-A77E-F811EA1FBE29}" type="slidenum">
              <a:rPr lang="en-US" smtClean="0"/>
              <a:pPr/>
              <a:t>53</a:t>
            </a:fld>
            <a:endParaRPr lang="en-US"/>
          </a:p>
        </p:txBody>
      </p:sp>
    </p:spTree>
    <p:extLst>
      <p:ext uri="{BB962C8B-B14F-4D97-AF65-F5344CB8AC3E}">
        <p14:creationId xmlns:p14="http://schemas.microsoft.com/office/powerpoint/2010/main" val="23251238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9530"/>
            <a:ext cx="7924800" cy="944562"/>
          </a:xfrm>
        </p:spPr>
        <p:txBody>
          <a:bodyPr>
            <a:normAutofit/>
          </a:bodyPr>
          <a:lstStyle/>
          <a:p>
            <a:r>
              <a:rPr lang="en-US" sz="3200" b="1" dirty="0">
                <a:latin typeface="Calibri" panose="020F0502020204030204" pitchFamily="34" charset="0"/>
              </a:rPr>
              <a:t>Pet Insurance </a:t>
            </a:r>
          </a:p>
        </p:txBody>
      </p:sp>
      <p:sp>
        <p:nvSpPr>
          <p:cNvPr id="3" name="Content Placeholder 2"/>
          <p:cNvSpPr>
            <a:spLocks noGrp="1"/>
          </p:cNvSpPr>
          <p:nvPr>
            <p:ph idx="1"/>
          </p:nvPr>
        </p:nvSpPr>
        <p:spPr>
          <a:xfrm>
            <a:off x="143540" y="1066800"/>
            <a:ext cx="7095460" cy="5004308"/>
          </a:xfrm>
        </p:spPr>
        <p:txBody>
          <a:bodyPr>
            <a:normAutofit/>
          </a:bodyPr>
          <a:lstStyle/>
          <a:p>
            <a:r>
              <a:rPr lang="en-US" sz="1800" dirty="0">
                <a:latin typeface="Calibri" panose="020F0502020204030204" pitchFamily="34" charset="0"/>
              </a:rPr>
              <a:t>FIGO, a technology-based pet insurance vendor; policies are underwritten by Markel American Insurance Company (</a:t>
            </a:r>
            <a:r>
              <a:rPr lang="en-US" sz="1800" u="sng" dirty="0">
                <a:solidFill>
                  <a:schemeClr val="bg2"/>
                </a:solidFill>
                <a:latin typeface="Calibri" panose="020F0502020204030204" pitchFamily="34" charset="0"/>
                <a:hlinkClick r:id="rId3"/>
              </a:rPr>
              <a:t>http://go.pardot.com/l/173192/2016-10-03/5y3qw</a:t>
            </a:r>
            <a:r>
              <a:rPr lang="en-US" sz="1800" dirty="0">
                <a:latin typeface="Calibri" panose="020F0502020204030204" pitchFamily="34" charset="0"/>
              </a:rPr>
              <a:t>) </a:t>
            </a:r>
          </a:p>
          <a:p>
            <a:pPr lvl="1">
              <a:buFont typeface="Courier New" panose="02070309020205020404" pitchFamily="49" charset="0"/>
              <a:buChar char="o"/>
            </a:pPr>
            <a:r>
              <a:rPr lang="en-US" sz="1800" dirty="0">
                <a:solidFill>
                  <a:schemeClr val="tx1"/>
                </a:solidFill>
                <a:latin typeface="Calibri" panose="020F0502020204030204" pitchFamily="34" charset="0"/>
              </a:rPr>
              <a:t>Group premium discount for VBA members</a:t>
            </a:r>
          </a:p>
          <a:p>
            <a:pPr lvl="1">
              <a:buFont typeface="Courier New" panose="02070309020205020404" pitchFamily="49" charset="0"/>
              <a:buChar char="o"/>
            </a:pPr>
            <a:r>
              <a:rPr lang="en-US" sz="1800" dirty="0">
                <a:solidFill>
                  <a:schemeClr val="tx1"/>
                </a:solidFill>
                <a:latin typeface="Calibri" panose="020F0502020204030204" pitchFamily="34" charset="0"/>
              </a:rPr>
              <a:t>Participants billed directly from FIGO</a:t>
            </a:r>
            <a:endParaRPr lang="en-US" sz="1800" dirty="0">
              <a:latin typeface="Calibri" panose="020F0502020204030204" pitchFamily="34" charset="0"/>
            </a:endParaRPr>
          </a:p>
          <a:p>
            <a:endParaRPr lang="en-US" sz="1800" dirty="0">
              <a:latin typeface="Calibri" panose="020F0502020204030204" pitchFamily="34" charset="0"/>
            </a:endParaRPr>
          </a:p>
          <a:p>
            <a:r>
              <a:rPr lang="en-US" sz="1800" dirty="0">
                <a:latin typeface="Calibri" panose="020F0502020204030204" pitchFamily="34" charset="0"/>
              </a:rPr>
              <a:t>Provides illness and injury coverage for cats and dogs; no wellness</a:t>
            </a:r>
          </a:p>
          <a:p>
            <a:endParaRPr lang="en-US" sz="1800" dirty="0">
              <a:latin typeface="Calibri" panose="020F0502020204030204" pitchFamily="34" charset="0"/>
            </a:endParaRPr>
          </a:p>
          <a:p>
            <a:r>
              <a:rPr lang="en-US" sz="1800" dirty="0">
                <a:latin typeface="Calibri" panose="020F0502020204030204" pitchFamily="34" charset="0"/>
              </a:rPr>
              <a:t>Flexible plan designs; deductible, coinsurance and benefit maximums can be customized on an individual basis during quoting process.  </a:t>
            </a:r>
          </a:p>
          <a:p>
            <a:endParaRPr lang="en-US" sz="1800" dirty="0">
              <a:latin typeface="Calibri" panose="020F0502020204030204" pitchFamily="34" charset="0"/>
            </a:endParaRPr>
          </a:p>
          <a:p>
            <a:r>
              <a:rPr lang="en-US" sz="1800" dirty="0">
                <a:latin typeface="Calibri" panose="020F0502020204030204" pitchFamily="34" charset="0"/>
              </a:rPr>
              <a:t>Technology resources</a:t>
            </a:r>
          </a:p>
          <a:p>
            <a:pPr lvl="1">
              <a:buFont typeface="Courier New" panose="02070309020205020404" pitchFamily="49" charset="0"/>
              <a:buChar char="o"/>
            </a:pPr>
            <a:r>
              <a:rPr lang="en-US" sz="1800" dirty="0">
                <a:solidFill>
                  <a:schemeClr val="tx1"/>
                </a:solidFill>
                <a:latin typeface="Calibri" panose="020F0502020204030204" pitchFamily="34" charset="0"/>
              </a:rPr>
              <a:t>Pet cloud: all records preserved, reminders, claims</a:t>
            </a:r>
          </a:p>
          <a:p>
            <a:pPr lvl="1">
              <a:buFont typeface="Courier New" panose="02070309020205020404" pitchFamily="49" charset="0"/>
              <a:buChar char="o"/>
            </a:pPr>
            <a:r>
              <a:rPr lang="en-US" sz="1800" dirty="0">
                <a:solidFill>
                  <a:schemeClr val="tx1"/>
                </a:solidFill>
                <a:latin typeface="Calibri" panose="020F0502020204030204" pitchFamily="34" charset="0"/>
              </a:rPr>
              <a:t>Mobile App for electronic claims submittal and payment</a:t>
            </a:r>
          </a:p>
          <a:p>
            <a:pPr lvl="1">
              <a:buFont typeface="Courier New" panose="02070309020205020404" pitchFamily="49" charset="0"/>
              <a:buChar char="o"/>
            </a:pPr>
            <a:r>
              <a:rPr lang="en-US" sz="1800" dirty="0">
                <a:solidFill>
                  <a:schemeClr val="tx1"/>
                </a:solidFill>
                <a:latin typeface="Calibri" panose="020F0502020204030204" pitchFamily="34" charset="0"/>
              </a:rPr>
              <a:t>Digital pet tags/lost pet service</a:t>
            </a:r>
          </a:p>
          <a:p>
            <a:endParaRPr lang="en-US" sz="1900" dirty="0">
              <a:latin typeface="Calibri" panose="020F0502020204030204" pitchFamily="34" charset="0"/>
            </a:endParaRPr>
          </a:p>
          <a:p>
            <a:endParaRPr lang="en-US"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6635" b="12944"/>
          <a:stretch/>
        </p:blipFill>
        <p:spPr>
          <a:xfrm rot="5400000">
            <a:off x="6672659" y="3805494"/>
            <a:ext cx="2504281" cy="1751294"/>
          </a:xfrm>
          <a:prstGeom prst="rect">
            <a:avLst/>
          </a:prstGeom>
        </p:spPr>
      </p:pic>
      <p:sp>
        <p:nvSpPr>
          <p:cNvPr id="4" name="Slide Number Placeholder 3">
            <a:extLst>
              <a:ext uri="{FF2B5EF4-FFF2-40B4-BE49-F238E27FC236}">
                <a16:creationId xmlns:a16="http://schemas.microsoft.com/office/drawing/2014/main" id="{6D48BFBF-5EA0-4183-9AED-674562E0CEEC}"/>
              </a:ext>
            </a:extLst>
          </p:cNvPr>
          <p:cNvSpPr>
            <a:spLocks noGrp="1"/>
          </p:cNvSpPr>
          <p:nvPr>
            <p:ph type="sldNum" sz="quarter" idx="12"/>
          </p:nvPr>
        </p:nvSpPr>
        <p:spPr/>
        <p:txBody>
          <a:bodyPr/>
          <a:lstStyle/>
          <a:p>
            <a:fld id="{AA269C83-254E-4507-A77E-F811EA1FBE29}" type="slidenum">
              <a:rPr lang="en-US" smtClean="0"/>
              <a:pPr/>
              <a:t>54</a:t>
            </a:fld>
            <a:endParaRPr lang="en-US"/>
          </a:p>
        </p:txBody>
      </p:sp>
    </p:spTree>
    <p:extLst>
      <p:ext uri="{BB962C8B-B14F-4D97-AF65-F5344CB8AC3E}">
        <p14:creationId xmlns:p14="http://schemas.microsoft.com/office/powerpoint/2010/main" val="10213955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ctr"/>
            <a:r>
              <a:rPr lang="en-US" sz="4000" dirty="0">
                <a:ln w="0"/>
                <a:solidFill>
                  <a:schemeClr val="tx1"/>
                </a:solidFill>
                <a:effectLst/>
                <a:latin typeface="Calibri" panose="020F0502020204030204" pitchFamily="34" charset="0"/>
              </a:rPr>
              <a:t>Open Enrollment</a:t>
            </a:r>
          </a:p>
        </p:txBody>
      </p:sp>
      <p:sp>
        <p:nvSpPr>
          <p:cNvPr id="3" name="Slide Number Placeholder 2">
            <a:extLst>
              <a:ext uri="{FF2B5EF4-FFF2-40B4-BE49-F238E27FC236}">
                <a16:creationId xmlns:a16="http://schemas.microsoft.com/office/drawing/2014/main" id="{210369E8-6E00-4C41-91BA-13D6BAABFD62}"/>
              </a:ext>
            </a:extLst>
          </p:cNvPr>
          <p:cNvSpPr>
            <a:spLocks noGrp="1"/>
          </p:cNvSpPr>
          <p:nvPr>
            <p:ph type="sldNum" sz="quarter" idx="12"/>
          </p:nvPr>
        </p:nvSpPr>
        <p:spPr/>
        <p:txBody>
          <a:bodyPr/>
          <a:lstStyle/>
          <a:p>
            <a:fld id="{AA269C83-254E-4507-A77E-F811EA1FBE29}" type="slidenum">
              <a:rPr lang="en-US" smtClean="0"/>
              <a:pPr/>
              <a:t>55</a:t>
            </a:fld>
            <a:endParaRPr lang="en-US"/>
          </a:p>
        </p:txBody>
      </p:sp>
    </p:spTree>
    <p:extLst>
      <p:ext uri="{BB962C8B-B14F-4D97-AF65-F5344CB8AC3E}">
        <p14:creationId xmlns:p14="http://schemas.microsoft.com/office/powerpoint/2010/main" val="6361554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object&#10;&#10;Description generated with high confidence">
            <a:extLst>
              <a:ext uri="{FF2B5EF4-FFF2-40B4-BE49-F238E27FC236}">
                <a16:creationId xmlns:a16="http://schemas.microsoft.com/office/drawing/2014/main" id="{D4D41638-7902-49EF-A76D-856A4DFB01E8}"/>
              </a:ext>
            </a:extLst>
          </p:cNvPr>
          <p:cNvPicPr>
            <a:picLocks noChangeAspect="1"/>
          </p:cNvPicPr>
          <p:nvPr/>
        </p:nvPicPr>
        <p:blipFill>
          <a:blip r:embed="rId3"/>
          <a:stretch>
            <a:fillRect/>
          </a:stretch>
        </p:blipFill>
        <p:spPr>
          <a:xfrm>
            <a:off x="523414" y="659584"/>
            <a:ext cx="2067386" cy="435304"/>
          </a:xfrm>
          <a:prstGeom prst="rect">
            <a:avLst/>
          </a:prstGeom>
        </p:spPr>
      </p:pic>
      <p:pic>
        <p:nvPicPr>
          <p:cNvPr id="3" name="Picture 2" descr="A screenshot of a cell phone&#10;&#10;Description generated with very high confidence">
            <a:hlinkClick r:id="rId4"/>
            <a:extLst>
              <a:ext uri="{FF2B5EF4-FFF2-40B4-BE49-F238E27FC236}">
                <a16:creationId xmlns:a16="http://schemas.microsoft.com/office/drawing/2014/main" id="{64D60829-2BA1-4AAD-B322-57B93745C898}"/>
              </a:ext>
            </a:extLst>
          </p:cNvPr>
          <p:cNvPicPr>
            <a:picLocks noChangeAspect="1"/>
          </p:cNvPicPr>
          <p:nvPr/>
        </p:nvPicPr>
        <p:blipFill>
          <a:blip r:embed="rId5"/>
          <a:stretch>
            <a:fillRect/>
          </a:stretch>
        </p:blipFill>
        <p:spPr>
          <a:xfrm>
            <a:off x="4440552" y="914400"/>
            <a:ext cx="4496184" cy="3756183"/>
          </a:xfrm>
          <a:prstGeom prst="rect">
            <a:avLst/>
          </a:prstGeom>
        </p:spPr>
      </p:pic>
      <p:sp>
        <p:nvSpPr>
          <p:cNvPr id="2" name="Slide Number Placeholder 1">
            <a:extLst>
              <a:ext uri="{FF2B5EF4-FFF2-40B4-BE49-F238E27FC236}">
                <a16:creationId xmlns:a16="http://schemas.microsoft.com/office/drawing/2014/main" id="{9BF010C8-F2AE-444B-91BA-F644938A1938}"/>
              </a:ext>
            </a:extLst>
          </p:cNvPr>
          <p:cNvSpPr>
            <a:spLocks noGrp="1"/>
          </p:cNvSpPr>
          <p:nvPr>
            <p:ph type="sldNum" sz="quarter" idx="12"/>
          </p:nvPr>
        </p:nvSpPr>
        <p:spPr/>
        <p:txBody>
          <a:bodyPr/>
          <a:lstStyle/>
          <a:p>
            <a:fld id="{4FAB73BC-B049-4115-A692-8D63A059BFB8}" type="slidenum">
              <a:rPr lang="en-US" smtClean="0"/>
              <a:pPr/>
              <a:t>56</a:t>
            </a:fld>
            <a:endParaRPr lang="en-US" dirty="0"/>
          </a:p>
        </p:txBody>
      </p:sp>
      <p:sp>
        <p:nvSpPr>
          <p:cNvPr id="7" name="Rectangle 6">
            <a:extLst>
              <a:ext uri="{FF2B5EF4-FFF2-40B4-BE49-F238E27FC236}">
                <a16:creationId xmlns:a16="http://schemas.microsoft.com/office/drawing/2014/main" id="{81AD5341-52A4-4513-B405-095D48ED03B0}"/>
              </a:ext>
            </a:extLst>
          </p:cNvPr>
          <p:cNvSpPr/>
          <p:nvPr/>
        </p:nvSpPr>
        <p:spPr>
          <a:xfrm>
            <a:off x="745025" y="3998960"/>
            <a:ext cx="1624163" cy="307777"/>
          </a:xfrm>
          <a:prstGeom prst="rect">
            <a:avLst/>
          </a:prstGeom>
        </p:spPr>
        <p:txBody>
          <a:bodyPr wrap="none">
            <a:spAutoFit/>
          </a:bodyPr>
          <a:lstStyle/>
          <a:p>
            <a:r>
              <a:rPr lang="en-US" sz="1400" dirty="0">
                <a:solidFill>
                  <a:srgbClr val="FF0000"/>
                </a:solidFill>
              </a:rPr>
              <a:t>www.bankwebsite</a:t>
            </a:r>
          </a:p>
        </p:txBody>
      </p:sp>
      <p:sp>
        <p:nvSpPr>
          <p:cNvPr id="5" name="TextBox 4">
            <a:extLst>
              <a:ext uri="{FF2B5EF4-FFF2-40B4-BE49-F238E27FC236}">
                <a16:creationId xmlns:a16="http://schemas.microsoft.com/office/drawing/2014/main" id="{928BC696-AC72-40C7-B9EF-98AC28BA8E0F}"/>
              </a:ext>
            </a:extLst>
          </p:cNvPr>
          <p:cNvSpPr txBox="1"/>
          <p:nvPr/>
        </p:nvSpPr>
        <p:spPr>
          <a:xfrm>
            <a:off x="548815" y="1685150"/>
            <a:ext cx="3534941" cy="1877437"/>
          </a:xfrm>
          <a:prstGeom prst="rect">
            <a:avLst/>
          </a:prstGeom>
          <a:noFill/>
        </p:spPr>
        <p:txBody>
          <a:bodyPr wrap="square" rtlCol="0">
            <a:spAutoFit/>
          </a:bodyPr>
          <a:lstStyle/>
          <a:p>
            <a:r>
              <a:rPr lang="en-US" sz="2000" b="1" dirty="0">
                <a:latin typeface="Calibri" panose="020F0502020204030204" pitchFamily="34" charset="0"/>
              </a:rPr>
              <a:t>Web and mobile employee benefits education and engagement platform:</a:t>
            </a:r>
          </a:p>
          <a:p>
            <a:endParaRPr lang="en-US" sz="2000" b="1" dirty="0">
              <a:latin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rPr>
              <a:t>Customized videos to our plans</a:t>
            </a:r>
          </a:p>
          <a:p>
            <a:pPr marL="285750" indent="-285750">
              <a:buFont typeface="Arial" panose="020B0604020202020204" pitchFamily="34" charset="0"/>
              <a:buChar char="•"/>
            </a:pPr>
            <a:r>
              <a:rPr lang="en-US" dirty="0">
                <a:latin typeface="Calibri" panose="020F0502020204030204" pitchFamily="34" charset="0"/>
              </a:rPr>
              <a:t>Stock educational videos</a:t>
            </a:r>
          </a:p>
        </p:txBody>
      </p:sp>
    </p:spTree>
    <p:extLst>
      <p:ext uri="{BB962C8B-B14F-4D97-AF65-F5344CB8AC3E}">
        <p14:creationId xmlns:p14="http://schemas.microsoft.com/office/powerpoint/2010/main" val="36522766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50838"/>
            <a:ext cx="7620000" cy="944562"/>
          </a:xfrm>
        </p:spPr>
        <p:txBody>
          <a:bodyPr/>
          <a:lstStyle/>
          <a:p>
            <a:pPr>
              <a:defRPr/>
            </a:pPr>
            <a:r>
              <a:rPr lang="en-US" sz="3200" b="1" dirty="0">
                <a:latin typeface="Calibri" pitchFamily="34" charset="0"/>
              </a:rPr>
              <a:t>Open Enrollment Details</a:t>
            </a:r>
          </a:p>
        </p:txBody>
      </p:sp>
      <p:sp>
        <p:nvSpPr>
          <p:cNvPr id="73731" name="Content Placeholder 2"/>
          <p:cNvSpPr>
            <a:spLocks noGrp="1"/>
          </p:cNvSpPr>
          <p:nvPr>
            <p:ph idx="1"/>
          </p:nvPr>
        </p:nvSpPr>
        <p:spPr>
          <a:xfrm>
            <a:off x="457200" y="1600200"/>
            <a:ext cx="7620000" cy="4495800"/>
          </a:xfrm>
        </p:spPr>
        <p:txBody>
          <a:bodyPr/>
          <a:lstStyle/>
          <a:p>
            <a:pPr>
              <a:lnSpc>
                <a:spcPct val="80000"/>
              </a:lnSpc>
            </a:pPr>
            <a:r>
              <a:rPr lang="en-US" altLang="en-US" sz="2000" dirty="0">
                <a:latin typeface="Calibri" panose="020F0502020204030204" pitchFamily="34" charset="0"/>
              </a:rPr>
              <a:t>Open Enrollment – November </a:t>
            </a:r>
            <a:r>
              <a:rPr lang="en-US" altLang="en-US" sz="2000" dirty="0">
                <a:solidFill>
                  <a:srgbClr val="FF0000"/>
                </a:solidFill>
                <a:latin typeface="Calibri" panose="020F0502020204030204" pitchFamily="34" charset="0"/>
              </a:rPr>
              <a:t>X – XX</a:t>
            </a:r>
          </a:p>
          <a:p>
            <a:pPr>
              <a:lnSpc>
                <a:spcPct val="80000"/>
              </a:lnSpc>
              <a:buFont typeface="Arial" panose="020B0604020202020204" pitchFamily="34" charset="0"/>
              <a:buNone/>
            </a:pPr>
            <a:endParaRPr lang="en-US" altLang="en-US" sz="2000" dirty="0">
              <a:latin typeface="Calibri" panose="020F0502020204030204" pitchFamily="34" charset="0"/>
            </a:endParaRPr>
          </a:p>
          <a:p>
            <a:pPr>
              <a:lnSpc>
                <a:spcPct val="80000"/>
              </a:lnSpc>
            </a:pPr>
            <a:r>
              <a:rPr lang="en-US" altLang="en-US" sz="2000" dirty="0">
                <a:latin typeface="Calibri" panose="020F0502020204030204" pitchFamily="34" charset="0"/>
              </a:rPr>
              <a:t>Employees can enroll through multiple internet browsers, including Internet Explorer and Safari (Apple products)</a:t>
            </a:r>
          </a:p>
          <a:p>
            <a:pPr>
              <a:lnSpc>
                <a:spcPct val="80000"/>
              </a:lnSpc>
            </a:pPr>
            <a:endParaRPr lang="en-US" altLang="en-US" sz="2000" dirty="0">
              <a:solidFill>
                <a:schemeClr val="tx2"/>
              </a:solidFill>
              <a:latin typeface="Calibri" panose="020F0502020204030204" pitchFamily="34" charset="0"/>
            </a:endParaRPr>
          </a:p>
          <a:p>
            <a:pPr>
              <a:lnSpc>
                <a:spcPct val="80000"/>
              </a:lnSpc>
            </a:pPr>
            <a:endParaRPr lang="en-US" altLang="en-US" sz="2000" dirty="0">
              <a:solidFill>
                <a:schemeClr val="tx2"/>
              </a:solidFill>
              <a:latin typeface="Calibri" panose="020F0502020204030204" pitchFamily="34" charset="0"/>
            </a:endParaRPr>
          </a:p>
          <a:p>
            <a:pPr>
              <a:lnSpc>
                <a:spcPct val="80000"/>
              </a:lnSpc>
            </a:pPr>
            <a:endParaRPr lang="en-US" altLang="en-US" sz="2000" dirty="0">
              <a:solidFill>
                <a:schemeClr val="tx2"/>
              </a:solidFill>
              <a:latin typeface="Calibri" panose="020F0502020204030204" pitchFamily="34" charset="0"/>
            </a:endParaRPr>
          </a:p>
        </p:txBody>
      </p:sp>
      <p:sp>
        <p:nvSpPr>
          <p:cNvPr id="73733" name="Slide Number Placeholder 2"/>
          <p:cNvSpPr>
            <a:spLocks/>
          </p:cNvSpPr>
          <p:nvPr/>
        </p:nvSpPr>
        <p:spPr bwMode="auto">
          <a:xfrm>
            <a:off x="8531225" y="5648325"/>
            <a:ext cx="549275" cy="396875"/>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a:spcBef>
                <a:spcPct val="20000"/>
              </a:spcBef>
              <a:buClr>
                <a:srgbClr val="DEAE00"/>
              </a:buClr>
              <a:buFont typeface="Arial" panose="020B0604020202020204" pitchFamily="34" charset="0"/>
              <a:buChar char="•"/>
              <a:defRPr>
                <a:solidFill>
                  <a:schemeClr val="tx1"/>
                </a:solidFill>
                <a:latin typeface="Franklin Gothic Book" panose="020B0503020102020204" pitchFamily="34" charset="0"/>
              </a:defRPr>
            </a:lvl3pPr>
            <a:lvl4pPr marL="1600200" indent="-228600">
              <a:spcBef>
                <a:spcPct val="20000"/>
              </a:spcBef>
              <a:buClr>
                <a:srgbClr val="B77BB4"/>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a:spcBef>
                <a:spcPct val="20000"/>
              </a:spcBef>
              <a:buClr>
                <a:srgbClr val="E0773C"/>
              </a:buClr>
              <a:buFont typeface="Arial" panose="020B0604020202020204" pitchFamily="34" charset="0"/>
              <a:buChar char="•"/>
              <a:defRPr sz="14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9pPr>
          </a:lstStyle>
          <a:p>
            <a:pPr algn="ctr" eaLnBrk="1" hangingPunct="1">
              <a:spcBef>
                <a:spcPct val="0"/>
              </a:spcBef>
              <a:buClrTx/>
              <a:buFontTx/>
              <a:buNone/>
            </a:pPr>
            <a:fld id="{A526D398-7494-4640-BF36-AFC653595F4D}" type="slidenum">
              <a:rPr lang="en-US" altLang="en-US" sz="1800">
                <a:solidFill>
                  <a:schemeClr val="bg1"/>
                </a:solidFill>
                <a:latin typeface="Arial" panose="020B0604020202020204" pitchFamily="34" charset="0"/>
              </a:rPr>
              <a:pPr algn="ctr" eaLnBrk="1" hangingPunct="1">
                <a:spcBef>
                  <a:spcPct val="0"/>
                </a:spcBef>
                <a:buClrTx/>
                <a:buFontTx/>
                <a:buNone/>
              </a:pPr>
              <a:t>57</a:t>
            </a:fld>
            <a:endParaRPr lang="en-US" altLang="en-US" sz="1800">
              <a:solidFill>
                <a:schemeClr val="bg1"/>
              </a:solidFill>
              <a:latin typeface="Arial" panose="020B0604020202020204" pitchFamily="34" charset="0"/>
            </a:endParaRPr>
          </a:p>
        </p:txBody>
      </p:sp>
      <p:sp>
        <p:nvSpPr>
          <p:cNvPr id="3" name="Slide Number Placeholder 2">
            <a:extLst>
              <a:ext uri="{FF2B5EF4-FFF2-40B4-BE49-F238E27FC236}">
                <a16:creationId xmlns:a16="http://schemas.microsoft.com/office/drawing/2014/main" id="{0003E14E-57E4-4D01-B60C-D00E49F30700}"/>
              </a:ext>
            </a:extLst>
          </p:cNvPr>
          <p:cNvSpPr>
            <a:spLocks noGrp="1"/>
          </p:cNvSpPr>
          <p:nvPr>
            <p:ph type="sldNum" sz="quarter" idx="12"/>
          </p:nvPr>
        </p:nvSpPr>
        <p:spPr/>
        <p:txBody>
          <a:bodyPr/>
          <a:lstStyle/>
          <a:p>
            <a:fld id="{AA269C83-254E-4507-A77E-F811EA1FBE29}" type="slidenum">
              <a:rPr lang="en-US" smtClean="0"/>
              <a:pPr/>
              <a:t>57</a:t>
            </a:fld>
            <a:endParaRPr lang="en-US"/>
          </a:p>
        </p:txBody>
      </p:sp>
    </p:spTree>
    <p:extLst>
      <p:ext uri="{BB962C8B-B14F-4D97-AF65-F5344CB8AC3E}">
        <p14:creationId xmlns:p14="http://schemas.microsoft.com/office/powerpoint/2010/main" val="6535155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27038"/>
            <a:ext cx="7620000" cy="944562"/>
          </a:xfrm>
        </p:spPr>
        <p:txBody>
          <a:bodyPr/>
          <a:lstStyle/>
          <a:p>
            <a:pPr>
              <a:defRPr/>
            </a:pPr>
            <a:r>
              <a:rPr lang="en-US" sz="3200" b="1" dirty="0">
                <a:latin typeface="Calibri" pitchFamily="34" charset="0"/>
              </a:rPr>
              <a:t>Open Enrollment Instructions – Step 1</a:t>
            </a:r>
          </a:p>
        </p:txBody>
      </p:sp>
      <p:sp>
        <p:nvSpPr>
          <p:cNvPr id="64515" name="Content Placeholder 2"/>
          <p:cNvSpPr>
            <a:spLocks noGrp="1"/>
          </p:cNvSpPr>
          <p:nvPr>
            <p:ph idx="1"/>
          </p:nvPr>
        </p:nvSpPr>
        <p:spPr>
          <a:xfrm>
            <a:off x="457200" y="1295400"/>
            <a:ext cx="7620000" cy="4495800"/>
          </a:xfrm>
        </p:spPr>
        <p:txBody>
          <a:bodyPr/>
          <a:lstStyle/>
          <a:p>
            <a:pPr>
              <a:defRPr/>
            </a:pPr>
            <a:r>
              <a:rPr lang="en-US" sz="1600" dirty="0">
                <a:latin typeface="Calibri" pitchFamily="34" charset="0"/>
              </a:rPr>
              <a:t>Go to </a:t>
            </a:r>
            <a:r>
              <a:rPr lang="en-US" sz="1600" dirty="0">
                <a:solidFill>
                  <a:schemeClr val="tx1">
                    <a:lumMod val="65000"/>
                    <a:lumOff val="35000"/>
                  </a:schemeClr>
                </a:solidFill>
                <a:latin typeface="Calibri" pitchFamily="34" charset="0"/>
                <a:hlinkClick r:id="rId2"/>
              </a:rPr>
              <a:t>http://vbabenefits.bswift.com</a:t>
            </a:r>
            <a:r>
              <a:rPr lang="en-US" sz="1600" dirty="0">
                <a:solidFill>
                  <a:schemeClr val="tx1">
                    <a:lumMod val="65000"/>
                    <a:lumOff val="35000"/>
                  </a:schemeClr>
                </a:solidFill>
                <a:latin typeface="Calibri" pitchFamily="34" charset="0"/>
              </a:rPr>
              <a:t> </a:t>
            </a:r>
          </a:p>
          <a:p>
            <a:pPr>
              <a:defRPr/>
            </a:pPr>
            <a:r>
              <a:rPr lang="en-US" sz="1600" dirty="0">
                <a:latin typeface="Calibri" pitchFamily="34" charset="0"/>
              </a:rPr>
              <a:t>Enter in your login information</a:t>
            </a:r>
          </a:p>
          <a:p>
            <a:pPr>
              <a:defRPr/>
            </a:pPr>
            <a:r>
              <a:rPr lang="en-US" sz="1600" dirty="0">
                <a:latin typeface="Calibri" pitchFamily="34" charset="0"/>
              </a:rPr>
              <a:t>Username and password information will be listed below if you are a first time user</a:t>
            </a:r>
          </a:p>
          <a:p>
            <a:pPr>
              <a:lnSpc>
                <a:spcPct val="80000"/>
              </a:lnSpc>
              <a:buFont typeface="Arial" panose="020B0604020202020204" pitchFamily="34" charset="0"/>
              <a:buNone/>
              <a:defRPr/>
            </a:pPr>
            <a:endParaRPr lang="en-US" sz="2000" dirty="0">
              <a:solidFill>
                <a:srgbClr val="FF0000"/>
              </a:solidFill>
              <a:latin typeface="Calibri" pitchFamily="34" charset="0"/>
            </a:endParaRPr>
          </a:p>
          <a:p>
            <a:pPr>
              <a:lnSpc>
                <a:spcPct val="80000"/>
              </a:lnSpc>
              <a:buFont typeface="Arial" panose="020B0604020202020204" pitchFamily="34" charset="0"/>
              <a:buNone/>
              <a:defRPr/>
            </a:pPr>
            <a:endParaRPr lang="en-US" sz="2000" dirty="0">
              <a:solidFill>
                <a:schemeClr val="tx2"/>
              </a:solidFill>
              <a:latin typeface="Calibri" pitchFamily="34" charset="0"/>
            </a:endParaRPr>
          </a:p>
          <a:p>
            <a:pPr>
              <a:lnSpc>
                <a:spcPct val="80000"/>
              </a:lnSpc>
              <a:defRPr/>
            </a:pPr>
            <a:endParaRPr lang="en-US" sz="2000" dirty="0">
              <a:solidFill>
                <a:schemeClr val="tx2"/>
              </a:solidFill>
              <a:latin typeface="Calibri" pitchFamily="34" charset="0"/>
            </a:endParaRPr>
          </a:p>
        </p:txBody>
      </p:sp>
      <p:sp>
        <p:nvSpPr>
          <p:cNvPr id="3" name="Slide Number Placeholder 2">
            <a:extLst>
              <a:ext uri="{FF2B5EF4-FFF2-40B4-BE49-F238E27FC236}">
                <a16:creationId xmlns:a16="http://schemas.microsoft.com/office/drawing/2014/main" id="{FC1F26DA-BD45-484F-8F22-6D6DA936FEE1}"/>
              </a:ext>
            </a:extLst>
          </p:cNvPr>
          <p:cNvSpPr>
            <a:spLocks noGrp="1"/>
          </p:cNvSpPr>
          <p:nvPr>
            <p:ph type="sldNum" sz="quarter" idx="12"/>
          </p:nvPr>
        </p:nvSpPr>
        <p:spPr/>
        <p:txBody>
          <a:bodyPr/>
          <a:lstStyle/>
          <a:p>
            <a:fld id="{AA269C83-254E-4507-A77E-F811EA1FBE29}" type="slidenum">
              <a:rPr lang="en-US" smtClean="0"/>
              <a:pPr/>
              <a:t>58</a:t>
            </a:fld>
            <a:endParaRPr lang="en-US"/>
          </a:p>
        </p:txBody>
      </p:sp>
      <p:pic>
        <p:nvPicPr>
          <p:cNvPr id="4" name="Picture 3">
            <a:extLst>
              <a:ext uri="{FF2B5EF4-FFF2-40B4-BE49-F238E27FC236}">
                <a16:creationId xmlns:a16="http://schemas.microsoft.com/office/drawing/2014/main" id="{B50461EC-326D-41B4-8240-21B7CF82AC0B}"/>
              </a:ext>
            </a:extLst>
          </p:cNvPr>
          <p:cNvPicPr>
            <a:picLocks noChangeAspect="1"/>
          </p:cNvPicPr>
          <p:nvPr/>
        </p:nvPicPr>
        <p:blipFill>
          <a:blip r:embed="rId3"/>
          <a:stretch>
            <a:fillRect/>
          </a:stretch>
        </p:blipFill>
        <p:spPr>
          <a:xfrm>
            <a:off x="4235116" y="2239962"/>
            <a:ext cx="4663440" cy="3598887"/>
          </a:xfrm>
          <a:prstGeom prst="rect">
            <a:avLst/>
          </a:prstGeom>
        </p:spPr>
      </p:pic>
    </p:spTree>
    <p:extLst>
      <p:ext uri="{BB962C8B-B14F-4D97-AF65-F5344CB8AC3E}">
        <p14:creationId xmlns:p14="http://schemas.microsoft.com/office/powerpoint/2010/main" val="18475771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27038"/>
            <a:ext cx="7620000" cy="944562"/>
          </a:xfrm>
        </p:spPr>
        <p:txBody>
          <a:bodyPr/>
          <a:lstStyle/>
          <a:p>
            <a:pPr>
              <a:defRPr/>
            </a:pPr>
            <a:r>
              <a:rPr lang="en-US" sz="3200" b="1" dirty="0">
                <a:latin typeface="Calibri" pitchFamily="34" charset="0"/>
              </a:rPr>
              <a:t>Open Enrollment Instructions – Step 2</a:t>
            </a:r>
          </a:p>
        </p:txBody>
      </p:sp>
      <p:sp>
        <p:nvSpPr>
          <p:cNvPr id="64515" name="Content Placeholder 2"/>
          <p:cNvSpPr>
            <a:spLocks noGrp="1"/>
          </p:cNvSpPr>
          <p:nvPr>
            <p:ph idx="1"/>
          </p:nvPr>
        </p:nvSpPr>
        <p:spPr>
          <a:xfrm>
            <a:off x="381000" y="1295400"/>
            <a:ext cx="7620000" cy="4495800"/>
          </a:xfrm>
        </p:spPr>
        <p:txBody>
          <a:bodyPr/>
          <a:lstStyle/>
          <a:p>
            <a:pPr>
              <a:defRPr/>
            </a:pPr>
            <a:r>
              <a:rPr lang="en-US" sz="1600" dirty="0">
                <a:latin typeface="Calibri" pitchFamily="34" charset="0"/>
              </a:rPr>
              <a:t>To begin open enrollment, click on the “Start Your Enrollment” button in the welcome box</a:t>
            </a:r>
          </a:p>
          <a:p>
            <a:pPr>
              <a:defRPr/>
            </a:pPr>
            <a:r>
              <a:rPr lang="en-US" sz="1600" dirty="0">
                <a:latin typeface="Calibri" pitchFamily="34" charset="0"/>
              </a:rPr>
              <a:t>After clicking on “Start Your Enrollment,” it will bring you to an employee information page. Make sure that this information is correct before proceeding. At the bottom of this page, select the “I agree” checkbox and continue. It will then prompt you to enter in any dependents if necessary. Again, after this is complete, select the “I agree” checkbox and continue.  </a:t>
            </a:r>
          </a:p>
          <a:p>
            <a:pPr>
              <a:defRPr/>
            </a:pPr>
            <a:endParaRPr lang="en-US" sz="1600" dirty="0">
              <a:solidFill>
                <a:schemeClr val="tx1">
                  <a:lumMod val="65000"/>
                  <a:lumOff val="35000"/>
                </a:schemeClr>
              </a:solidFill>
              <a:latin typeface="Calibri" pitchFamily="34" charset="0"/>
            </a:endParaRPr>
          </a:p>
          <a:p>
            <a:pPr>
              <a:lnSpc>
                <a:spcPct val="80000"/>
              </a:lnSpc>
              <a:buFont typeface="Arial" panose="020B0604020202020204" pitchFamily="34" charset="0"/>
              <a:buNone/>
              <a:defRPr/>
            </a:pPr>
            <a:endParaRPr lang="en-US" sz="2000" dirty="0">
              <a:solidFill>
                <a:srgbClr val="FF0000"/>
              </a:solidFill>
              <a:latin typeface="Calibri" pitchFamily="34" charset="0"/>
            </a:endParaRPr>
          </a:p>
          <a:p>
            <a:pPr>
              <a:lnSpc>
                <a:spcPct val="80000"/>
              </a:lnSpc>
              <a:buFont typeface="Arial" panose="020B0604020202020204" pitchFamily="34" charset="0"/>
              <a:buNone/>
              <a:defRPr/>
            </a:pPr>
            <a:endParaRPr lang="en-US" sz="2000" dirty="0">
              <a:solidFill>
                <a:schemeClr val="tx2"/>
              </a:solidFill>
              <a:latin typeface="Calibri" pitchFamily="34" charset="0"/>
            </a:endParaRPr>
          </a:p>
          <a:p>
            <a:pPr>
              <a:lnSpc>
                <a:spcPct val="80000"/>
              </a:lnSpc>
              <a:defRPr/>
            </a:pPr>
            <a:endParaRPr lang="en-US" sz="2000" dirty="0">
              <a:solidFill>
                <a:schemeClr val="tx2"/>
              </a:solidFill>
              <a:latin typeface="Calibri" pitchFamily="34" charset="0"/>
            </a:endParaRPr>
          </a:p>
        </p:txBody>
      </p:sp>
      <p:pic>
        <p:nvPicPr>
          <p:cNvPr id="5" name="Picture 4"/>
          <p:cNvPicPr>
            <a:picLocks noChangeAspect="1"/>
          </p:cNvPicPr>
          <p:nvPr/>
        </p:nvPicPr>
        <p:blipFill>
          <a:blip r:embed="rId2"/>
          <a:stretch>
            <a:fillRect/>
          </a:stretch>
        </p:blipFill>
        <p:spPr>
          <a:xfrm>
            <a:off x="4495800" y="2971800"/>
            <a:ext cx="3925235" cy="3017520"/>
          </a:xfrm>
          <a:prstGeom prst="rect">
            <a:avLst/>
          </a:prstGeom>
        </p:spPr>
      </p:pic>
      <p:sp>
        <p:nvSpPr>
          <p:cNvPr id="3" name="Slide Number Placeholder 2">
            <a:extLst>
              <a:ext uri="{FF2B5EF4-FFF2-40B4-BE49-F238E27FC236}">
                <a16:creationId xmlns:a16="http://schemas.microsoft.com/office/drawing/2014/main" id="{6E4EABAC-B347-4E83-ADCF-EE4E0493AC09}"/>
              </a:ext>
            </a:extLst>
          </p:cNvPr>
          <p:cNvSpPr>
            <a:spLocks noGrp="1"/>
          </p:cNvSpPr>
          <p:nvPr>
            <p:ph type="sldNum" sz="quarter" idx="12"/>
          </p:nvPr>
        </p:nvSpPr>
        <p:spPr/>
        <p:txBody>
          <a:bodyPr/>
          <a:lstStyle/>
          <a:p>
            <a:fld id="{AA269C83-254E-4507-A77E-F811EA1FBE29}" type="slidenum">
              <a:rPr lang="en-US" smtClean="0"/>
              <a:pPr/>
              <a:t>59</a:t>
            </a:fld>
            <a:endParaRPr lang="en-US"/>
          </a:p>
        </p:txBody>
      </p:sp>
    </p:spTree>
    <p:extLst>
      <p:ext uri="{BB962C8B-B14F-4D97-AF65-F5344CB8AC3E}">
        <p14:creationId xmlns:p14="http://schemas.microsoft.com/office/powerpoint/2010/main" val="1793286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34ABF-530F-49EE-BDBA-C31E7217C268}"/>
              </a:ext>
            </a:extLst>
          </p:cNvPr>
          <p:cNvSpPr>
            <a:spLocks noGrp="1"/>
          </p:cNvSpPr>
          <p:nvPr>
            <p:ph type="title" idx="4294967295"/>
          </p:nvPr>
        </p:nvSpPr>
        <p:spPr>
          <a:xfrm>
            <a:off x="0" y="427927"/>
            <a:ext cx="8745537" cy="741363"/>
          </a:xfrm>
        </p:spPr>
        <p:txBody>
          <a:bodyPr>
            <a:normAutofit/>
          </a:bodyPr>
          <a:lstStyle/>
          <a:p>
            <a:r>
              <a:rPr lang="en-US" sz="3200" b="1" dirty="0">
                <a:latin typeface="Calibri" panose="020F0502020204030204" pitchFamily="34" charset="0"/>
                <a:cs typeface="Calibri" panose="020F0502020204030204" pitchFamily="34" charset="0"/>
              </a:rPr>
              <a:t>Your New Pharmacy ID Card</a:t>
            </a:r>
          </a:p>
        </p:txBody>
      </p:sp>
      <p:sp>
        <p:nvSpPr>
          <p:cNvPr id="31" name="Text Placeholder 3"/>
          <p:cNvSpPr txBox="1">
            <a:spLocks/>
          </p:cNvSpPr>
          <p:nvPr/>
        </p:nvSpPr>
        <p:spPr>
          <a:xfrm>
            <a:off x="777584" y="1752600"/>
            <a:ext cx="3232418" cy="3989337"/>
          </a:xfrm>
          <a:prstGeom prst="rect">
            <a:avLst/>
          </a:prstGeom>
        </p:spPr>
        <p:txBody>
          <a:bodyPr lIns="80052" tIns="40031" rIns="80052" bIns="40031"/>
          <a:lstStyle>
            <a:lvl1pPr marL="337871" indent="-337871" algn="l" defTabSz="450970" rtl="0" eaLnBrk="0" fontAlgn="base" hangingPunct="0">
              <a:spcBef>
                <a:spcPct val="20000"/>
              </a:spcBef>
              <a:spcAft>
                <a:spcPct val="0"/>
              </a:spcAft>
              <a:buFont typeface="Arial" pitchFamily="34" charset="0"/>
              <a:buChar char="•"/>
              <a:defRPr lang="en-US" sz="1800" kern="1200" baseline="0" smtClean="0">
                <a:solidFill>
                  <a:srgbClr val="323232"/>
                </a:solidFill>
                <a:latin typeface="PrivaTwoPro"/>
                <a:ea typeface="+mn-ea"/>
                <a:cs typeface="Angsana New" panose="02020603050405020304" pitchFamily="18" charset="-34"/>
              </a:defRPr>
            </a:lvl1pPr>
            <a:lvl2pPr marL="735100" indent="-281321" algn="l" defTabSz="450970" rtl="0" eaLnBrk="0" fontAlgn="base" hangingPunct="0">
              <a:spcBef>
                <a:spcPct val="20000"/>
              </a:spcBef>
              <a:spcAft>
                <a:spcPct val="0"/>
              </a:spcAft>
              <a:buFont typeface="Arial" pitchFamily="34" charset="0"/>
              <a:buChar char="–"/>
              <a:defRPr lang="en-US" sz="1800" kern="1200" baseline="0" smtClean="0">
                <a:solidFill>
                  <a:srgbClr val="323232"/>
                </a:solidFill>
                <a:latin typeface="PrivaTwoPro"/>
                <a:ea typeface="+mn-ea"/>
                <a:cs typeface="Angsana New" panose="02020603050405020304" pitchFamily="18" charset="-34"/>
              </a:defRPr>
            </a:lvl2pPr>
            <a:lvl3pPr marL="1132356" indent="-224783" algn="l" defTabSz="450970" rtl="0" eaLnBrk="0" fontAlgn="base" hangingPunct="0">
              <a:spcBef>
                <a:spcPct val="20000"/>
              </a:spcBef>
              <a:spcAft>
                <a:spcPct val="0"/>
              </a:spcAft>
              <a:buFont typeface="Arial" pitchFamily="34" charset="0"/>
              <a:buChar char="•"/>
              <a:defRPr lang="en-US" sz="1800" kern="1200" baseline="0" smtClean="0">
                <a:solidFill>
                  <a:srgbClr val="323232"/>
                </a:solidFill>
                <a:latin typeface="PrivaTwoPro"/>
                <a:ea typeface="+mn-ea"/>
                <a:cs typeface="Angsana New" panose="02020603050405020304" pitchFamily="18" charset="-34"/>
              </a:defRPr>
            </a:lvl3pPr>
            <a:lvl4pPr marL="1586138" indent="-224783" algn="l" defTabSz="450970" rtl="0" eaLnBrk="0" fontAlgn="base" hangingPunct="0">
              <a:spcBef>
                <a:spcPct val="20000"/>
              </a:spcBef>
              <a:spcAft>
                <a:spcPct val="0"/>
              </a:spcAft>
              <a:buFont typeface="Arial" pitchFamily="34" charset="0"/>
              <a:buChar char="–"/>
              <a:defRPr lang="en-US" sz="1800" kern="1200" baseline="0" smtClean="0">
                <a:solidFill>
                  <a:srgbClr val="323232"/>
                </a:solidFill>
                <a:latin typeface="PrivaTwoPro"/>
                <a:ea typeface="+mn-ea"/>
                <a:cs typeface="Angsana New" panose="02020603050405020304" pitchFamily="18" charset="-34"/>
              </a:defRPr>
            </a:lvl4pPr>
            <a:lvl5pPr marL="2039927" indent="-224783" algn="l" defTabSz="450970" rtl="0" eaLnBrk="0" fontAlgn="base" hangingPunct="0">
              <a:spcBef>
                <a:spcPct val="20000"/>
              </a:spcBef>
              <a:spcAft>
                <a:spcPct val="0"/>
              </a:spcAft>
              <a:buFont typeface="Arial" pitchFamily="34" charset="0"/>
              <a:buChar char="»"/>
              <a:defRPr lang="en-US" sz="1800" kern="1200" baseline="0">
                <a:solidFill>
                  <a:srgbClr val="323232"/>
                </a:solidFill>
                <a:latin typeface="PrivaTwoPro"/>
                <a:ea typeface="+mn-ea"/>
                <a:cs typeface="Angsana New" panose="02020603050405020304" pitchFamily="18" charset="-34"/>
              </a:defRPr>
            </a:lvl5pPr>
            <a:lvl6pPr marL="2494706" indent="-226812" algn="l" defTabSz="453591" rtl="0" eaLnBrk="1" latinLnBrk="0" hangingPunct="1">
              <a:spcBef>
                <a:spcPct val="20000"/>
              </a:spcBef>
              <a:buFont typeface="Arial"/>
              <a:buChar char="•"/>
              <a:defRPr sz="2000" kern="1200">
                <a:solidFill>
                  <a:schemeClr val="tx1"/>
                </a:solidFill>
                <a:latin typeface="+mn-lt"/>
                <a:ea typeface="+mn-ea"/>
                <a:cs typeface="+mn-cs"/>
              </a:defRPr>
            </a:lvl6pPr>
            <a:lvl7pPr marL="2948288" indent="-226812" algn="l" defTabSz="453591" rtl="0" eaLnBrk="1" latinLnBrk="0" hangingPunct="1">
              <a:spcBef>
                <a:spcPct val="20000"/>
              </a:spcBef>
              <a:buFont typeface="Arial"/>
              <a:buChar char="•"/>
              <a:defRPr sz="2000" kern="1200">
                <a:solidFill>
                  <a:schemeClr val="tx1"/>
                </a:solidFill>
                <a:latin typeface="+mn-lt"/>
                <a:ea typeface="+mn-ea"/>
                <a:cs typeface="+mn-cs"/>
              </a:defRPr>
            </a:lvl7pPr>
            <a:lvl8pPr marL="3401872" indent="-226812" algn="l" defTabSz="453591" rtl="0" eaLnBrk="1" latinLnBrk="0" hangingPunct="1">
              <a:spcBef>
                <a:spcPct val="20000"/>
              </a:spcBef>
              <a:buFont typeface="Arial"/>
              <a:buChar char="•"/>
              <a:defRPr sz="2000" kern="1200">
                <a:solidFill>
                  <a:schemeClr val="tx1"/>
                </a:solidFill>
                <a:latin typeface="+mn-lt"/>
                <a:ea typeface="+mn-ea"/>
                <a:cs typeface="+mn-cs"/>
              </a:defRPr>
            </a:lvl8pPr>
            <a:lvl9pPr marL="3855454" indent="-226812" algn="l" defTabSz="453591" rtl="0" eaLnBrk="1" latinLnBrk="0" hangingPunct="1">
              <a:spcBef>
                <a:spcPct val="20000"/>
              </a:spcBef>
              <a:buFont typeface="Arial"/>
              <a:buChar char="•"/>
              <a:defRPr sz="2000" kern="1200">
                <a:solidFill>
                  <a:schemeClr val="tx1"/>
                </a:solidFill>
                <a:latin typeface="+mn-lt"/>
                <a:ea typeface="+mn-ea"/>
                <a:cs typeface="+mn-cs"/>
              </a:defRPr>
            </a:lvl9pPr>
          </a:lstStyle>
          <a:p>
            <a:pPr defTabSz="399178">
              <a:spcBef>
                <a:spcPts val="529"/>
              </a:spcBef>
              <a:spcAft>
                <a:spcPts val="1059"/>
              </a:spcAft>
              <a:buClr>
                <a:srgbClr val="323232"/>
              </a:buClr>
              <a:buFont typeface="Wingdings" panose="05000000000000000000" pitchFamily="2" charset="2"/>
              <a:buChar char="§"/>
              <a:defRPr/>
            </a:pPr>
            <a:r>
              <a:rPr lang="en-US" sz="2030" dirty="0">
                <a:solidFill>
                  <a:prstClr val="black"/>
                </a:solidFill>
                <a:latin typeface="Calibri" panose="020F0502020204030204" pitchFamily="34" charset="0"/>
                <a:ea typeface="Roboto Condensed" panose="02000000000000000000" pitchFamily="2" charset="0"/>
                <a:cs typeface="Calibri" panose="020F0502020204030204" pitchFamily="34" charset="0"/>
              </a:rPr>
              <a:t>Your new ID cards will be delivered to participants’ home address.</a:t>
            </a:r>
          </a:p>
          <a:p>
            <a:pPr defTabSz="399178">
              <a:spcBef>
                <a:spcPts val="529"/>
              </a:spcBef>
              <a:spcAft>
                <a:spcPts val="1059"/>
              </a:spcAft>
              <a:buClr>
                <a:srgbClr val="323232"/>
              </a:buClr>
              <a:buFont typeface="Wingdings" panose="05000000000000000000" pitchFamily="2" charset="2"/>
              <a:buChar char="§"/>
              <a:defRPr/>
            </a:pPr>
            <a:r>
              <a:rPr lang="en-US" sz="2030" dirty="0">
                <a:solidFill>
                  <a:prstClr val="black"/>
                </a:solidFill>
                <a:latin typeface="Calibri" panose="020F0502020204030204" pitchFamily="34" charset="0"/>
                <a:ea typeface="Roboto Condensed" panose="02000000000000000000" pitchFamily="2" charset="0"/>
                <a:cs typeface="Calibri" panose="020F0502020204030204" pitchFamily="34" charset="0"/>
              </a:rPr>
              <a:t>Please make sure you show this new ID card to your pharmacy on or after 1/1/2020</a:t>
            </a:r>
          </a:p>
          <a:p>
            <a:pPr defTabSz="399178">
              <a:spcBef>
                <a:spcPts val="529"/>
              </a:spcBef>
              <a:buClr>
                <a:srgbClr val="323232"/>
              </a:buClr>
              <a:buFont typeface="Wingdings" panose="05000000000000000000" pitchFamily="2" charset="2"/>
              <a:buChar char="§"/>
              <a:defRPr/>
            </a:pPr>
            <a:r>
              <a:rPr lang="en-US" sz="2030" dirty="0">
                <a:solidFill>
                  <a:schemeClr val="accent2"/>
                </a:solidFill>
                <a:latin typeface="Calibri" panose="020F0502020204030204" pitchFamily="34" charset="0"/>
                <a:ea typeface="Roboto Condensed" panose="02000000000000000000" pitchFamily="2" charset="0"/>
                <a:cs typeface="Calibri" panose="020F0502020204030204" pitchFamily="34" charset="0"/>
              </a:rPr>
              <a:t>RxBenefits Member Services’ </a:t>
            </a:r>
            <a:r>
              <a:rPr lang="en-US" sz="2030" dirty="0">
                <a:solidFill>
                  <a:prstClr val="black"/>
                </a:solidFill>
                <a:latin typeface="Calibri" panose="020F0502020204030204" pitchFamily="34" charset="0"/>
                <a:ea typeface="Roboto Condensed" panose="02000000000000000000" pitchFamily="2" charset="0"/>
                <a:cs typeface="Calibri" panose="020F0502020204030204" pitchFamily="34" charset="0"/>
              </a:rPr>
              <a:t>phone number </a:t>
            </a:r>
            <a:br>
              <a:rPr lang="en-US" sz="2030" dirty="0">
                <a:solidFill>
                  <a:prstClr val="black"/>
                </a:solidFill>
                <a:latin typeface="Calibri" panose="020F0502020204030204" pitchFamily="34" charset="0"/>
                <a:ea typeface="Roboto Condensed" panose="02000000000000000000" pitchFamily="2" charset="0"/>
                <a:cs typeface="Calibri" panose="020F0502020204030204" pitchFamily="34" charset="0"/>
              </a:rPr>
            </a:br>
            <a:r>
              <a:rPr lang="en-US" sz="2030" dirty="0">
                <a:solidFill>
                  <a:prstClr val="black"/>
                </a:solidFill>
                <a:latin typeface="Calibri" panose="020F0502020204030204" pitchFamily="34" charset="0"/>
                <a:ea typeface="Roboto Condensed" panose="02000000000000000000" pitchFamily="2" charset="0"/>
                <a:cs typeface="Calibri" panose="020F0502020204030204" pitchFamily="34" charset="0"/>
              </a:rPr>
              <a:t>is printed on the back of the card </a:t>
            </a:r>
          </a:p>
        </p:txBody>
      </p:sp>
      <p:sp>
        <p:nvSpPr>
          <p:cNvPr id="32" name="Rectangle 31"/>
          <p:cNvSpPr/>
          <p:nvPr/>
        </p:nvSpPr>
        <p:spPr>
          <a:xfrm>
            <a:off x="780863" y="1295400"/>
            <a:ext cx="4034118" cy="366062"/>
          </a:xfrm>
          <a:prstGeom prst="rect">
            <a:avLst/>
          </a:prstGeom>
        </p:spPr>
        <p:txBody>
          <a:bodyPr>
            <a:spAutoFit/>
          </a:bodyPr>
          <a:lstStyle/>
          <a:p>
            <a:pPr marL="0" lvl="2" defTabSz="398947">
              <a:lnSpc>
                <a:spcPts val="2118"/>
              </a:lnSpc>
              <a:defRPr/>
            </a:pPr>
            <a:r>
              <a:rPr lang="en-US" sz="2200" i="1" dirty="0">
                <a:solidFill>
                  <a:schemeClr val="accent2"/>
                </a:solidFill>
                <a:latin typeface="Calibri" panose="020F0502020204030204" pitchFamily="34" charset="0"/>
                <a:ea typeface="Roboto Condensed" panose="02000000000000000000" pitchFamily="2" charset="0"/>
                <a:cs typeface="Calibri" panose="020F0502020204030204" pitchFamily="34" charset="0"/>
              </a:rPr>
              <a:t>New Pharmacy ID Card</a:t>
            </a:r>
          </a:p>
        </p:txBody>
      </p:sp>
      <p:grpSp>
        <p:nvGrpSpPr>
          <p:cNvPr id="4" name="Group 3">
            <a:extLst>
              <a:ext uri="{FF2B5EF4-FFF2-40B4-BE49-F238E27FC236}">
                <a16:creationId xmlns:a16="http://schemas.microsoft.com/office/drawing/2014/main" id="{747F7A4C-7C37-4F62-965D-05D750E8C448}"/>
              </a:ext>
            </a:extLst>
          </p:cNvPr>
          <p:cNvGrpSpPr/>
          <p:nvPr/>
        </p:nvGrpSpPr>
        <p:grpSpPr>
          <a:xfrm>
            <a:off x="4724400" y="1287929"/>
            <a:ext cx="3708960" cy="2587168"/>
            <a:chOff x="3966707" y="1778003"/>
            <a:chExt cx="4557234" cy="3078423"/>
          </a:xfrm>
        </p:grpSpPr>
        <p:sp>
          <p:nvSpPr>
            <p:cNvPr id="11" name="Rectangle 10">
              <a:extLst>
                <a:ext uri="{FF2B5EF4-FFF2-40B4-BE49-F238E27FC236}">
                  <a16:creationId xmlns:a16="http://schemas.microsoft.com/office/drawing/2014/main" id="{D808CFFE-3E24-4B28-856D-9DC4C1EFC0B4}"/>
                </a:ext>
              </a:extLst>
            </p:cNvPr>
            <p:cNvSpPr/>
            <p:nvPr/>
          </p:nvSpPr>
          <p:spPr>
            <a:xfrm>
              <a:off x="7296337" y="1778003"/>
              <a:ext cx="10668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A7E0FD47-E8DB-4D1B-ADD2-94C44AD60C04}"/>
                </a:ext>
              </a:extLst>
            </p:cNvPr>
            <p:cNvGrpSpPr/>
            <p:nvPr/>
          </p:nvGrpSpPr>
          <p:grpSpPr>
            <a:xfrm>
              <a:off x="3966707" y="1930403"/>
              <a:ext cx="4557234" cy="2926023"/>
              <a:chOff x="4038600" y="2370041"/>
              <a:chExt cx="4557234" cy="2926023"/>
            </a:xfrm>
          </p:grpSpPr>
          <p:pic>
            <p:nvPicPr>
              <p:cNvPr id="13" name="Picture 12">
                <a:extLst>
                  <a:ext uri="{FF2B5EF4-FFF2-40B4-BE49-F238E27FC236}">
                    <a16:creationId xmlns:a16="http://schemas.microsoft.com/office/drawing/2014/main" id="{D267AD2A-0775-4909-8572-E365E39E3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2370041"/>
                <a:ext cx="4557234" cy="2926023"/>
              </a:xfrm>
              <a:prstGeom prst="rect">
                <a:avLst/>
              </a:prstGeom>
            </p:spPr>
          </p:pic>
          <p:sp>
            <p:nvSpPr>
              <p:cNvPr id="14" name="Rectangle 13">
                <a:extLst>
                  <a:ext uri="{FF2B5EF4-FFF2-40B4-BE49-F238E27FC236}">
                    <a16:creationId xmlns:a16="http://schemas.microsoft.com/office/drawing/2014/main" id="{185D7137-174D-4091-A6A3-7C12ABDEF57F}"/>
                  </a:ext>
                </a:extLst>
              </p:cNvPr>
              <p:cNvSpPr/>
              <p:nvPr/>
            </p:nvSpPr>
            <p:spPr>
              <a:xfrm>
                <a:off x="4267200" y="4677508"/>
                <a:ext cx="4114800" cy="375138"/>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3" name="TextBox 2">
            <a:extLst>
              <a:ext uri="{FF2B5EF4-FFF2-40B4-BE49-F238E27FC236}">
                <a16:creationId xmlns:a16="http://schemas.microsoft.com/office/drawing/2014/main" id="{6610D614-FEEA-4129-8943-38069EA734CE}"/>
              </a:ext>
            </a:extLst>
          </p:cNvPr>
          <p:cNvSpPr txBox="1"/>
          <p:nvPr/>
        </p:nvSpPr>
        <p:spPr>
          <a:xfrm>
            <a:off x="4814981" y="4343400"/>
            <a:ext cx="3487507" cy="738664"/>
          </a:xfrm>
          <a:prstGeom prst="rect">
            <a:avLst/>
          </a:prstGeom>
          <a:noFill/>
          <a:ln>
            <a:solidFill>
              <a:schemeClr val="tx2"/>
            </a:solidFill>
          </a:ln>
        </p:spPr>
        <p:txBody>
          <a:bodyPr wrap="square" rtlCol="0">
            <a:spAutoFit/>
          </a:bodyPr>
          <a:lstStyle/>
          <a:p>
            <a:pPr algn="ctr"/>
            <a:r>
              <a:rPr lang="en-US" sz="1400" dirty="0">
                <a:solidFill>
                  <a:srgbClr val="FF0000"/>
                </a:solidFill>
                <a:latin typeface="Calibri" panose="020F0502020204030204" pitchFamily="34" charset="0"/>
                <a:cs typeface="Calibri" panose="020F0502020204030204" pitchFamily="34" charset="0"/>
              </a:rPr>
              <a:t>Please note: Participants will also receive a new Anthem ID card removing pharmacy information.</a:t>
            </a:r>
          </a:p>
        </p:txBody>
      </p:sp>
      <p:sp>
        <p:nvSpPr>
          <p:cNvPr id="15" name="Slide Number Placeholder 3">
            <a:extLst>
              <a:ext uri="{FF2B5EF4-FFF2-40B4-BE49-F238E27FC236}">
                <a16:creationId xmlns:a16="http://schemas.microsoft.com/office/drawing/2014/main" id="{7BAEE23C-3A57-46B9-B154-72B2CA8CFF37}"/>
              </a:ext>
            </a:extLst>
          </p:cNvPr>
          <p:cNvSpPr>
            <a:spLocks noGrp="1"/>
          </p:cNvSpPr>
          <p:nvPr>
            <p:ph type="sldNum" sz="quarter" idx="12"/>
          </p:nvPr>
        </p:nvSpPr>
        <p:spPr>
          <a:xfrm>
            <a:off x="8174736" y="2272"/>
            <a:ext cx="762000" cy="365760"/>
          </a:xfrm>
        </p:spPr>
        <p:txBody>
          <a:bodyPr/>
          <a:lstStyle/>
          <a:p>
            <a:fld id="{AA269C83-254E-4507-A77E-F811EA1FBE29}" type="slidenum">
              <a:rPr lang="en-US" smtClean="0"/>
              <a:pPr/>
              <a:t>6</a:t>
            </a:fld>
            <a:endParaRPr lang="en-US" dirty="0"/>
          </a:p>
        </p:txBody>
      </p:sp>
    </p:spTree>
    <p:extLst>
      <p:ext uri="{BB962C8B-B14F-4D97-AF65-F5344CB8AC3E}">
        <p14:creationId xmlns:p14="http://schemas.microsoft.com/office/powerpoint/2010/main" val="37574668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27038"/>
            <a:ext cx="7620000" cy="944562"/>
          </a:xfrm>
        </p:spPr>
        <p:txBody>
          <a:bodyPr/>
          <a:lstStyle/>
          <a:p>
            <a:pPr>
              <a:defRPr/>
            </a:pPr>
            <a:r>
              <a:rPr lang="en-US" sz="3200" b="1" dirty="0">
                <a:latin typeface="Calibri" pitchFamily="34" charset="0"/>
              </a:rPr>
              <a:t>Open Enrollment Instructions – Step 3</a:t>
            </a:r>
          </a:p>
        </p:txBody>
      </p:sp>
      <p:sp>
        <p:nvSpPr>
          <p:cNvPr id="64515" name="Content Placeholder 2"/>
          <p:cNvSpPr>
            <a:spLocks noGrp="1"/>
          </p:cNvSpPr>
          <p:nvPr>
            <p:ph idx="1"/>
          </p:nvPr>
        </p:nvSpPr>
        <p:spPr>
          <a:xfrm>
            <a:off x="457200" y="1371600"/>
            <a:ext cx="7620000" cy="4495800"/>
          </a:xfrm>
        </p:spPr>
        <p:txBody>
          <a:bodyPr/>
          <a:lstStyle/>
          <a:p>
            <a:pPr>
              <a:defRPr/>
            </a:pPr>
            <a:r>
              <a:rPr lang="en-US" sz="1600" dirty="0">
                <a:latin typeface="Calibri" pitchFamily="34" charset="0"/>
              </a:rPr>
              <a:t>You will now be brought to a benefits screen and be able to elect which plans you want for each benefit type (i.e. medical, dental, vision, etc.). Click on view plan options and confirm who will be covered by this plan and click continue. Make election and click on “keep selection” or “select button” for each plan type.  A checkmark next to the plan type will appear showing that you have selected a plan for that benefit type. </a:t>
            </a:r>
          </a:p>
          <a:p>
            <a:pPr>
              <a:defRPr/>
            </a:pPr>
            <a:endParaRPr lang="en-US" sz="1600" dirty="0">
              <a:solidFill>
                <a:schemeClr val="tx1">
                  <a:lumMod val="65000"/>
                  <a:lumOff val="35000"/>
                </a:schemeClr>
              </a:solidFill>
              <a:latin typeface="Calibri" pitchFamily="34" charset="0"/>
            </a:endParaRPr>
          </a:p>
          <a:p>
            <a:pPr>
              <a:lnSpc>
                <a:spcPct val="80000"/>
              </a:lnSpc>
              <a:buFont typeface="Arial" panose="020B0604020202020204" pitchFamily="34" charset="0"/>
              <a:buNone/>
              <a:defRPr/>
            </a:pPr>
            <a:endParaRPr lang="en-US" sz="2000" dirty="0">
              <a:solidFill>
                <a:srgbClr val="FF0000"/>
              </a:solidFill>
              <a:latin typeface="Calibri" pitchFamily="34" charset="0"/>
            </a:endParaRPr>
          </a:p>
          <a:p>
            <a:pPr>
              <a:lnSpc>
                <a:spcPct val="80000"/>
              </a:lnSpc>
              <a:buFont typeface="Arial" panose="020B0604020202020204" pitchFamily="34" charset="0"/>
              <a:buNone/>
              <a:defRPr/>
            </a:pPr>
            <a:endParaRPr lang="en-US" sz="2000" dirty="0">
              <a:solidFill>
                <a:schemeClr val="tx2"/>
              </a:solidFill>
              <a:latin typeface="Calibri" pitchFamily="34" charset="0"/>
            </a:endParaRPr>
          </a:p>
          <a:p>
            <a:pPr>
              <a:lnSpc>
                <a:spcPct val="80000"/>
              </a:lnSpc>
              <a:defRPr/>
            </a:pPr>
            <a:endParaRPr lang="en-US" sz="2000" dirty="0">
              <a:solidFill>
                <a:schemeClr val="tx2"/>
              </a:solidFill>
              <a:latin typeface="Calibri" pitchFamily="34" charset="0"/>
            </a:endParaRPr>
          </a:p>
        </p:txBody>
      </p:sp>
      <p:pic>
        <p:nvPicPr>
          <p:cNvPr id="4" name="Picture 3"/>
          <p:cNvPicPr>
            <a:picLocks noChangeAspect="1"/>
          </p:cNvPicPr>
          <p:nvPr/>
        </p:nvPicPr>
        <p:blipFill>
          <a:blip r:embed="rId2"/>
          <a:stretch>
            <a:fillRect/>
          </a:stretch>
        </p:blipFill>
        <p:spPr>
          <a:xfrm>
            <a:off x="4642732" y="2672831"/>
            <a:ext cx="4282076" cy="3291840"/>
          </a:xfrm>
          <a:prstGeom prst="rect">
            <a:avLst/>
          </a:prstGeom>
        </p:spPr>
      </p:pic>
      <p:sp>
        <p:nvSpPr>
          <p:cNvPr id="3" name="Slide Number Placeholder 2">
            <a:extLst>
              <a:ext uri="{FF2B5EF4-FFF2-40B4-BE49-F238E27FC236}">
                <a16:creationId xmlns:a16="http://schemas.microsoft.com/office/drawing/2014/main" id="{AEAD2B91-DCE8-4D1B-89EB-01C88CE1B7D7}"/>
              </a:ext>
            </a:extLst>
          </p:cNvPr>
          <p:cNvSpPr>
            <a:spLocks noGrp="1"/>
          </p:cNvSpPr>
          <p:nvPr>
            <p:ph type="sldNum" sz="quarter" idx="12"/>
          </p:nvPr>
        </p:nvSpPr>
        <p:spPr/>
        <p:txBody>
          <a:bodyPr/>
          <a:lstStyle/>
          <a:p>
            <a:fld id="{AA269C83-254E-4507-A77E-F811EA1FBE29}" type="slidenum">
              <a:rPr lang="en-US" smtClean="0"/>
              <a:pPr/>
              <a:t>60</a:t>
            </a:fld>
            <a:endParaRPr lang="en-US"/>
          </a:p>
        </p:txBody>
      </p:sp>
    </p:spTree>
    <p:extLst>
      <p:ext uri="{BB962C8B-B14F-4D97-AF65-F5344CB8AC3E}">
        <p14:creationId xmlns:p14="http://schemas.microsoft.com/office/powerpoint/2010/main" val="5930351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7620000" cy="944562"/>
          </a:xfrm>
        </p:spPr>
        <p:txBody>
          <a:bodyPr/>
          <a:lstStyle/>
          <a:p>
            <a:pPr>
              <a:defRPr/>
            </a:pPr>
            <a:r>
              <a:rPr lang="en-US" sz="3200" b="1" dirty="0">
                <a:latin typeface="Calibri" pitchFamily="34" charset="0"/>
              </a:rPr>
              <a:t>Open Enrollment Instructions – Step 4</a:t>
            </a:r>
          </a:p>
        </p:txBody>
      </p:sp>
      <p:sp>
        <p:nvSpPr>
          <p:cNvPr id="64515" name="Content Placeholder 2"/>
          <p:cNvSpPr>
            <a:spLocks noGrp="1"/>
          </p:cNvSpPr>
          <p:nvPr>
            <p:ph idx="1"/>
          </p:nvPr>
        </p:nvSpPr>
        <p:spPr>
          <a:xfrm>
            <a:off x="457200" y="1371600"/>
            <a:ext cx="7620000" cy="4495800"/>
          </a:xfrm>
        </p:spPr>
        <p:txBody>
          <a:bodyPr/>
          <a:lstStyle/>
          <a:p>
            <a:pPr>
              <a:defRPr/>
            </a:pPr>
            <a:r>
              <a:rPr lang="en-US" sz="1600" dirty="0">
                <a:latin typeface="Calibri" pitchFamily="34" charset="0"/>
              </a:rPr>
              <a:t>After electing all of your plans, you will be brought to a confirmation screen. This will display all your selections. Please make sure that all your selections are correct. If not, you can click on a specific section from the menu bar at the right in order to make changes in a specific section. After making sure all your selections are correct, please read the participation statement and select the “I agree, and “Complete Enrollment” button to the right of the page. </a:t>
            </a:r>
            <a:endParaRPr lang="en-US" sz="1600" dirty="0">
              <a:solidFill>
                <a:schemeClr val="tx1">
                  <a:lumMod val="65000"/>
                  <a:lumOff val="35000"/>
                </a:schemeClr>
              </a:solidFill>
              <a:latin typeface="Calibri" pitchFamily="34" charset="0"/>
            </a:endParaRPr>
          </a:p>
          <a:p>
            <a:pPr>
              <a:lnSpc>
                <a:spcPct val="80000"/>
              </a:lnSpc>
              <a:buFont typeface="Arial" panose="020B0604020202020204" pitchFamily="34" charset="0"/>
              <a:buNone/>
              <a:defRPr/>
            </a:pPr>
            <a:endParaRPr lang="en-US" sz="2000" dirty="0">
              <a:solidFill>
                <a:srgbClr val="FF0000"/>
              </a:solidFill>
              <a:latin typeface="Calibri" pitchFamily="34" charset="0"/>
            </a:endParaRPr>
          </a:p>
          <a:p>
            <a:pPr>
              <a:lnSpc>
                <a:spcPct val="80000"/>
              </a:lnSpc>
              <a:buFont typeface="Arial" panose="020B0604020202020204" pitchFamily="34" charset="0"/>
              <a:buNone/>
              <a:defRPr/>
            </a:pPr>
            <a:endParaRPr lang="en-US" sz="2000" dirty="0">
              <a:solidFill>
                <a:schemeClr val="tx2"/>
              </a:solidFill>
              <a:latin typeface="Calibri" pitchFamily="34" charset="0"/>
            </a:endParaRPr>
          </a:p>
          <a:p>
            <a:pPr>
              <a:lnSpc>
                <a:spcPct val="80000"/>
              </a:lnSpc>
              <a:defRPr/>
            </a:pPr>
            <a:endParaRPr lang="en-US" sz="2000" dirty="0">
              <a:solidFill>
                <a:schemeClr val="tx2"/>
              </a:solidFill>
              <a:latin typeface="Calibri" pitchFamily="34" charset="0"/>
            </a:endParaRPr>
          </a:p>
        </p:txBody>
      </p:sp>
      <p:pic>
        <p:nvPicPr>
          <p:cNvPr id="4" name="Picture 3"/>
          <p:cNvPicPr>
            <a:picLocks noChangeAspect="1"/>
          </p:cNvPicPr>
          <p:nvPr/>
        </p:nvPicPr>
        <p:blipFill>
          <a:blip r:embed="rId2"/>
          <a:stretch>
            <a:fillRect/>
          </a:stretch>
        </p:blipFill>
        <p:spPr>
          <a:xfrm>
            <a:off x="4648200" y="2915920"/>
            <a:ext cx="4044182" cy="3108960"/>
          </a:xfrm>
          <a:prstGeom prst="rect">
            <a:avLst/>
          </a:prstGeom>
        </p:spPr>
      </p:pic>
      <p:sp>
        <p:nvSpPr>
          <p:cNvPr id="3" name="Slide Number Placeholder 2">
            <a:extLst>
              <a:ext uri="{FF2B5EF4-FFF2-40B4-BE49-F238E27FC236}">
                <a16:creationId xmlns:a16="http://schemas.microsoft.com/office/drawing/2014/main" id="{DA975189-1DF9-4464-B74F-492F64020177}"/>
              </a:ext>
            </a:extLst>
          </p:cNvPr>
          <p:cNvSpPr>
            <a:spLocks noGrp="1"/>
          </p:cNvSpPr>
          <p:nvPr>
            <p:ph type="sldNum" sz="quarter" idx="12"/>
          </p:nvPr>
        </p:nvSpPr>
        <p:spPr/>
        <p:txBody>
          <a:bodyPr/>
          <a:lstStyle/>
          <a:p>
            <a:fld id="{AA269C83-254E-4507-A77E-F811EA1FBE29}" type="slidenum">
              <a:rPr lang="en-US" smtClean="0"/>
              <a:pPr/>
              <a:t>61</a:t>
            </a:fld>
            <a:endParaRPr lang="en-US"/>
          </a:p>
        </p:txBody>
      </p:sp>
    </p:spTree>
    <p:extLst>
      <p:ext uri="{BB962C8B-B14F-4D97-AF65-F5344CB8AC3E}">
        <p14:creationId xmlns:p14="http://schemas.microsoft.com/office/powerpoint/2010/main" val="30601855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7620000" cy="944562"/>
          </a:xfrm>
        </p:spPr>
        <p:txBody>
          <a:bodyPr/>
          <a:lstStyle/>
          <a:p>
            <a:pPr>
              <a:defRPr/>
            </a:pPr>
            <a:r>
              <a:rPr lang="en-US" sz="3200" b="1" dirty="0">
                <a:latin typeface="Calibri" pitchFamily="34" charset="0"/>
              </a:rPr>
              <a:t>Open Enrollment Instructions – Step 5</a:t>
            </a:r>
          </a:p>
        </p:txBody>
      </p:sp>
      <p:sp>
        <p:nvSpPr>
          <p:cNvPr id="64515" name="Content Placeholder 2"/>
          <p:cNvSpPr>
            <a:spLocks noGrp="1"/>
          </p:cNvSpPr>
          <p:nvPr>
            <p:ph idx="1"/>
          </p:nvPr>
        </p:nvSpPr>
        <p:spPr>
          <a:xfrm>
            <a:off x="457200" y="1524000"/>
            <a:ext cx="7620000" cy="4495800"/>
          </a:xfrm>
        </p:spPr>
        <p:txBody>
          <a:bodyPr/>
          <a:lstStyle/>
          <a:p>
            <a:pPr>
              <a:defRPr/>
            </a:pPr>
            <a:r>
              <a:rPr lang="en-US" sz="1600" dirty="0">
                <a:latin typeface="Calibri" pitchFamily="34" charset="0"/>
              </a:rPr>
              <a:t>Now your enrollment is complete! On the next page, you may view the confirmation statement, email it to your preferred email address on file, or print it. Enjoy your benefits!</a:t>
            </a:r>
          </a:p>
          <a:p>
            <a:pPr>
              <a:defRPr/>
            </a:pPr>
            <a:endParaRPr lang="en-US" sz="1600" dirty="0">
              <a:solidFill>
                <a:schemeClr val="tx1">
                  <a:lumMod val="65000"/>
                  <a:lumOff val="35000"/>
                </a:schemeClr>
              </a:solidFill>
              <a:latin typeface="Calibri" pitchFamily="34" charset="0"/>
            </a:endParaRPr>
          </a:p>
          <a:p>
            <a:pPr>
              <a:lnSpc>
                <a:spcPct val="80000"/>
              </a:lnSpc>
              <a:buFont typeface="Arial" panose="020B0604020202020204" pitchFamily="34" charset="0"/>
              <a:buNone/>
              <a:defRPr/>
            </a:pPr>
            <a:endParaRPr lang="en-US" sz="2000" dirty="0">
              <a:solidFill>
                <a:srgbClr val="FF0000"/>
              </a:solidFill>
              <a:latin typeface="Calibri" pitchFamily="34" charset="0"/>
            </a:endParaRPr>
          </a:p>
          <a:p>
            <a:pPr>
              <a:lnSpc>
                <a:spcPct val="80000"/>
              </a:lnSpc>
              <a:buFont typeface="Arial" panose="020B0604020202020204" pitchFamily="34" charset="0"/>
              <a:buNone/>
              <a:defRPr/>
            </a:pPr>
            <a:endParaRPr lang="en-US" sz="2000" dirty="0">
              <a:solidFill>
                <a:schemeClr val="tx2"/>
              </a:solidFill>
              <a:latin typeface="Calibri" pitchFamily="34" charset="0"/>
            </a:endParaRPr>
          </a:p>
          <a:p>
            <a:pPr>
              <a:lnSpc>
                <a:spcPct val="80000"/>
              </a:lnSpc>
              <a:defRPr/>
            </a:pPr>
            <a:endParaRPr lang="en-US" sz="2000" dirty="0">
              <a:solidFill>
                <a:schemeClr val="tx2"/>
              </a:solidFill>
              <a:latin typeface="Calibri" pitchFamily="34" charset="0"/>
            </a:endParaRPr>
          </a:p>
        </p:txBody>
      </p:sp>
      <p:pic>
        <p:nvPicPr>
          <p:cNvPr id="7885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590800"/>
            <a:ext cx="5943600"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BF7B7BCE-9CE7-4AC7-B111-04FFD2B9DD64}"/>
              </a:ext>
            </a:extLst>
          </p:cNvPr>
          <p:cNvSpPr>
            <a:spLocks noGrp="1"/>
          </p:cNvSpPr>
          <p:nvPr>
            <p:ph type="sldNum" sz="quarter" idx="12"/>
          </p:nvPr>
        </p:nvSpPr>
        <p:spPr/>
        <p:txBody>
          <a:bodyPr/>
          <a:lstStyle/>
          <a:p>
            <a:fld id="{AA269C83-254E-4507-A77E-F811EA1FBE29}" type="slidenum">
              <a:rPr lang="en-US" smtClean="0"/>
              <a:pPr/>
              <a:t>62</a:t>
            </a:fld>
            <a:endParaRPr lang="en-US"/>
          </a:p>
        </p:txBody>
      </p:sp>
    </p:spTree>
    <p:extLst>
      <p:ext uri="{BB962C8B-B14F-4D97-AF65-F5344CB8AC3E}">
        <p14:creationId xmlns:p14="http://schemas.microsoft.com/office/powerpoint/2010/main" val="20853273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686800" cy="1143000"/>
          </a:xfrm>
        </p:spPr>
        <p:txBody>
          <a:bodyPr>
            <a:noAutofit/>
          </a:bodyPr>
          <a:lstStyle/>
          <a:p>
            <a:pPr>
              <a:defRPr/>
            </a:pPr>
            <a:r>
              <a:rPr lang="en-US" sz="3200" b="1" dirty="0">
                <a:latin typeface="Calibri" panose="020F0502020204030204" pitchFamily="34" charset="0"/>
              </a:rPr>
              <a:t>Questions about benefits or open enrollment?  </a:t>
            </a:r>
            <a:br>
              <a:rPr lang="en-US" sz="3200" b="1" dirty="0">
                <a:latin typeface="Calibri" panose="020F0502020204030204" pitchFamily="34" charset="0"/>
              </a:rPr>
            </a:br>
            <a:endParaRPr lang="en-US" sz="3200" b="1" dirty="0">
              <a:latin typeface="Calibri" panose="020F0502020204030204" pitchFamily="34" charset="0"/>
            </a:endParaRPr>
          </a:p>
        </p:txBody>
      </p:sp>
      <p:sp>
        <p:nvSpPr>
          <p:cNvPr id="79875" name="Content Placeholder 2"/>
          <p:cNvSpPr>
            <a:spLocks noGrp="1"/>
          </p:cNvSpPr>
          <p:nvPr>
            <p:ph idx="1"/>
          </p:nvPr>
        </p:nvSpPr>
        <p:spPr>
          <a:xfrm>
            <a:off x="301625" y="1752600"/>
            <a:ext cx="8229600" cy="3922776"/>
          </a:xfrm>
        </p:spPr>
        <p:txBody>
          <a:bodyPr/>
          <a:lstStyle/>
          <a:p>
            <a:pPr algn="ctr">
              <a:buFont typeface="Arial" panose="020B0604020202020204" pitchFamily="34" charset="0"/>
              <a:buNone/>
            </a:pPr>
            <a:endParaRPr lang="en-US" altLang="en-US" sz="2400" b="1" dirty="0"/>
          </a:p>
          <a:p>
            <a:pPr algn="ctr">
              <a:buFont typeface="Arial" panose="020B0604020202020204" pitchFamily="34" charset="0"/>
              <a:buNone/>
            </a:pPr>
            <a:r>
              <a:rPr lang="en-US" altLang="en-US" sz="2000" dirty="0">
                <a:latin typeface="Calibri" panose="020F0502020204030204" pitchFamily="34" charset="0"/>
              </a:rPr>
              <a:t>Contact:</a:t>
            </a:r>
          </a:p>
          <a:p>
            <a:pPr algn="ctr">
              <a:buFont typeface="Arial" panose="020B0604020202020204" pitchFamily="34" charset="0"/>
              <a:buNone/>
            </a:pPr>
            <a:endParaRPr lang="en-US" altLang="en-US" sz="2000" dirty="0">
              <a:latin typeface="Calibri" panose="020F0502020204030204" pitchFamily="34" charset="0"/>
            </a:endParaRPr>
          </a:p>
          <a:p>
            <a:pPr algn="ctr">
              <a:buFont typeface="Arial" panose="020B0604020202020204" pitchFamily="34" charset="0"/>
              <a:buNone/>
            </a:pPr>
            <a:r>
              <a:rPr lang="en-US" altLang="en-US" sz="2000" dirty="0">
                <a:latin typeface="Calibri" panose="020F0502020204030204" pitchFamily="34" charset="0"/>
              </a:rPr>
              <a:t>VBA Benefits Corporation</a:t>
            </a:r>
          </a:p>
          <a:p>
            <a:pPr algn="ctr">
              <a:buFont typeface="Arial" panose="020B0604020202020204" pitchFamily="34" charset="0"/>
              <a:buNone/>
            </a:pPr>
            <a:r>
              <a:rPr lang="en-US" altLang="en-US" sz="2000" dirty="0">
                <a:latin typeface="Calibri" panose="020F0502020204030204" pitchFamily="34" charset="0"/>
              </a:rPr>
              <a:t>1-800-643-5599</a:t>
            </a:r>
          </a:p>
          <a:p>
            <a:endParaRPr lang="en-US" altLang="en-US" dirty="0"/>
          </a:p>
        </p:txBody>
      </p:sp>
      <p:sp>
        <p:nvSpPr>
          <p:cNvPr id="3" name="Slide Number Placeholder 2">
            <a:extLst>
              <a:ext uri="{FF2B5EF4-FFF2-40B4-BE49-F238E27FC236}">
                <a16:creationId xmlns:a16="http://schemas.microsoft.com/office/drawing/2014/main" id="{F4B1B740-7F57-4132-9BB5-43C8D6F15357}"/>
              </a:ext>
            </a:extLst>
          </p:cNvPr>
          <p:cNvSpPr>
            <a:spLocks noGrp="1"/>
          </p:cNvSpPr>
          <p:nvPr>
            <p:ph type="sldNum" sz="quarter" idx="12"/>
          </p:nvPr>
        </p:nvSpPr>
        <p:spPr/>
        <p:txBody>
          <a:bodyPr/>
          <a:lstStyle/>
          <a:p>
            <a:fld id="{AA269C83-254E-4507-A77E-F811EA1FBE29}" type="slidenum">
              <a:rPr lang="en-US" smtClean="0"/>
              <a:pPr/>
              <a:t>63</a:t>
            </a:fld>
            <a:endParaRPr lang="en-US"/>
          </a:p>
        </p:txBody>
      </p:sp>
    </p:spTree>
    <p:extLst>
      <p:ext uri="{BB962C8B-B14F-4D97-AF65-F5344CB8AC3E}">
        <p14:creationId xmlns:p14="http://schemas.microsoft.com/office/powerpoint/2010/main" val="65175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80333"/>
            <a:ext cx="8745537" cy="741363"/>
          </a:xfrm>
        </p:spPr>
        <p:txBody>
          <a:bodyPr>
            <a:normAutofit/>
          </a:bodyPr>
          <a:lstStyle/>
          <a:p>
            <a:r>
              <a:rPr lang="en-US" sz="3200" b="1" dirty="0">
                <a:latin typeface="Calibri" panose="020F0502020204030204" pitchFamily="34" charset="0"/>
                <a:cs typeface="Calibri" panose="020F0502020204030204" pitchFamily="34" charset="0"/>
              </a:rPr>
              <a:t>Specialty Medications</a:t>
            </a:r>
          </a:p>
        </p:txBody>
      </p:sp>
      <p:sp>
        <p:nvSpPr>
          <p:cNvPr id="14" name="Rectangle 13"/>
          <p:cNvSpPr/>
          <p:nvPr/>
        </p:nvSpPr>
        <p:spPr>
          <a:xfrm>
            <a:off x="633839" y="4596836"/>
            <a:ext cx="7770573" cy="1125983"/>
          </a:xfrm>
          <a:prstGeom prst="rect">
            <a:avLst/>
          </a:prstGeom>
          <a:solidFill>
            <a:schemeClr val="bg2"/>
          </a:solidFill>
          <a:ln w="9525" cap="flat" cmpd="sng" algn="ctr">
            <a:solidFill>
              <a:srgbClr val="808284"/>
            </a:solidFill>
            <a:prstDash val="solid"/>
          </a:ln>
          <a:effectLst/>
        </p:spPr>
        <p:txBody>
          <a:bodyPr rtlCol="0" anchor="ctr"/>
          <a:lstStyle/>
          <a:p>
            <a:pPr algn="ctr" defTabSz="446859" fontAlgn="base">
              <a:spcBef>
                <a:spcPts val="529"/>
              </a:spcBef>
              <a:spcAft>
                <a:spcPts val="529"/>
              </a:spcAft>
              <a:defRPr/>
            </a:pPr>
            <a:endParaRPr lang="en-US" sz="1765" kern="0" dirty="0">
              <a:solidFill>
                <a:prstClr val="white"/>
              </a:solidFill>
              <a:latin typeface="Roboto Condensed" panose="02000000000000000000" pitchFamily="2" charset="0"/>
              <a:ea typeface="Roboto Condensed" panose="02000000000000000000" pitchFamily="2" charset="0"/>
            </a:endParaRPr>
          </a:p>
        </p:txBody>
      </p:sp>
      <p:sp>
        <p:nvSpPr>
          <p:cNvPr id="8" name="Content Placeholder 4">
            <a:extLst>
              <a:ext uri="{FF2B5EF4-FFF2-40B4-BE49-F238E27FC236}">
                <a16:creationId xmlns:a16="http://schemas.microsoft.com/office/drawing/2014/main" id="{29245F10-C68F-479F-8DCE-7E15184AAA03}"/>
              </a:ext>
            </a:extLst>
          </p:cNvPr>
          <p:cNvSpPr txBox="1">
            <a:spLocks/>
          </p:cNvSpPr>
          <p:nvPr/>
        </p:nvSpPr>
        <p:spPr>
          <a:xfrm>
            <a:off x="363793" y="1427085"/>
            <a:ext cx="8416413" cy="2078115"/>
          </a:xfrm>
          <a:prstGeom prst="rect">
            <a:avLst/>
          </a:prstGeom>
          <a:noFill/>
          <a:ln w="9525">
            <a:noFill/>
            <a:miter lim="800000"/>
            <a:headEnd/>
            <a:tailEnd/>
          </a:ln>
        </p:spPr>
        <p:txBody>
          <a:bodyPr lIns="0" tIns="0" rIns="0" bIns="0"/>
          <a:lstStyle>
            <a:lvl1pPr marL="341313" indent="-341313" algn="l" defTabSz="455613"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128"/>
              </a:defRPr>
            </a:lvl1pPr>
            <a:lvl2pPr marL="741363" indent="-284163" algn="l" defTabSz="455613"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1413" indent="-227013" algn="l" defTabSz="455613"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598613" indent="-227013" algn="l" defTabSz="455613"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5813" indent="-227013" algn="l" defTabSz="455613"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326" indent="-228575" algn="l" defTabSz="457150" rtl="0" eaLnBrk="1" latinLnBrk="0" hangingPunct="1">
              <a:spcBef>
                <a:spcPct val="20000"/>
              </a:spcBef>
              <a:buFont typeface="Arial"/>
              <a:buChar char="•"/>
              <a:defRPr sz="2000" kern="1200">
                <a:solidFill>
                  <a:schemeClr val="tx1"/>
                </a:solidFill>
                <a:latin typeface="+mn-lt"/>
                <a:ea typeface="+mn-ea"/>
                <a:cs typeface="+mn-cs"/>
              </a:defRPr>
            </a:lvl6pPr>
            <a:lvl7pPr marL="2971476" indent="-228575" algn="l" defTabSz="457150" rtl="0" eaLnBrk="1" latinLnBrk="0" hangingPunct="1">
              <a:spcBef>
                <a:spcPct val="20000"/>
              </a:spcBef>
              <a:buFont typeface="Arial"/>
              <a:buChar char="•"/>
              <a:defRPr sz="2000" kern="1200">
                <a:solidFill>
                  <a:schemeClr val="tx1"/>
                </a:solidFill>
                <a:latin typeface="+mn-lt"/>
                <a:ea typeface="+mn-ea"/>
                <a:cs typeface="+mn-cs"/>
              </a:defRPr>
            </a:lvl7pPr>
            <a:lvl8pPr marL="3428627" indent="-228575" algn="l" defTabSz="457150" rtl="0" eaLnBrk="1" latinLnBrk="0" hangingPunct="1">
              <a:spcBef>
                <a:spcPct val="20000"/>
              </a:spcBef>
              <a:buFont typeface="Arial"/>
              <a:buChar char="•"/>
              <a:defRPr sz="2000" kern="1200">
                <a:solidFill>
                  <a:schemeClr val="tx1"/>
                </a:solidFill>
                <a:latin typeface="+mn-lt"/>
                <a:ea typeface="+mn-ea"/>
                <a:cs typeface="+mn-cs"/>
              </a:defRPr>
            </a:lvl8pPr>
            <a:lvl9pPr marL="3885777" indent="-228575" algn="l" defTabSz="45715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195"/>
              </a:lnSpc>
              <a:spcBef>
                <a:spcPts val="529"/>
              </a:spcBef>
              <a:buFont typeface="Wingdings" panose="05000000000000000000" pitchFamily="2" charset="2"/>
              <a:buChar char="§"/>
            </a:pPr>
            <a:r>
              <a:rPr lang="en-US" sz="1800" dirty="0">
                <a:solidFill>
                  <a:prstClr val="black"/>
                </a:solidFill>
                <a:latin typeface="Calibri" panose="020F0502020204030204" pitchFamily="34" charset="0"/>
                <a:ea typeface="Roboto Condensed" panose="02000000000000000000" pitchFamily="2" charset="0"/>
                <a:cs typeface="Calibri" panose="020F0502020204030204" pitchFamily="34" charset="0"/>
              </a:rPr>
              <a:t>Specialty medications are covered when purchased though Express Scripts’ Specialty Pharmacy, known as Accredo</a:t>
            </a:r>
            <a:br>
              <a:rPr lang="en-US" sz="1800" dirty="0">
                <a:solidFill>
                  <a:prstClr val="black"/>
                </a:solidFill>
                <a:latin typeface="Calibri" panose="020F0502020204030204" pitchFamily="34" charset="0"/>
                <a:ea typeface="Roboto Condensed" panose="02000000000000000000" pitchFamily="2" charset="0"/>
                <a:cs typeface="Calibri" panose="020F0502020204030204" pitchFamily="34" charset="0"/>
              </a:rPr>
            </a:br>
            <a:endParaRPr lang="en-US" sz="1800" b="1" dirty="0">
              <a:solidFill>
                <a:prstClr val="black"/>
              </a:solidFill>
              <a:latin typeface="Calibri" panose="020F0502020204030204" pitchFamily="34" charset="0"/>
              <a:ea typeface="Roboto Condensed" panose="02000000000000000000" pitchFamily="2" charset="0"/>
              <a:cs typeface="Calibri" panose="020F0502020204030204" pitchFamily="34" charset="0"/>
            </a:endParaRPr>
          </a:p>
          <a:p>
            <a:pPr>
              <a:lnSpc>
                <a:spcPts val="2195"/>
              </a:lnSpc>
              <a:spcBef>
                <a:spcPts val="529"/>
              </a:spcBef>
              <a:buFont typeface="Wingdings" panose="05000000000000000000" pitchFamily="2" charset="2"/>
              <a:buChar char="§"/>
            </a:pPr>
            <a:r>
              <a:rPr lang="en-US" sz="1800" dirty="0">
                <a:solidFill>
                  <a:prstClr val="black"/>
                </a:solidFill>
                <a:latin typeface="Calibri" panose="020F0502020204030204" pitchFamily="34" charset="0"/>
                <a:ea typeface="Roboto Condensed" panose="02000000000000000000" pitchFamily="2" charset="0"/>
                <a:cs typeface="Calibri" panose="020F0502020204030204" pitchFamily="34" charset="0"/>
              </a:rPr>
              <a:t>Members currently using a specialty medication should expect to have their information transfer, requiring no action on their part to have these filled by </a:t>
            </a:r>
            <a:r>
              <a:rPr lang="en-US" sz="1800" dirty="0" err="1">
                <a:solidFill>
                  <a:prstClr val="black"/>
                </a:solidFill>
                <a:latin typeface="Calibri" panose="020F0502020204030204" pitchFamily="34" charset="0"/>
                <a:ea typeface="Roboto Condensed" panose="02000000000000000000" pitchFamily="2" charset="0"/>
                <a:cs typeface="Calibri" panose="020F0502020204030204" pitchFamily="34" charset="0"/>
              </a:rPr>
              <a:t>Accredo</a:t>
            </a:r>
            <a:r>
              <a:rPr lang="en-US" sz="1800" dirty="0">
                <a:solidFill>
                  <a:prstClr val="black"/>
                </a:solidFill>
                <a:latin typeface="Calibri" panose="020F0502020204030204" pitchFamily="34" charset="0"/>
                <a:ea typeface="Roboto Condensed" panose="02000000000000000000" pitchFamily="2" charset="0"/>
                <a:cs typeface="Calibri" panose="020F0502020204030204" pitchFamily="34" charset="0"/>
              </a:rPr>
              <a:t> beginning 1/1/2020</a:t>
            </a:r>
          </a:p>
          <a:p>
            <a:pPr marL="0" indent="0">
              <a:lnSpc>
                <a:spcPts val="2195"/>
              </a:lnSpc>
              <a:spcBef>
                <a:spcPts val="529"/>
              </a:spcBef>
              <a:buNone/>
            </a:pPr>
            <a:endParaRPr lang="en-US" sz="1800" dirty="0">
              <a:solidFill>
                <a:prstClr val="black"/>
              </a:solidFill>
              <a:latin typeface="Roboto Condensed" panose="02000000000000000000" pitchFamily="2" charset="0"/>
              <a:ea typeface="Roboto Condensed" panose="02000000000000000000" pitchFamily="2" charset="0"/>
              <a:cs typeface="Arial" pitchFamily="34" charset="0"/>
            </a:endParaRPr>
          </a:p>
          <a:p>
            <a:pPr marL="0" indent="0">
              <a:lnSpc>
                <a:spcPts val="2195"/>
              </a:lnSpc>
              <a:spcBef>
                <a:spcPts val="529"/>
              </a:spcBef>
              <a:buNone/>
            </a:pPr>
            <a:endParaRPr lang="en-US" sz="1800" dirty="0">
              <a:solidFill>
                <a:prstClr val="black"/>
              </a:solidFill>
              <a:latin typeface="Roboto Condensed" panose="02000000000000000000" pitchFamily="2" charset="0"/>
              <a:ea typeface="Roboto Condensed" panose="02000000000000000000" pitchFamily="2" charset="0"/>
              <a:cs typeface="Arial" pitchFamily="34" charset="0"/>
            </a:endParaRPr>
          </a:p>
          <a:p>
            <a:pPr>
              <a:lnSpc>
                <a:spcPts val="2195"/>
              </a:lnSpc>
              <a:spcBef>
                <a:spcPts val="529"/>
              </a:spcBef>
            </a:pPr>
            <a:endParaRPr lang="en-US" sz="1800" dirty="0">
              <a:solidFill>
                <a:prstClr val="black"/>
              </a:solidFill>
              <a:latin typeface="Roboto Condensed" panose="02000000000000000000" pitchFamily="2" charset="0"/>
              <a:ea typeface="Roboto Condensed" panose="02000000000000000000" pitchFamily="2" charset="0"/>
              <a:cs typeface="Arial" pitchFamily="34" charset="0"/>
            </a:endParaRPr>
          </a:p>
          <a:p>
            <a:pPr>
              <a:lnSpc>
                <a:spcPts val="2195"/>
              </a:lnSpc>
              <a:spcBef>
                <a:spcPts val="529"/>
              </a:spcBef>
            </a:pPr>
            <a:endParaRPr lang="en-US" sz="1800" dirty="0">
              <a:solidFill>
                <a:prstClr val="black"/>
              </a:solidFill>
              <a:latin typeface="Roboto Condensed" panose="02000000000000000000" pitchFamily="2" charset="0"/>
              <a:ea typeface="Roboto Condensed" panose="02000000000000000000" pitchFamily="2" charset="0"/>
              <a:cs typeface="Arial" pitchFamily="34" charset="0"/>
            </a:endParaRPr>
          </a:p>
          <a:p>
            <a:pPr>
              <a:lnSpc>
                <a:spcPts val="2195"/>
              </a:lnSpc>
              <a:spcBef>
                <a:spcPts val="529"/>
              </a:spcBef>
            </a:pPr>
            <a:endParaRPr lang="en-US" sz="1800" dirty="0">
              <a:solidFill>
                <a:prstClr val="black"/>
              </a:solidFill>
              <a:latin typeface="Roboto Condensed" panose="02000000000000000000" pitchFamily="2" charset="0"/>
              <a:ea typeface="Roboto Condensed" panose="02000000000000000000" pitchFamily="2" charset="0"/>
              <a:cs typeface="Arial" pitchFamily="34" charset="0"/>
            </a:endParaRPr>
          </a:p>
        </p:txBody>
      </p:sp>
      <p:sp>
        <p:nvSpPr>
          <p:cNvPr id="10" name="Rectangle 9">
            <a:extLst>
              <a:ext uri="{FF2B5EF4-FFF2-40B4-BE49-F238E27FC236}">
                <a16:creationId xmlns:a16="http://schemas.microsoft.com/office/drawing/2014/main" id="{7E1EE0D9-706B-40D7-82C5-935150DE5795}"/>
              </a:ext>
            </a:extLst>
          </p:cNvPr>
          <p:cNvSpPr/>
          <p:nvPr/>
        </p:nvSpPr>
        <p:spPr>
          <a:xfrm>
            <a:off x="739588" y="4820368"/>
            <a:ext cx="7568670" cy="707886"/>
          </a:xfrm>
          <a:prstGeom prst="rect">
            <a:avLst/>
          </a:prstGeom>
          <a:noFill/>
        </p:spPr>
        <p:txBody>
          <a:bodyPr wrap="square">
            <a:spAutoFit/>
          </a:bodyPr>
          <a:lstStyle/>
          <a:p>
            <a:pPr algn="ctr" defTabSz="399086">
              <a:spcBef>
                <a:spcPts val="529"/>
              </a:spcBef>
              <a:spcAft>
                <a:spcPts val="529"/>
              </a:spcAft>
              <a:defRPr/>
            </a:pPr>
            <a:r>
              <a:rPr lang="en-US" sz="2400" i="1" kern="0" dirty="0">
                <a:solidFill>
                  <a:srgbClr val="FFFFFF"/>
                </a:solidFill>
                <a:latin typeface="Roboto Condensed" panose="02000000000000000000" pitchFamily="2" charset="0"/>
                <a:ea typeface="Roboto Condensed" panose="02000000000000000000" pitchFamily="2" charset="0"/>
                <a:cs typeface="Arial" charset="0"/>
              </a:rPr>
              <a:t>Accredo can be contacted at </a:t>
            </a:r>
            <a:r>
              <a:rPr lang="en-US" sz="2400" b="1" i="1" kern="0" dirty="0">
                <a:solidFill>
                  <a:srgbClr val="FFFFFF"/>
                </a:solidFill>
                <a:latin typeface="Roboto Condensed" panose="02000000000000000000" pitchFamily="2" charset="0"/>
                <a:ea typeface="Roboto Condensed" panose="02000000000000000000" pitchFamily="2" charset="0"/>
                <a:cs typeface="Arial" charset="0"/>
              </a:rPr>
              <a:t>800.922.8279</a:t>
            </a:r>
            <a:br>
              <a:rPr lang="en-US" sz="2400" b="1" i="1" kern="0" dirty="0">
                <a:solidFill>
                  <a:srgbClr val="FFFFFF"/>
                </a:solidFill>
                <a:latin typeface="Roboto Condensed" panose="02000000000000000000" pitchFamily="2" charset="0"/>
                <a:ea typeface="Roboto Condensed" panose="02000000000000000000" pitchFamily="2" charset="0"/>
                <a:cs typeface="Arial" charset="0"/>
              </a:rPr>
            </a:br>
            <a:r>
              <a:rPr lang="en-US" sz="1600" i="1" kern="0" dirty="0">
                <a:solidFill>
                  <a:srgbClr val="FFFFFF"/>
                </a:solidFill>
                <a:latin typeface="Roboto Condensed" panose="02000000000000000000" pitchFamily="2" charset="0"/>
                <a:ea typeface="Roboto Condensed" panose="02000000000000000000" pitchFamily="2" charset="0"/>
                <a:cs typeface="Arial" charset="0"/>
              </a:rPr>
              <a:t>Members can also contact RxBenefits Member Services for assistance.</a:t>
            </a:r>
          </a:p>
        </p:txBody>
      </p:sp>
      <p:pic>
        <p:nvPicPr>
          <p:cNvPr id="7" name="Picture 6">
            <a:extLst>
              <a:ext uri="{FF2B5EF4-FFF2-40B4-BE49-F238E27FC236}">
                <a16:creationId xmlns:a16="http://schemas.microsoft.com/office/drawing/2014/main" id="{C0431D8E-A5FF-4CD2-B4C4-5D18D58A5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978" y="3177909"/>
            <a:ext cx="3829050" cy="914400"/>
          </a:xfrm>
          <a:prstGeom prst="rect">
            <a:avLst/>
          </a:prstGeom>
        </p:spPr>
      </p:pic>
      <p:sp>
        <p:nvSpPr>
          <p:cNvPr id="9" name="Slide Number Placeholder 3">
            <a:extLst>
              <a:ext uri="{FF2B5EF4-FFF2-40B4-BE49-F238E27FC236}">
                <a16:creationId xmlns:a16="http://schemas.microsoft.com/office/drawing/2014/main" id="{024BAE14-A2AD-40BD-B07D-0294FAC95DDB}"/>
              </a:ext>
            </a:extLst>
          </p:cNvPr>
          <p:cNvSpPr>
            <a:spLocks noGrp="1"/>
          </p:cNvSpPr>
          <p:nvPr>
            <p:ph type="sldNum" sz="quarter" idx="12"/>
          </p:nvPr>
        </p:nvSpPr>
        <p:spPr>
          <a:xfrm>
            <a:off x="8153271" y="-14760"/>
            <a:ext cx="762000" cy="365760"/>
          </a:xfrm>
        </p:spPr>
        <p:txBody>
          <a:bodyPr/>
          <a:lstStyle/>
          <a:p>
            <a:fld id="{AA269C83-254E-4507-A77E-F811EA1FBE29}" type="slidenum">
              <a:rPr lang="en-US" smtClean="0"/>
              <a:pPr/>
              <a:t>7</a:t>
            </a:fld>
            <a:endParaRPr lang="en-US" dirty="0"/>
          </a:p>
        </p:txBody>
      </p:sp>
    </p:spTree>
    <p:extLst>
      <p:ext uri="{BB962C8B-B14F-4D97-AF65-F5344CB8AC3E}">
        <p14:creationId xmlns:p14="http://schemas.microsoft.com/office/powerpoint/2010/main" val="574422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381000"/>
            <a:ext cx="8745537" cy="741363"/>
          </a:xfrm>
        </p:spPr>
        <p:txBody>
          <a:bodyPr>
            <a:normAutofit/>
          </a:bodyPr>
          <a:lstStyle/>
          <a:p>
            <a:r>
              <a:rPr lang="en-US" sz="3200" b="1" dirty="0">
                <a:latin typeface="Calibri" panose="020F0502020204030204" pitchFamily="34" charset="0"/>
                <a:cs typeface="Calibri" panose="020F0502020204030204" pitchFamily="34" charset="0"/>
              </a:rPr>
              <a:t>The Express Scripts App</a:t>
            </a:r>
          </a:p>
        </p:txBody>
      </p:sp>
      <p:sp>
        <p:nvSpPr>
          <p:cNvPr id="41" name="Content Placeholder 4">
            <a:extLst>
              <a:ext uri="{FF2B5EF4-FFF2-40B4-BE49-F238E27FC236}">
                <a16:creationId xmlns:a16="http://schemas.microsoft.com/office/drawing/2014/main" id="{B595AF35-F162-4140-AD7C-E54C789485E9}"/>
              </a:ext>
            </a:extLst>
          </p:cNvPr>
          <p:cNvSpPr txBox="1">
            <a:spLocks/>
          </p:cNvSpPr>
          <p:nvPr/>
        </p:nvSpPr>
        <p:spPr>
          <a:xfrm>
            <a:off x="348599" y="1619851"/>
            <a:ext cx="4484866" cy="5009549"/>
          </a:xfrm>
          <a:prstGeom prst="rect">
            <a:avLst/>
          </a:prstGeom>
          <a:noFill/>
          <a:ln w="9525">
            <a:noFill/>
            <a:miter lim="800000"/>
            <a:headEnd/>
            <a:tailEnd/>
          </a:ln>
        </p:spPr>
        <p:txBody>
          <a:bodyPr lIns="0" tIns="0" rIns="0" bIns="0"/>
          <a:lstStyle>
            <a:lvl1pPr marL="337871" indent="-337871" algn="l" defTabSz="45097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128"/>
              </a:defRPr>
            </a:lvl1pPr>
            <a:lvl2pPr marL="735100" indent="-281321" algn="l" defTabSz="45097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32356" indent="-224783" algn="l" defTabSz="45097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586138" indent="-224783" algn="l" defTabSz="45097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39927" indent="-224783" algn="l" defTabSz="45097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494706" indent="-226812" algn="l" defTabSz="453591" rtl="0" eaLnBrk="1" latinLnBrk="0" hangingPunct="1">
              <a:spcBef>
                <a:spcPct val="20000"/>
              </a:spcBef>
              <a:buFont typeface="Arial"/>
              <a:buChar char="•"/>
              <a:defRPr sz="2000" kern="1200">
                <a:solidFill>
                  <a:schemeClr val="tx1"/>
                </a:solidFill>
                <a:latin typeface="+mn-lt"/>
                <a:ea typeface="+mn-ea"/>
                <a:cs typeface="+mn-cs"/>
              </a:defRPr>
            </a:lvl6pPr>
            <a:lvl7pPr marL="2948288" indent="-226812" algn="l" defTabSz="453591" rtl="0" eaLnBrk="1" latinLnBrk="0" hangingPunct="1">
              <a:spcBef>
                <a:spcPct val="20000"/>
              </a:spcBef>
              <a:buFont typeface="Arial"/>
              <a:buChar char="•"/>
              <a:defRPr sz="2000" kern="1200">
                <a:solidFill>
                  <a:schemeClr val="tx1"/>
                </a:solidFill>
                <a:latin typeface="+mn-lt"/>
                <a:ea typeface="+mn-ea"/>
                <a:cs typeface="+mn-cs"/>
              </a:defRPr>
            </a:lvl7pPr>
            <a:lvl8pPr marL="3401872" indent="-226812" algn="l" defTabSz="453591" rtl="0" eaLnBrk="1" latinLnBrk="0" hangingPunct="1">
              <a:spcBef>
                <a:spcPct val="20000"/>
              </a:spcBef>
              <a:buFont typeface="Arial"/>
              <a:buChar char="•"/>
              <a:defRPr sz="2000" kern="1200">
                <a:solidFill>
                  <a:schemeClr val="tx1"/>
                </a:solidFill>
                <a:latin typeface="+mn-lt"/>
                <a:ea typeface="+mn-ea"/>
                <a:cs typeface="+mn-cs"/>
              </a:defRPr>
            </a:lvl8pPr>
            <a:lvl9pPr marL="3855454" indent="-226812" algn="l" defTabSz="453591"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488"/>
              </a:lnSpc>
              <a:spcBef>
                <a:spcPts val="400"/>
              </a:spcBef>
              <a:spcAft>
                <a:spcPts val="400"/>
              </a:spcAft>
              <a:buFont typeface="Wingdings" panose="05000000000000000000" pitchFamily="2" charset="2"/>
              <a:buChar char="§"/>
            </a:pPr>
            <a:r>
              <a:rPr lang="en-US" sz="1600" dirty="0">
                <a:solidFill>
                  <a:prstClr val="black"/>
                </a:solidFill>
                <a:latin typeface="Calibri" panose="020F0502020204030204" pitchFamily="34" charset="0"/>
                <a:ea typeface="Roboto Condensed" panose="02000000000000000000" pitchFamily="2" charset="0"/>
                <a:cs typeface="Calibri" panose="020F0502020204030204" pitchFamily="34" charset="0"/>
              </a:rPr>
              <a:t>Register your account from your </a:t>
            </a:r>
            <a:br>
              <a:rPr lang="en-US" sz="1600" dirty="0">
                <a:solidFill>
                  <a:prstClr val="black"/>
                </a:solidFill>
                <a:latin typeface="Calibri" panose="020F0502020204030204" pitchFamily="34" charset="0"/>
                <a:ea typeface="Roboto Condensed" panose="02000000000000000000" pitchFamily="2" charset="0"/>
                <a:cs typeface="Calibri" panose="020F0502020204030204" pitchFamily="34" charset="0"/>
              </a:rPr>
            </a:br>
            <a:r>
              <a:rPr lang="en-US" sz="1600" dirty="0">
                <a:solidFill>
                  <a:prstClr val="black"/>
                </a:solidFill>
                <a:latin typeface="Calibri" panose="020F0502020204030204" pitchFamily="34" charset="0"/>
                <a:ea typeface="Roboto Condensed" panose="02000000000000000000" pitchFamily="2" charset="0"/>
                <a:cs typeface="Calibri" panose="020F0502020204030204" pitchFamily="34" charset="0"/>
              </a:rPr>
              <a:t>mobile device</a:t>
            </a:r>
          </a:p>
          <a:p>
            <a:pPr>
              <a:lnSpc>
                <a:spcPts val="2488"/>
              </a:lnSpc>
              <a:spcBef>
                <a:spcPts val="400"/>
              </a:spcBef>
              <a:spcAft>
                <a:spcPts val="400"/>
              </a:spcAft>
              <a:buFont typeface="Wingdings" panose="05000000000000000000" pitchFamily="2" charset="2"/>
              <a:buChar char="§"/>
            </a:pPr>
            <a:r>
              <a:rPr lang="en-US" sz="1600" dirty="0">
                <a:solidFill>
                  <a:prstClr val="black"/>
                </a:solidFill>
                <a:latin typeface="Calibri" panose="020F0502020204030204" pitchFamily="34" charset="0"/>
                <a:ea typeface="Roboto Condensed" panose="02000000000000000000" pitchFamily="2" charset="0"/>
                <a:cs typeface="Calibri" panose="020F0502020204030204" pitchFamily="34" charset="0"/>
              </a:rPr>
              <a:t>Transfer eligible maintenance medications </a:t>
            </a:r>
            <a:br>
              <a:rPr lang="en-US" sz="1600" dirty="0">
                <a:solidFill>
                  <a:prstClr val="black"/>
                </a:solidFill>
                <a:latin typeface="Calibri" panose="020F0502020204030204" pitchFamily="34" charset="0"/>
                <a:ea typeface="Roboto Condensed" panose="02000000000000000000" pitchFamily="2" charset="0"/>
                <a:cs typeface="Calibri" panose="020F0502020204030204" pitchFamily="34" charset="0"/>
              </a:rPr>
            </a:br>
            <a:r>
              <a:rPr lang="en-US" sz="1600" dirty="0">
                <a:solidFill>
                  <a:prstClr val="black"/>
                </a:solidFill>
                <a:latin typeface="Calibri" panose="020F0502020204030204" pitchFamily="34" charset="0"/>
                <a:ea typeface="Roboto Condensed" panose="02000000000000000000" pitchFamily="2" charset="0"/>
                <a:cs typeface="Calibri" panose="020F0502020204030204" pitchFamily="34" charset="0"/>
              </a:rPr>
              <a:t>to Express Scripts Pharmacy</a:t>
            </a:r>
          </a:p>
          <a:p>
            <a:pPr>
              <a:lnSpc>
                <a:spcPts val="2488"/>
              </a:lnSpc>
              <a:spcBef>
                <a:spcPts val="400"/>
              </a:spcBef>
              <a:spcAft>
                <a:spcPts val="400"/>
              </a:spcAft>
              <a:buFont typeface="Wingdings" panose="05000000000000000000" pitchFamily="2" charset="2"/>
              <a:buChar char="§"/>
            </a:pPr>
            <a:r>
              <a:rPr lang="en-US" sz="1600" dirty="0">
                <a:solidFill>
                  <a:prstClr val="black"/>
                </a:solidFill>
                <a:latin typeface="Calibri" panose="020F0502020204030204" pitchFamily="34" charset="0"/>
                <a:ea typeface="Roboto Condensed" panose="02000000000000000000" pitchFamily="2" charset="0"/>
                <a:cs typeface="Calibri" panose="020F0502020204030204" pitchFamily="34" charset="0"/>
              </a:rPr>
              <a:t>Select and schedule prescription refills and enroll eligible prescriptions in auto refills</a:t>
            </a:r>
          </a:p>
          <a:p>
            <a:pPr>
              <a:lnSpc>
                <a:spcPts val="2488"/>
              </a:lnSpc>
              <a:spcBef>
                <a:spcPts val="400"/>
              </a:spcBef>
              <a:spcAft>
                <a:spcPts val="400"/>
              </a:spcAft>
              <a:buFont typeface="Wingdings" panose="05000000000000000000" pitchFamily="2" charset="2"/>
              <a:buChar char="§"/>
            </a:pPr>
            <a:r>
              <a:rPr lang="en-US" sz="1600" dirty="0">
                <a:solidFill>
                  <a:prstClr val="black"/>
                </a:solidFill>
                <a:latin typeface="Calibri" panose="020F0502020204030204" pitchFamily="34" charset="0"/>
                <a:ea typeface="Roboto Condensed" panose="02000000000000000000" pitchFamily="2" charset="0"/>
                <a:cs typeface="Calibri" panose="020F0502020204030204" pitchFamily="34" charset="0"/>
              </a:rPr>
              <a:t>Check Express Scripts Pharmacy order shipping information</a:t>
            </a:r>
          </a:p>
          <a:p>
            <a:pPr>
              <a:lnSpc>
                <a:spcPts val="2488"/>
              </a:lnSpc>
              <a:spcBef>
                <a:spcPts val="400"/>
              </a:spcBef>
              <a:spcAft>
                <a:spcPts val="400"/>
              </a:spcAft>
              <a:buFont typeface="Wingdings" panose="05000000000000000000" pitchFamily="2" charset="2"/>
              <a:buChar char="§"/>
            </a:pPr>
            <a:r>
              <a:rPr lang="en-US" sz="1600" dirty="0">
                <a:solidFill>
                  <a:prstClr val="black"/>
                </a:solidFill>
                <a:latin typeface="Calibri" panose="020F0502020204030204" pitchFamily="34" charset="0"/>
                <a:ea typeface="Roboto Condensed" panose="02000000000000000000" pitchFamily="2" charset="0"/>
                <a:cs typeface="Calibri" panose="020F0502020204030204" pitchFamily="34" charset="0"/>
              </a:rPr>
              <a:t>Locate a nearby pharmacy using GPS </a:t>
            </a:r>
          </a:p>
          <a:p>
            <a:pPr>
              <a:lnSpc>
                <a:spcPts val="2488"/>
              </a:lnSpc>
              <a:spcBef>
                <a:spcPts val="400"/>
              </a:spcBef>
              <a:spcAft>
                <a:spcPts val="400"/>
              </a:spcAft>
              <a:buFont typeface="Wingdings" panose="05000000000000000000" pitchFamily="2" charset="2"/>
              <a:buChar char="§"/>
            </a:pPr>
            <a:r>
              <a:rPr lang="en-US" sz="1600" dirty="0">
                <a:solidFill>
                  <a:prstClr val="black"/>
                </a:solidFill>
                <a:latin typeface="Calibri" panose="020F0502020204030204" pitchFamily="34" charset="0"/>
                <a:ea typeface="Roboto Condensed" panose="02000000000000000000" pitchFamily="2" charset="0"/>
                <a:cs typeface="Calibri" panose="020F0502020204030204" pitchFamily="34" charset="0"/>
              </a:rPr>
              <a:t>Access DrugDigest database for information, uses, possible side effects, etc.</a:t>
            </a:r>
          </a:p>
          <a:p>
            <a:pPr>
              <a:lnSpc>
                <a:spcPts val="2488"/>
              </a:lnSpc>
              <a:spcBef>
                <a:spcPts val="400"/>
              </a:spcBef>
              <a:spcAft>
                <a:spcPts val="400"/>
              </a:spcAft>
              <a:buFont typeface="Wingdings" panose="05000000000000000000" pitchFamily="2" charset="2"/>
              <a:buChar char="§"/>
            </a:pPr>
            <a:r>
              <a:rPr lang="en-US" sz="1600" dirty="0">
                <a:solidFill>
                  <a:prstClr val="black"/>
                </a:solidFill>
                <a:latin typeface="Calibri" panose="020F0502020204030204" pitchFamily="34" charset="0"/>
                <a:ea typeface="Roboto Condensed" panose="02000000000000000000" pitchFamily="2" charset="0"/>
                <a:cs typeface="Calibri" panose="020F0502020204030204" pitchFamily="34" charset="0"/>
              </a:rPr>
              <a:t>Set a reminder for medication doses</a:t>
            </a:r>
          </a:p>
          <a:p>
            <a:pPr marL="0" indent="0">
              <a:lnSpc>
                <a:spcPts val="2488"/>
              </a:lnSpc>
              <a:spcBef>
                <a:spcPts val="400"/>
              </a:spcBef>
              <a:spcAft>
                <a:spcPts val="400"/>
              </a:spcAft>
              <a:buNone/>
            </a:pPr>
            <a:endParaRPr lang="en-US" sz="1800" dirty="0">
              <a:solidFill>
                <a:srgbClr val="323232"/>
              </a:solidFill>
              <a:latin typeface="Roboto Condensed" panose="02000000000000000000" pitchFamily="2" charset="0"/>
              <a:ea typeface="Roboto Condensed" panose="02000000000000000000" pitchFamily="2" charset="0"/>
              <a:cs typeface="Arial" pitchFamily="34" charset="0"/>
            </a:endParaRPr>
          </a:p>
        </p:txBody>
      </p:sp>
      <p:sp>
        <p:nvSpPr>
          <p:cNvPr id="42" name="Rectangle 41">
            <a:extLst>
              <a:ext uri="{FF2B5EF4-FFF2-40B4-BE49-F238E27FC236}">
                <a16:creationId xmlns:a16="http://schemas.microsoft.com/office/drawing/2014/main" id="{B959038F-DBE4-4D1C-AC4D-FAA35D43809E}"/>
              </a:ext>
            </a:extLst>
          </p:cNvPr>
          <p:cNvSpPr/>
          <p:nvPr/>
        </p:nvSpPr>
        <p:spPr>
          <a:xfrm>
            <a:off x="348599" y="1123890"/>
            <a:ext cx="4484866" cy="400110"/>
          </a:xfrm>
          <a:prstGeom prst="rect">
            <a:avLst/>
          </a:prstGeom>
        </p:spPr>
        <p:txBody>
          <a:bodyPr wrap="square">
            <a:spAutoFit/>
          </a:bodyPr>
          <a:lstStyle/>
          <a:p>
            <a:pPr marL="0" lvl="2" indent="0" defTabSz="452116" fontAlgn="auto">
              <a:lnSpc>
                <a:spcPts val="2400"/>
              </a:lnSpc>
              <a:spcAft>
                <a:spcPts val="0"/>
              </a:spcAft>
              <a:defRPr/>
            </a:pPr>
            <a:r>
              <a:rPr lang="en-US" sz="2000" b="1" i="1" dirty="0">
                <a:solidFill>
                  <a:schemeClr val="accent1"/>
                </a:solidFill>
                <a:latin typeface="Roboto Condensed" panose="02000000000000000000" pitchFamily="2" charset="0"/>
                <a:ea typeface="Roboto Condensed" panose="02000000000000000000" pitchFamily="2" charset="0"/>
                <a:cs typeface="Arial" charset="0"/>
              </a:rPr>
              <a:t>For Members on the Go</a:t>
            </a:r>
          </a:p>
        </p:txBody>
      </p:sp>
      <p:pic>
        <p:nvPicPr>
          <p:cNvPr id="46" name="Picture 2" descr="Image result for express scripts mobile app">
            <a:extLst>
              <a:ext uri="{FF2B5EF4-FFF2-40B4-BE49-F238E27FC236}">
                <a16:creationId xmlns:a16="http://schemas.microsoft.com/office/drawing/2014/main" id="{EF7EBEC4-83FA-4E99-876F-292CCA026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9666" y="1841170"/>
            <a:ext cx="3855158" cy="276584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a:extLst>
              <a:ext uri="{FF2B5EF4-FFF2-40B4-BE49-F238E27FC236}">
                <a16:creationId xmlns:a16="http://schemas.microsoft.com/office/drawing/2014/main" id="{1B6DEE91-C9EF-4E09-BB62-575226762DFD}"/>
              </a:ext>
            </a:extLst>
          </p:cNvPr>
          <p:cNvPicPr>
            <a:picLocks/>
          </p:cNvPicPr>
          <p:nvPr/>
        </p:nvPicPr>
        <p:blipFill>
          <a:blip r:embed="rId4">
            <a:duotone>
              <a:srgbClr val="4F81BD">
                <a:shade val="45000"/>
                <a:satMod val="135000"/>
              </a:srgbClr>
              <a:prstClr val="white"/>
            </a:duotone>
          </a:blip>
          <a:stretch>
            <a:fillRect/>
          </a:stretch>
        </p:blipFill>
        <p:spPr>
          <a:xfrm>
            <a:off x="5133538" y="4735356"/>
            <a:ext cx="3407414" cy="741668"/>
          </a:xfrm>
          <a:prstGeom prst="roundRect">
            <a:avLst>
              <a:gd name="adj" fmla="val 8594"/>
            </a:avLst>
          </a:prstGeom>
          <a:solidFill>
            <a:srgbClr val="FFFFFF">
              <a:shade val="85000"/>
            </a:srgbClr>
          </a:solidFill>
          <a:ln>
            <a:noFill/>
          </a:ln>
          <a:effectLst/>
        </p:spPr>
      </p:pic>
      <p:sp>
        <p:nvSpPr>
          <p:cNvPr id="7" name="Slide Number Placeholder 3">
            <a:extLst>
              <a:ext uri="{FF2B5EF4-FFF2-40B4-BE49-F238E27FC236}">
                <a16:creationId xmlns:a16="http://schemas.microsoft.com/office/drawing/2014/main" id="{17D5ADC5-C8BA-4C92-AD28-8DAD3889E197}"/>
              </a:ext>
            </a:extLst>
          </p:cNvPr>
          <p:cNvSpPr>
            <a:spLocks noGrp="1"/>
          </p:cNvSpPr>
          <p:nvPr>
            <p:ph type="sldNum" sz="quarter" idx="12"/>
          </p:nvPr>
        </p:nvSpPr>
        <p:spPr>
          <a:xfrm>
            <a:off x="8153271" y="-14760"/>
            <a:ext cx="762000" cy="365760"/>
          </a:xfrm>
        </p:spPr>
        <p:txBody>
          <a:bodyPr/>
          <a:lstStyle/>
          <a:p>
            <a:fld id="{AA269C83-254E-4507-A77E-F811EA1FBE29}" type="slidenum">
              <a:rPr lang="en-US" smtClean="0"/>
              <a:pPr/>
              <a:t>8</a:t>
            </a:fld>
            <a:endParaRPr lang="en-US" dirty="0"/>
          </a:p>
        </p:txBody>
      </p:sp>
    </p:spTree>
    <p:extLst>
      <p:ext uri="{BB962C8B-B14F-4D97-AF65-F5344CB8AC3E}">
        <p14:creationId xmlns:p14="http://schemas.microsoft.com/office/powerpoint/2010/main" val="2214874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3965B9-4160-4A30-A2E9-2D50A6F2CFFB}"/>
              </a:ext>
            </a:extLst>
          </p:cNvPr>
          <p:cNvSpPr>
            <a:spLocks noGrp="1"/>
          </p:cNvSpPr>
          <p:nvPr>
            <p:ph type="sldNum" sz="quarter" idx="12"/>
          </p:nvPr>
        </p:nvSpPr>
        <p:spPr/>
        <p:txBody>
          <a:bodyPr/>
          <a:lstStyle/>
          <a:p>
            <a:fld id="{AA269C83-254E-4507-A77E-F811EA1FBE29}" type="slidenum">
              <a:rPr lang="en-US" smtClean="0"/>
              <a:pPr/>
              <a:t>9</a:t>
            </a:fld>
            <a:endParaRPr lang="en-US"/>
          </a:p>
        </p:txBody>
      </p:sp>
      <p:sp>
        <p:nvSpPr>
          <p:cNvPr id="5" name="Title 1">
            <a:extLst>
              <a:ext uri="{FF2B5EF4-FFF2-40B4-BE49-F238E27FC236}">
                <a16:creationId xmlns:a16="http://schemas.microsoft.com/office/drawing/2014/main" id="{A2B71379-83BD-488E-8572-3A1AEEAFC0A1}"/>
              </a:ext>
            </a:extLst>
          </p:cNvPr>
          <p:cNvSpPr txBox="1">
            <a:spLocks/>
          </p:cNvSpPr>
          <p:nvPr/>
        </p:nvSpPr>
        <p:spPr>
          <a:xfrm>
            <a:off x="0" y="427038"/>
            <a:ext cx="7620000" cy="639762"/>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sz="3200" b="1" dirty="0">
                <a:latin typeface="Calibri" panose="020F0502020204030204" pitchFamily="34" charset="0"/>
              </a:rPr>
              <a:t>Value Added Medical Services</a:t>
            </a:r>
          </a:p>
        </p:txBody>
      </p:sp>
      <p:sp>
        <p:nvSpPr>
          <p:cNvPr id="6" name="Content Placeholder 2">
            <a:extLst>
              <a:ext uri="{FF2B5EF4-FFF2-40B4-BE49-F238E27FC236}">
                <a16:creationId xmlns:a16="http://schemas.microsoft.com/office/drawing/2014/main" id="{1E3EE85B-B1CE-42A4-B00B-3DEB36A93DBD}"/>
              </a:ext>
            </a:extLst>
          </p:cNvPr>
          <p:cNvSpPr>
            <a:spLocks noGrp="1"/>
          </p:cNvSpPr>
          <p:nvPr>
            <p:ph idx="1"/>
          </p:nvPr>
        </p:nvSpPr>
        <p:spPr>
          <a:xfrm>
            <a:off x="228600" y="1173162"/>
            <a:ext cx="8708136" cy="5010150"/>
          </a:xfrm>
        </p:spPr>
        <p:txBody>
          <a:bodyPr>
            <a:normAutofit/>
          </a:bodyPr>
          <a:lstStyle/>
          <a:p>
            <a:pPr indent="0">
              <a:spcBef>
                <a:spcPts val="0"/>
              </a:spcBef>
              <a:buClrTx/>
              <a:buFont typeface="Arial" panose="020B0604020202020204" pitchFamily="34" charset="0"/>
              <a:buChar char="•"/>
            </a:pPr>
            <a:r>
              <a:rPr lang="en-US" sz="1800" dirty="0">
                <a:solidFill>
                  <a:schemeClr val="tx1"/>
                </a:solidFill>
                <a:latin typeface="Calibri" pitchFamily="34" charset="0"/>
              </a:rPr>
              <a:t>Advance Medical</a:t>
            </a:r>
          </a:p>
          <a:p>
            <a:pPr lvl="1" indent="0">
              <a:spcBef>
                <a:spcPts val="0"/>
              </a:spcBef>
              <a:buClrTx/>
              <a:buFont typeface="Arial" panose="020B0604020202020204" pitchFamily="34" charset="0"/>
              <a:buChar char="•"/>
            </a:pPr>
            <a:r>
              <a:rPr lang="en-US" sz="1800" dirty="0">
                <a:solidFill>
                  <a:schemeClr val="accent3"/>
                </a:solidFill>
                <a:latin typeface="Calibri" pitchFamily="34" charset="0"/>
              </a:rPr>
              <a:t>Expert medical opinion and health advocacy services</a:t>
            </a:r>
          </a:p>
          <a:p>
            <a:pPr lvl="1" indent="0">
              <a:spcBef>
                <a:spcPts val="0"/>
              </a:spcBef>
              <a:buClrTx/>
              <a:buNone/>
            </a:pPr>
            <a:endParaRPr lang="en-US" sz="1800" dirty="0">
              <a:solidFill>
                <a:schemeClr val="accent3"/>
              </a:solidFill>
              <a:latin typeface="Calibri" pitchFamily="34" charset="0"/>
            </a:endParaRPr>
          </a:p>
          <a:p>
            <a:pPr indent="0">
              <a:spcBef>
                <a:spcPts val="0"/>
              </a:spcBef>
              <a:buClrTx/>
              <a:buFont typeface="Arial" panose="020B0604020202020204" pitchFamily="34" charset="0"/>
              <a:buChar char="•"/>
            </a:pPr>
            <a:r>
              <a:rPr lang="en-US" sz="1800" dirty="0">
                <a:solidFill>
                  <a:schemeClr val="tx1"/>
                </a:solidFill>
                <a:latin typeface="Calibri" pitchFamily="34" charset="0"/>
              </a:rPr>
              <a:t>CCS Diabetic Management </a:t>
            </a:r>
            <a:endParaRPr lang="en-US" sz="1800" dirty="0">
              <a:latin typeface="Calibri" pitchFamily="34" charset="0"/>
            </a:endParaRPr>
          </a:p>
          <a:p>
            <a:pPr lvl="1" indent="0">
              <a:spcBef>
                <a:spcPts val="0"/>
              </a:spcBef>
              <a:buClrTx/>
              <a:buFont typeface="Arial" panose="020B0604020202020204" pitchFamily="34" charset="0"/>
              <a:buChar char="•"/>
            </a:pPr>
            <a:r>
              <a:rPr lang="en-US" sz="1800" dirty="0">
                <a:solidFill>
                  <a:schemeClr val="accent3"/>
                </a:solidFill>
                <a:latin typeface="Calibri" pitchFamily="34" charset="0"/>
              </a:rPr>
              <a:t>Bluetooth glucometer, monitoring, coaching and supplies at no cost to diabetic member; if not interested in program please opt out and return kit</a:t>
            </a:r>
          </a:p>
          <a:p>
            <a:pPr lvl="1" indent="0">
              <a:spcBef>
                <a:spcPts val="0"/>
              </a:spcBef>
              <a:buClrTx/>
              <a:buNone/>
            </a:pPr>
            <a:endParaRPr lang="en-US" sz="1800" dirty="0">
              <a:solidFill>
                <a:schemeClr val="accent3"/>
              </a:solidFill>
              <a:latin typeface="Calibri" pitchFamily="34" charset="0"/>
            </a:endParaRPr>
          </a:p>
          <a:p>
            <a:pPr indent="0">
              <a:spcBef>
                <a:spcPts val="0"/>
              </a:spcBef>
              <a:buClrTx/>
              <a:buFont typeface="Arial" panose="020B0604020202020204" pitchFamily="34" charset="0"/>
              <a:buChar char="•"/>
            </a:pPr>
            <a:r>
              <a:rPr lang="en-US" sz="1800" dirty="0" err="1">
                <a:solidFill>
                  <a:srgbClr val="FF0000"/>
                </a:solidFill>
                <a:latin typeface="Calibri" pitchFamily="34" charset="0"/>
              </a:rPr>
              <a:t>Airrosti</a:t>
            </a:r>
            <a:r>
              <a:rPr lang="en-US" sz="1800" dirty="0">
                <a:solidFill>
                  <a:srgbClr val="FF0000"/>
                </a:solidFill>
                <a:latin typeface="Calibri" pitchFamily="34" charset="0"/>
              </a:rPr>
              <a:t> (in select areas)</a:t>
            </a:r>
          </a:p>
          <a:p>
            <a:pPr lvl="1" indent="0">
              <a:spcBef>
                <a:spcPts val="0"/>
              </a:spcBef>
              <a:buClrTx/>
              <a:buFont typeface="Arial" panose="020B0604020202020204" pitchFamily="34" charset="0"/>
              <a:buChar char="•"/>
            </a:pPr>
            <a:r>
              <a:rPr lang="en-US" sz="1800" dirty="0">
                <a:solidFill>
                  <a:srgbClr val="FF0000"/>
                </a:solidFill>
                <a:latin typeface="Calibri" pitchFamily="34" charset="0"/>
              </a:rPr>
              <a:t>Alternative orthopedic care solution for musculoskeletal injuries</a:t>
            </a:r>
          </a:p>
          <a:p>
            <a:pPr lvl="1" indent="0">
              <a:spcBef>
                <a:spcPts val="0"/>
              </a:spcBef>
              <a:buClrTx/>
              <a:buNone/>
            </a:pPr>
            <a:endParaRPr lang="en-US" sz="1800" dirty="0">
              <a:solidFill>
                <a:schemeClr val="accent3"/>
              </a:solidFill>
              <a:latin typeface="Calibri" pitchFamily="34" charset="0"/>
            </a:endParaRPr>
          </a:p>
          <a:p>
            <a:pPr indent="0">
              <a:spcBef>
                <a:spcPts val="0"/>
              </a:spcBef>
              <a:buClrTx/>
              <a:buFont typeface="Arial" panose="020B0604020202020204" pitchFamily="34" charset="0"/>
              <a:buChar char="•"/>
            </a:pPr>
            <a:r>
              <a:rPr lang="en-US" sz="1800" dirty="0">
                <a:latin typeface="Calibri" pitchFamily="34" charset="0"/>
              </a:rPr>
              <a:t>Anthem Health Guide</a:t>
            </a:r>
          </a:p>
          <a:p>
            <a:pPr lvl="1" indent="0">
              <a:spcBef>
                <a:spcPts val="0"/>
              </a:spcBef>
              <a:buClrTx/>
              <a:buFont typeface="Arial" panose="020B0604020202020204" pitchFamily="34" charset="0"/>
              <a:buChar char="•"/>
            </a:pPr>
            <a:r>
              <a:rPr lang="en-US" sz="1800" dirty="0">
                <a:solidFill>
                  <a:schemeClr val="accent3"/>
                </a:solidFill>
                <a:latin typeface="Calibri" pitchFamily="34" charset="0"/>
              </a:rPr>
              <a:t>Concierge customer service team that assists members in navigating health care</a:t>
            </a:r>
          </a:p>
          <a:p>
            <a:pPr lvl="1" indent="0">
              <a:spcBef>
                <a:spcPts val="0"/>
              </a:spcBef>
              <a:buClrTx/>
              <a:buFont typeface="Arial" panose="020B0604020202020204" pitchFamily="34" charset="0"/>
              <a:buChar char="•"/>
            </a:pPr>
            <a:r>
              <a:rPr lang="en-US" sz="1800" i="1" dirty="0">
                <a:solidFill>
                  <a:schemeClr val="accent3"/>
                </a:solidFill>
                <a:latin typeface="Calibri" pitchFamily="34" charset="0"/>
              </a:rPr>
              <a:t>Note- will only use for medical services in 2020; Rx services will be directed to </a:t>
            </a:r>
            <a:r>
              <a:rPr lang="en-US" sz="1800" i="1" dirty="0" err="1">
                <a:solidFill>
                  <a:schemeClr val="accent3"/>
                </a:solidFill>
                <a:latin typeface="Calibri" pitchFamily="34" charset="0"/>
              </a:rPr>
              <a:t>RxBenefits</a:t>
            </a:r>
            <a:endParaRPr lang="en-US" sz="1800" i="1" dirty="0">
              <a:latin typeface="Calibri" pitchFamily="34" charset="0"/>
            </a:endParaRPr>
          </a:p>
        </p:txBody>
      </p:sp>
    </p:spTree>
    <p:extLst>
      <p:ext uri="{BB962C8B-B14F-4D97-AF65-F5344CB8AC3E}">
        <p14:creationId xmlns:p14="http://schemas.microsoft.com/office/powerpoint/2010/main" val="17970751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4">
      <a:dk1>
        <a:sysClr val="windowText" lastClr="000000"/>
      </a:dk1>
      <a:lt1>
        <a:sysClr val="window" lastClr="FFFFFF"/>
      </a:lt1>
      <a:dk2>
        <a:srgbClr val="242852"/>
      </a:dk2>
      <a:lt2>
        <a:srgbClr val="005DAA"/>
      </a:lt2>
      <a:accent1>
        <a:srgbClr val="005DAA"/>
      </a:accent1>
      <a:accent2>
        <a:srgbClr val="005DAA"/>
      </a:accent2>
      <a:accent3>
        <a:srgbClr val="005DAA"/>
      </a:accent3>
      <a:accent4>
        <a:srgbClr val="7F8FA9"/>
      </a:accent4>
      <a:accent5>
        <a:srgbClr val="5AA2AE"/>
      </a:accent5>
      <a:accent6>
        <a:srgbClr val="9D90A0"/>
      </a:accent6>
      <a:hlink>
        <a:srgbClr val="9454C3"/>
      </a:hlink>
      <a:folHlink>
        <a:srgbClr val="3EBBF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7752</TotalTime>
  <Words>4357</Words>
  <Application>Microsoft Office PowerPoint</Application>
  <PresentationFormat>On-screen Show (4:3)</PresentationFormat>
  <Paragraphs>878</Paragraphs>
  <Slides>63</Slides>
  <Notes>27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63</vt:i4>
      </vt:variant>
    </vt:vector>
  </HeadingPairs>
  <TitlesOfParts>
    <vt:vector size="76" baseType="lpstr">
      <vt:lpstr>Arial</vt:lpstr>
      <vt:lpstr>Book Antiqua</vt:lpstr>
      <vt:lpstr>Calibri</vt:lpstr>
      <vt:lpstr>Century Gothic</vt:lpstr>
      <vt:lpstr>Courier New</vt:lpstr>
      <vt:lpstr>Franklin Gothic Book</vt:lpstr>
      <vt:lpstr>Georgia</vt:lpstr>
      <vt:lpstr>Roboto Condensed</vt:lpstr>
      <vt:lpstr>Tahoma</vt:lpstr>
      <vt:lpstr>Trebuchet MS</vt:lpstr>
      <vt:lpstr>Wingdings</vt:lpstr>
      <vt:lpstr>Wingdings 2</vt:lpstr>
      <vt:lpstr>Urban</vt:lpstr>
      <vt:lpstr>2020 BENEFITS OPEN ENROLLMENT  ABC Employer</vt:lpstr>
      <vt:lpstr>Medical &amp; Prescription Drug Plans</vt:lpstr>
      <vt:lpstr>2020 Medical Plan Options</vt:lpstr>
      <vt:lpstr>PowerPoint Presentation</vt:lpstr>
      <vt:lpstr>Who is RxBenefits?</vt:lpstr>
      <vt:lpstr>Your New Pharmacy ID Card</vt:lpstr>
      <vt:lpstr>Specialty Medications</vt:lpstr>
      <vt:lpstr>The Express Scripts App</vt:lpstr>
      <vt:lpstr>PowerPoint Presentation</vt:lpstr>
      <vt:lpstr>PowerPoint Presentation</vt:lpstr>
      <vt:lpstr>PowerPoint Presentation</vt:lpstr>
      <vt:lpstr>PPO 25</vt:lpstr>
      <vt:lpstr>HMO 25</vt:lpstr>
      <vt:lpstr>HDHP Concept</vt:lpstr>
      <vt:lpstr>PPO HRA</vt:lpstr>
      <vt:lpstr>1. PPO HRA Plan - High Deductible Health Plan</vt:lpstr>
      <vt:lpstr>PowerPoint Presentation</vt:lpstr>
      <vt:lpstr>How Does a Health Savings Account (HSA) Work?</vt:lpstr>
      <vt:lpstr>PPO HSA $2000</vt:lpstr>
      <vt:lpstr>PPO $3000</vt:lpstr>
      <vt:lpstr>HMO $3000 </vt:lpstr>
      <vt:lpstr>PPO $4000</vt:lpstr>
      <vt:lpstr>PPO $5000</vt:lpstr>
      <vt:lpstr>2020 HSA Maximum Contribution Limits</vt:lpstr>
      <vt:lpstr>Utilize Anthem’s Tools and Resources</vt:lpstr>
      <vt:lpstr>Health Plan Decisions</vt:lpstr>
      <vt:lpstr>Low Claims Utilization Example – Employee Only</vt:lpstr>
      <vt:lpstr>High Claims Utilization Example – Employee Only</vt:lpstr>
      <vt:lpstr>Dental</vt:lpstr>
      <vt:lpstr>PowerPoint Presentation</vt:lpstr>
      <vt:lpstr>PowerPoint Presentation</vt:lpstr>
      <vt:lpstr>Vision</vt:lpstr>
      <vt:lpstr>Vision Plan Highlights</vt:lpstr>
      <vt:lpstr>Vision (VSP) Plan Rates</vt:lpstr>
      <vt:lpstr>Disability</vt:lpstr>
      <vt:lpstr>Long Term Disability (LTD)</vt:lpstr>
      <vt:lpstr>Short Term Disability (STD)</vt:lpstr>
      <vt:lpstr>Life</vt:lpstr>
      <vt:lpstr>Life Insurance and AD&amp;D</vt:lpstr>
      <vt:lpstr>Life Insurance and AD&amp;D Cont.</vt:lpstr>
      <vt:lpstr>Flexible Spending Accounts</vt:lpstr>
      <vt:lpstr>Healthcare Spending Account</vt:lpstr>
      <vt:lpstr>Dependent Care Spending Account</vt:lpstr>
      <vt:lpstr>Voluntary Benefits</vt:lpstr>
      <vt:lpstr>How does Aflac work?</vt:lpstr>
      <vt:lpstr>PowerPoint Presentation</vt:lpstr>
      <vt:lpstr>Why Aflac group Critical Illness insurance may be right for you.</vt:lpstr>
      <vt:lpstr>Why Aflac group Critical Illness insurance may be right for you. In the event of any event below the lump sum benefit is paid directly to you:</vt:lpstr>
      <vt:lpstr>PowerPoint Presentation</vt:lpstr>
      <vt:lpstr>Why Aflac group Accident insurance may be right for you. Below are examples of the benefit amounts. </vt:lpstr>
      <vt:lpstr>I need financial support if an accident or illness requires hospitalization.</vt:lpstr>
      <vt:lpstr>Why Aflac group Hospital Indemnity insurance may be right for you.</vt:lpstr>
      <vt:lpstr>Legal Assistance (Hyatt Legal) </vt:lpstr>
      <vt:lpstr>Pet Insurance </vt:lpstr>
      <vt:lpstr>Open Enrollment</vt:lpstr>
      <vt:lpstr>PowerPoint Presentation</vt:lpstr>
      <vt:lpstr>Open Enrollment Details</vt:lpstr>
      <vt:lpstr>Open Enrollment Instructions – Step 1</vt:lpstr>
      <vt:lpstr>Open Enrollment Instructions – Step 2</vt:lpstr>
      <vt:lpstr>Open Enrollment Instructions – Step 3</vt:lpstr>
      <vt:lpstr>Open Enrollment Instructions – Step 4</vt:lpstr>
      <vt:lpstr>Open Enrollment Instructions – Step 5</vt:lpstr>
      <vt:lpstr>Questions about benefits or open enrollment?   </vt:lpstr>
    </vt:vector>
  </TitlesOfParts>
  <Company>VBA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bweimer</dc:creator>
  <cp:lastModifiedBy>Gabriella Verdelotti</cp:lastModifiedBy>
  <cp:revision>710</cp:revision>
  <cp:lastPrinted>2016-09-21T20:21:21Z</cp:lastPrinted>
  <dcterms:created xsi:type="dcterms:W3CDTF">2013-01-23T15:52:20Z</dcterms:created>
  <dcterms:modified xsi:type="dcterms:W3CDTF">2019-11-05T16:49:23Z</dcterms:modified>
</cp:coreProperties>
</file>